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sldIdLst>
    <p:sldId id="256" r:id="rId2"/>
    <p:sldId id="258" r:id="rId3"/>
    <p:sldId id="273" r:id="rId4"/>
    <p:sldId id="315" r:id="rId5"/>
    <p:sldId id="437" r:id="rId6"/>
    <p:sldId id="438" r:id="rId7"/>
    <p:sldId id="274" r:id="rId8"/>
    <p:sldId id="439" r:id="rId9"/>
    <p:sldId id="336" r:id="rId10"/>
    <p:sldId id="500" r:id="rId11"/>
    <p:sldId id="440" r:id="rId12"/>
    <p:sldId id="441" r:id="rId13"/>
    <p:sldId id="342" r:id="rId14"/>
    <p:sldId id="445" r:id="rId15"/>
    <p:sldId id="451" r:id="rId16"/>
    <p:sldId id="455" r:id="rId17"/>
    <p:sldId id="345" r:id="rId18"/>
    <p:sldId id="456" r:id="rId19"/>
    <p:sldId id="459" r:id="rId20"/>
    <p:sldId id="419" r:id="rId21"/>
    <p:sldId id="420" r:id="rId22"/>
    <p:sldId id="428" r:id="rId23"/>
    <p:sldId id="463" r:id="rId24"/>
    <p:sldId id="427" r:id="rId25"/>
    <p:sldId id="460" r:id="rId26"/>
    <p:sldId id="461" r:id="rId27"/>
    <p:sldId id="462" r:id="rId28"/>
    <p:sldId id="353" r:id="rId29"/>
    <p:sldId id="474" r:id="rId30"/>
    <p:sldId id="396" r:id="rId31"/>
    <p:sldId id="464" r:id="rId32"/>
    <p:sldId id="465" r:id="rId33"/>
    <p:sldId id="354" r:id="rId34"/>
    <p:sldId id="466" r:id="rId35"/>
    <p:sldId id="467" r:id="rId36"/>
    <p:sldId id="468" r:id="rId37"/>
    <p:sldId id="361" r:id="rId38"/>
    <p:sldId id="475" r:id="rId39"/>
    <p:sldId id="469" r:id="rId40"/>
    <p:sldId id="470" r:id="rId41"/>
    <p:sldId id="399" r:id="rId42"/>
    <p:sldId id="506" r:id="rId43"/>
    <p:sldId id="471" r:id="rId44"/>
    <p:sldId id="476" r:id="rId45"/>
    <p:sldId id="479" r:id="rId46"/>
    <p:sldId id="472" r:id="rId47"/>
    <p:sldId id="406" r:id="rId48"/>
    <p:sldId id="365" r:id="rId49"/>
    <p:sldId id="366" r:id="rId50"/>
    <p:sldId id="367" r:id="rId51"/>
    <p:sldId id="368" r:id="rId52"/>
    <p:sldId id="508" r:id="rId53"/>
    <p:sldId id="481" r:id="rId54"/>
    <p:sldId id="409" r:id="rId55"/>
    <p:sldId id="371" r:id="rId56"/>
    <p:sldId id="372" r:id="rId57"/>
    <p:sldId id="373" r:id="rId58"/>
    <p:sldId id="374" r:id="rId59"/>
    <p:sldId id="375" r:id="rId60"/>
    <p:sldId id="376" r:id="rId61"/>
    <p:sldId id="483" r:id="rId62"/>
    <p:sldId id="484" r:id="rId63"/>
    <p:sldId id="509" r:id="rId64"/>
    <p:sldId id="381" r:id="rId65"/>
    <p:sldId id="382" r:id="rId66"/>
    <p:sldId id="488" r:id="rId67"/>
    <p:sldId id="497" r:id="rId68"/>
    <p:sldId id="498" r:id="rId69"/>
    <p:sldId id="491" r:id="rId70"/>
    <p:sldId id="492" r:id="rId71"/>
    <p:sldId id="493" r:id="rId72"/>
    <p:sldId id="482" r:id="rId73"/>
    <p:sldId id="503" r:id="rId74"/>
    <p:sldId id="502" r:id="rId75"/>
    <p:sldId id="477" r:id="rId76"/>
    <p:sldId id="478" r:id="rId77"/>
    <p:sldId id="504" r:id="rId78"/>
    <p:sldId id="507" r:id="rId79"/>
    <p:sldId id="501" r:id="rId8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FE8"/>
    <a:srgbClr val="00B3E9"/>
    <a:srgbClr val="323232"/>
    <a:srgbClr val="FEBE33"/>
    <a:srgbClr val="4A971B"/>
    <a:srgbClr val="61C627"/>
    <a:srgbClr val="820610"/>
    <a:srgbClr val="732B25"/>
    <a:srgbClr val="DAB05C"/>
    <a:srgbClr val="8A91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0" autoAdjust="0"/>
    <p:restoredTop sz="93333" autoAdjust="0"/>
  </p:normalViewPr>
  <p:slideViewPr>
    <p:cSldViewPr snapToObjects="1">
      <p:cViewPr>
        <p:scale>
          <a:sx n="66" d="100"/>
          <a:sy n="66" d="100"/>
        </p:scale>
        <p:origin x="-1032" y="-660"/>
      </p:cViewPr>
      <p:guideLst>
        <p:guide orient="horz" pos="2542"/>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99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A4EC51-88B9-8E41-8956-007B7BF980F8}" type="datetimeFigureOut">
              <a:rPr lang="fr-FR" smtClean="0"/>
              <a:pPr/>
              <a:t>27/05/2014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0F7312-E61E-F945-8A89-E54F8D1DBE10}" type="slidenum">
              <a:rPr lang="fr-FR" smtClean="0"/>
              <a:pPr/>
              <a:t>‹N°›</a:t>
            </a:fld>
            <a:endParaRPr lang="fr-FR"/>
          </a:p>
        </p:txBody>
      </p:sp>
    </p:spTree>
    <p:extLst>
      <p:ext uri="{BB962C8B-B14F-4D97-AF65-F5344CB8AC3E}">
        <p14:creationId xmlns:p14="http://schemas.microsoft.com/office/powerpoint/2010/main" val="8235170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600" dirty="0" smtClean="0"/>
              <a:t>Jours</a:t>
            </a:r>
            <a:r>
              <a:rPr lang="fr-FR" sz="600" baseline="0" dirty="0" smtClean="0"/>
              <a:t> précédents : utilisation d’outils </a:t>
            </a:r>
            <a:r>
              <a:rPr lang="fr-FR" sz="600" baseline="0" dirty="0" err="1" smtClean="0"/>
              <a:t>bioinfo</a:t>
            </a:r>
            <a:r>
              <a:rPr lang="fr-FR" sz="600" baseline="0" dirty="0" smtClean="0"/>
              <a:t> sous </a:t>
            </a:r>
            <a:r>
              <a:rPr lang="fr-FR" sz="600" baseline="0" dirty="0" err="1" smtClean="0"/>
              <a:t>windows</a:t>
            </a:r>
            <a:r>
              <a:rPr lang="fr-FR" sz="600" baseline="0" dirty="0" smtClean="0"/>
              <a:t> et au travers d’interface web. Tous les outils utilisés sont installés sous un serveur linux et quand on manipule des fichiers de données volumineux, on est obligé de les utiliser directement sous le serveur linux et il est alors indispensable de connaître linux</a:t>
            </a:r>
          </a:p>
          <a:p>
            <a:endParaRPr lang="fr-FR" sz="600" baseline="0" dirty="0" smtClean="0"/>
          </a:p>
          <a:p>
            <a:r>
              <a:rPr lang="fr-FR" sz="600" baseline="0" dirty="0" smtClean="0"/>
              <a:t> </a:t>
            </a:r>
            <a:r>
              <a:rPr lang="fr-FR" sz="600" dirty="0" err="1" smtClean="0"/>
              <a:t>Aujourd</a:t>
            </a:r>
            <a:r>
              <a:rPr lang="fr-FR" sz="600" dirty="0" smtClean="0"/>
              <a:t> hui introduction à linux</a:t>
            </a:r>
            <a:r>
              <a:rPr lang="fr-FR" sz="600" baseline="0" dirty="0" smtClean="0"/>
              <a:t> avec l apprentissage d’un grand nombre de commande qui vont permettre facilement de manipuler et analyser des fichiers qui sont volumineux</a:t>
            </a:r>
          </a:p>
          <a:p>
            <a:endParaRPr lang="fr-FR" sz="600" baseline="0" dirty="0" smtClean="0"/>
          </a:p>
          <a:p>
            <a:r>
              <a:rPr lang="fr-FR" sz="600" baseline="0" dirty="0" smtClean="0"/>
              <a:t>Demain matin : utilisation de ces commandes de façon concrète sur des séquences </a:t>
            </a:r>
            <a:r>
              <a:rPr lang="fr-FR" sz="600" baseline="0" dirty="0" err="1" smtClean="0"/>
              <a:t>enviyées</a:t>
            </a:r>
            <a:r>
              <a:rPr lang="fr-FR" sz="600" baseline="0" dirty="0" smtClean="0"/>
              <a:t> par une plateforme de </a:t>
            </a:r>
            <a:r>
              <a:rPr lang="fr-FR" sz="600" baseline="0" dirty="0" err="1" smtClean="0"/>
              <a:t>sequençage</a:t>
            </a:r>
            <a:r>
              <a:rPr lang="fr-FR" sz="600" baseline="0" dirty="0" smtClean="0"/>
              <a:t> avec aussi lancement de quelques logiciels bioinformatique (blast, suite EMBOSS)</a:t>
            </a:r>
          </a:p>
          <a:p>
            <a:endParaRPr lang="fr-FR" sz="600" baseline="0" dirty="0" smtClean="0"/>
          </a:p>
          <a:p>
            <a:r>
              <a:rPr lang="fr-FR" sz="600" baseline="0" dirty="0" smtClean="0"/>
              <a:t>Demain </a:t>
            </a:r>
            <a:r>
              <a:rPr lang="fr-FR" sz="600" baseline="0" dirty="0" err="1" smtClean="0"/>
              <a:t>am</a:t>
            </a:r>
            <a:r>
              <a:rPr lang="fr-FR" sz="600" baseline="0" dirty="0" smtClean="0"/>
              <a:t> : Initiation à l’annotation de séquence et dans notre cas un BAC de caféier (</a:t>
            </a:r>
            <a:r>
              <a:rPr lang="fr-FR" sz="600" baseline="0" dirty="0" err="1" smtClean="0"/>
              <a:t>artemis</a:t>
            </a:r>
            <a:r>
              <a:rPr lang="fr-FR" sz="600" baseline="0" dirty="0" smtClean="0"/>
              <a:t>, blast, prédiction ab </a:t>
            </a:r>
            <a:r>
              <a:rPr lang="fr-FR" sz="600" baseline="0" dirty="0" err="1" smtClean="0"/>
              <a:t>initio</a:t>
            </a:r>
            <a:r>
              <a:rPr lang="fr-FR" sz="600" baseline="0" dirty="0" smtClean="0"/>
              <a:t>) </a:t>
            </a:r>
            <a:endParaRPr lang="fr-FR" sz="600"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I </a:t>
            </a:r>
            <a:r>
              <a:rPr lang="fr-FR" sz="1200" dirty="0" smtClean="0">
                <a:solidFill>
                  <a:srgbClr val="000000"/>
                </a:solidFill>
              </a:rPr>
              <a:t>L’utilisateur communique avec le noyau par l’intermédiaire d’un SHELL via des lignes de commande. </a:t>
            </a: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 </a:t>
            </a:r>
            <a:r>
              <a:rPr lang="fr-FR" sz="1200" dirty="0" err="1" smtClean="0">
                <a:solidFill>
                  <a:schemeClr val="tx1"/>
                </a:solidFill>
              </a:rPr>
              <a:t>nterpréteur</a:t>
            </a:r>
            <a:r>
              <a:rPr lang="fr-FR" sz="1200" dirty="0" smtClean="0">
                <a:solidFill>
                  <a:schemeClr val="tx1"/>
                </a:solidFill>
              </a:rPr>
              <a:t> de commande et langage de programmation</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 Interface entre l’utilisateur et le système d’exploitation grâce au lignes de commande</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 Plusieurs </a:t>
            </a:r>
            <a:r>
              <a:rPr lang="fr-FR" sz="1200" dirty="0" err="1" smtClean="0">
                <a:solidFill>
                  <a:schemeClr val="tx1"/>
                </a:solidFill>
              </a:rPr>
              <a:t>shells</a:t>
            </a:r>
            <a:r>
              <a:rPr lang="fr-FR" sz="1200" dirty="0" smtClean="0">
                <a:solidFill>
                  <a:schemeClr val="tx1"/>
                </a:solidFill>
              </a:rPr>
              <a:t> : </a:t>
            </a:r>
            <a:r>
              <a:rPr lang="fr-FR" sz="1200" b="1" dirty="0" smtClean="0">
                <a:solidFill>
                  <a:schemeClr val="tx1"/>
                </a:solidFill>
              </a:rPr>
              <a:t>sh </a:t>
            </a:r>
            <a:r>
              <a:rPr lang="fr-FR" sz="1200" dirty="0" smtClean="0">
                <a:solidFill>
                  <a:schemeClr val="tx1"/>
                </a:solidFill>
              </a:rPr>
              <a:t>(</a:t>
            </a:r>
            <a:r>
              <a:rPr lang="fr-FR" sz="1200" i="1" dirty="0" err="1" smtClean="0">
                <a:solidFill>
                  <a:schemeClr val="tx1"/>
                </a:solidFill>
              </a:rPr>
              <a:t>Bourne</a:t>
            </a:r>
            <a:r>
              <a:rPr lang="fr-FR" sz="1200" i="1" dirty="0" smtClean="0">
                <a:solidFill>
                  <a:schemeClr val="tx1"/>
                </a:solidFill>
              </a:rPr>
              <a:t> </a:t>
            </a:r>
            <a:r>
              <a:rPr lang="fr-FR" sz="1200" i="1" dirty="0" err="1" smtClean="0">
                <a:solidFill>
                  <a:schemeClr val="tx1"/>
                </a:solidFill>
              </a:rPr>
              <a:t>shell</a:t>
            </a:r>
            <a:r>
              <a:rPr lang="fr-FR" sz="1200" dirty="0" smtClean="0">
                <a:solidFill>
                  <a:schemeClr val="tx1"/>
                </a:solidFill>
              </a:rPr>
              <a:t>), </a:t>
            </a:r>
            <a:r>
              <a:rPr lang="fr-FR" sz="1200" b="1" dirty="0" err="1" smtClean="0">
                <a:solidFill>
                  <a:schemeClr val="tx1"/>
                </a:solidFill>
              </a:rPr>
              <a:t>bash</a:t>
            </a:r>
            <a:r>
              <a:rPr lang="fr-FR" sz="1200" b="1" dirty="0" smtClean="0">
                <a:solidFill>
                  <a:schemeClr val="tx1"/>
                </a:solidFill>
              </a:rPr>
              <a:t> </a:t>
            </a:r>
            <a:r>
              <a:rPr lang="fr-FR" sz="1200" dirty="0" smtClean="0">
                <a:solidFill>
                  <a:schemeClr val="tx1"/>
                </a:solidFill>
              </a:rPr>
              <a:t>(</a:t>
            </a:r>
            <a:r>
              <a:rPr lang="fr-FR" sz="1200" i="1" dirty="0" err="1" smtClean="0">
                <a:solidFill>
                  <a:schemeClr val="tx1"/>
                </a:solidFill>
              </a:rPr>
              <a:t>Bourne</a:t>
            </a:r>
            <a:r>
              <a:rPr lang="fr-FR" sz="1200" i="1" dirty="0" smtClean="0">
                <a:solidFill>
                  <a:schemeClr val="tx1"/>
                </a:solidFill>
              </a:rPr>
              <a:t> </a:t>
            </a:r>
            <a:r>
              <a:rPr lang="fr-FR" sz="1200" i="1" dirty="0" err="1" smtClean="0">
                <a:solidFill>
                  <a:schemeClr val="tx1"/>
                </a:solidFill>
              </a:rPr>
              <a:t>again</a:t>
            </a:r>
            <a:r>
              <a:rPr lang="fr-FR" sz="1200" i="1" dirty="0" smtClean="0">
                <a:solidFill>
                  <a:schemeClr val="tx1"/>
                </a:solidFill>
              </a:rPr>
              <a:t> </a:t>
            </a:r>
            <a:r>
              <a:rPr lang="fr-FR" sz="1200" i="1" dirty="0" err="1" smtClean="0">
                <a:solidFill>
                  <a:schemeClr val="tx1"/>
                </a:solidFill>
              </a:rPr>
              <a:t>shell</a:t>
            </a:r>
            <a:r>
              <a:rPr lang="fr-FR" sz="1200" dirty="0" smtClean="0">
                <a:solidFill>
                  <a:schemeClr val="tx1"/>
                </a:solidFill>
              </a:rPr>
              <a:t>), </a:t>
            </a:r>
            <a:r>
              <a:rPr lang="fr-FR" sz="1200" b="1" dirty="0" err="1" smtClean="0">
                <a:solidFill>
                  <a:schemeClr val="tx1"/>
                </a:solidFill>
              </a:rPr>
              <a:t>csh</a:t>
            </a:r>
            <a:r>
              <a:rPr lang="fr-FR" sz="1200" dirty="0" smtClean="0">
                <a:solidFill>
                  <a:schemeClr val="tx1"/>
                </a:solidFill>
              </a:rPr>
              <a:t> (</a:t>
            </a:r>
            <a:r>
              <a:rPr lang="fr-FR" sz="1200" i="1" dirty="0" err="1" smtClean="0">
                <a:solidFill>
                  <a:schemeClr val="tx1"/>
                </a:solidFill>
              </a:rPr>
              <a:t>ksh</a:t>
            </a:r>
            <a:r>
              <a:rPr lang="fr-FR" sz="1200" i="1" dirty="0" smtClean="0">
                <a:solidFill>
                  <a:schemeClr val="tx1"/>
                </a:solidFill>
              </a:rPr>
              <a:t>)</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i="0" dirty="0" smtClean="0">
              <a:solidFill>
                <a:schemeClr val="tx1"/>
              </a:solidFill>
            </a:endParaRPr>
          </a:p>
          <a:p>
            <a:pPr marL="0" marR="0" indent="0" algn="just" defTabSz="457200" rtl="0" eaLnBrk="1" fontAlgn="auto" latinLnBrk="0" hangingPunct="1">
              <a:lnSpc>
                <a:spcPct val="104000"/>
              </a:lnSpc>
              <a:spcBef>
                <a:spcPts val="0"/>
              </a:spcBef>
              <a:spcAft>
                <a:spcPts val="0"/>
              </a:spcAft>
              <a:buClr>
                <a:srgbClr val="FFCC66"/>
              </a:buClr>
              <a:buSzTx/>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200" dirty="0" err="1" smtClean="0">
                <a:solidFill>
                  <a:schemeClr val="tx1"/>
                </a:solidFill>
                <a:latin typeface="Courier" charset="0"/>
                <a:ea typeface="Courier" charset="0"/>
                <a:cs typeface="Courier" charset="0"/>
              </a:rPr>
              <a:t>echo</a:t>
            </a:r>
            <a:r>
              <a:rPr lang="fr-FR" sz="1200" dirty="0" smtClean="0">
                <a:solidFill>
                  <a:schemeClr val="tx1"/>
                </a:solidFill>
                <a:latin typeface="Courier" charset="0"/>
                <a:ea typeface="Courier" charset="0"/>
                <a:cs typeface="Courier" charset="0"/>
              </a:rPr>
              <a:t> $SHELL 			</a:t>
            </a:r>
            <a:r>
              <a:rPr lang="fr-FR" sz="1200" dirty="0" smtClean="0">
                <a:solidFill>
                  <a:schemeClr val="tx1"/>
                </a:solidFill>
              </a:rPr>
              <a:t>affiche le </a:t>
            </a:r>
            <a:r>
              <a:rPr lang="fr-FR" sz="1200" dirty="0" err="1" smtClean="0">
                <a:solidFill>
                  <a:schemeClr val="tx1"/>
                </a:solidFill>
              </a:rPr>
              <a:t>shell</a:t>
            </a:r>
            <a:r>
              <a:rPr lang="fr-FR" sz="1200" dirty="0" smtClean="0">
                <a:solidFill>
                  <a:schemeClr val="tx1"/>
                </a:solidFill>
              </a:rPr>
              <a:t> installé/utilisé par défaut</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i="1" dirty="0" smtClean="0">
              <a:solidFill>
                <a:schemeClr val="tx1"/>
              </a:solidFill>
            </a:endParaRPr>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err="1" smtClean="0">
                <a:solidFill>
                  <a:srgbClr val="000000"/>
                </a:solidFill>
              </a:rPr>
              <a:t>Presen</a:t>
            </a:r>
            <a:endParaRPr lang="fr-FR" sz="1200" dirty="0" smtClean="0">
              <a:solidFill>
                <a:srgbClr val="000000"/>
              </a:solidFill>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err="1" smtClean="0">
                <a:solidFill>
                  <a:srgbClr val="000000"/>
                </a:solidFill>
              </a:rPr>
              <a:t>Presen</a:t>
            </a:r>
            <a:endParaRPr lang="fr-FR" sz="1200" dirty="0" smtClean="0">
              <a:solidFill>
                <a:srgbClr val="000000"/>
              </a:solidFill>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sz="1200" dirty="0" err="1" smtClean="0">
                <a:solidFill>
                  <a:schemeClr val="tx1"/>
                </a:solidFill>
                <a:latin typeface="Courier" charset="0"/>
                <a:ea typeface="Courier" charset="0"/>
                <a:cs typeface="Courier" charset="0"/>
              </a:rPr>
              <a:t>who</a:t>
            </a:r>
            <a:r>
              <a:rPr lang="fr-FR" sz="1200" dirty="0" smtClean="0">
                <a:solidFill>
                  <a:schemeClr val="tx1"/>
                </a:solidFill>
                <a:latin typeface="Courier" charset="0"/>
                <a:ea typeface="Courier" charset="0"/>
                <a:cs typeface="Courier" charset="0"/>
              </a:rPr>
              <a:t> 			</a:t>
            </a:r>
            <a:r>
              <a:rPr lang="fr-FR" sz="1200" dirty="0" smtClean="0">
                <a:solidFill>
                  <a:schemeClr val="tx1"/>
                </a:solidFill>
              </a:rPr>
              <a:t>affiche la liste des utilisateurs connectés</a:t>
            </a:r>
          </a:p>
          <a:p>
            <a:pPr algn="just"/>
            <a:r>
              <a:rPr lang="fr-FR" sz="1200" dirty="0" err="1" smtClean="0">
                <a:solidFill>
                  <a:schemeClr val="tx1"/>
                </a:solidFill>
                <a:latin typeface="Courier" charset="0"/>
                <a:ea typeface="Courier" charset="0"/>
                <a:cs typeface="Courier" charset="0"/>
              </a:rPr>
              <a:t>whoami</a:t>
            </a:r>
            <a:r>
              <a:rPr lang="fr-FR" sz="1200" dirty="0" smtClean="0">
                <a:solidFill>
                  <a:schemeClr val="tx1"/>
                </a:solidFill>
                <a:latin typeface="Courier" charset="0"/>
                <a:ea typeface="Courier" charset="0"/>
                <a:cs typeface="Courier" charset="0"/>
              </a:rPr>
              <a:t>		</a:t>
            </a:r>
            <a:r>
              <a:rPr lang="fr-FR" sz="1200" dirty="0" smtClean="0">
                <a:solidFill>
                  <a:schemeClr val="tx1"/>
                </a:solidFill>
              </a:rPr>
              <a:t>affiche le compte sous lequel on est connecté </a:t>
            </a:r>
          </a:p>
          <a:p>
            <a:pPr algn="just"/>
            <a:r>
              <a:rPr lang="fr-FR" sz="1200" dirty="0" err="1" smtClean="0">
                <a:solidFill>
                  <a:schemeClr val="tx1"/>
                </a:solidFill>
                <a:latin typeface="Courier" charset="0"/>
                <a:ea typeface="Courier" charset="0"/>
                <a:cs typeface="Courier" charset="0"/>
              </a:rPr>
              <a:t>uname</a:t>
            </a:r>
            <a:r>
              <a:rPr lang="fr-FR" sz="1200" dirty="0" smtClean="0">
                <a:solidFill>
                  <a:schemeClr val="tx1"/>
                </a:solidFill>
                <a:latin typeface="Courier" charset="0"/>
                <a:ea typeface="Courier" charset="0"/>
                <a:cs typeface="Courier" charset="0"/>
              </a:rPr>
              <a:t>		</a:t>
            </a:r>
            <a:r>
              <a:rPr lang="fr-FR" sz="1200" dirty="0" smtClean="0">
                <a:solidFill>
                  <a:schemeClr val="tx1"/>
                </a:solidFill>
              </a:rPr>
              <a:t>affiche le nom du système et la version </a:t>
            </a:r>
          </a:p>
          <a:p>
            <a:pPr algn="just"/>
            <a:r>
              <a:rPr lang="fr-FR" sz="1200" dirty="0" smtClean="0">
                <a:solidFill>
                  <a:schemeClr val="tx1"/>
                </a:solidFill>
                <a:latin typeface="Courier" charset="0"/>
                <a:ea typeface="Courier" charset="0"/>
                <a:cs typeface="Courier" charset="0"/>
              </a:rPr>
              <a:t>exit			</a:t>
            </a:r>
            <a:r>
              <a:rPr lang="fr-FR" sz="1200" dirty="0" smtClean="0">
                <a:solidFill>
                  <a:schemeClr val="tx1"/>
                </a:solidFill>
              </a:rPr>
              <a:t>met fin à une session </a:t>
            </a:r>
            <a:r>
              <a:rPr lang="fr-FR" sz="1200" dirty="0" err="1" smtClean="0">
                <a:solidFill>
                  <a:schemeClr val="tx1"/>
                </a:solidFill>
              </a:rPr>
              <a:t>shell</a:t>
            </a:r>
            <a:r>
              <a:rPr lang="fr-FR" sz="1200" dirty="0" smtClean="0">
                <a:solidFill>
                  <a:schemeClr val="tx1"/>
                </a:solidFill>
              </a:rPr>
              <a:t> </a:t>
            </a:r>
            <a:endParaRPr lang="fr-FR" sz="1200" dirty="0" smtClean="0">
              <a:solidFill>
                <a:schemeClr val="tx1"/>
              </a:solidFill>
              <a:latin typeface="Courier" charset="0"/>
              <a:ea typeface="Courier" charset="0"/>
              <a:cs typeface="Courier" charset="0"/>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17</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err="1" smtClean="0">
                <a:solidFill>
                  <a:srgbClr val="000000"/>
                </a:solidFill>
              </a:rPr>
              <a:t>Presen</a:t>
            </a:r>
            <a:endParaRPr lang="fr-FR" sz="1200" dirty="0" smtClean="0">
              <a:solidFill>
                <a:srgbClr val="000000"/>
              </a:solidFill>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18</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err="1" smtClean="0">
                <a:solidFill>
                  <a:srgbClr val="000000"/>
                </a:solidFill>
              </a:rPr>
              <a:t>Presen</a:t>
            </a:r>
            <a:endParaRPr lang="fr-FR" sz="1200" dirty="0" smtClean="0">
              <a:solidFill>
                <a:srgbClr val="000000"/>
              </a:solidFill>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19</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lnSpc>
                <a:spcPct val="108000"/>
              </a:lnSpc>
            </a:pPr>
            <a:r>
              <a:rPr lang="fr-FR" sz="1200" dirty="0" smtClean="0">
                <a:solidFill>
                  <a:schemeClr val="tx1"/>
                </a:solidFill>
                <a:latin typeface="Courier" charset="0"/>
                <a:ea typeface="Courier" charset="0"/>
                <a:cs typeface="Courier" charset="0"/>
              </a:rPr>
              <a:t>/			</a:t>
            </a:r>
            <a:r>
              <a:rPr lang="fr-FR" sz="1200" dirty="0" smtClean="0">
                <a:solidFill>
                  <a:schemeClr val="tx1"/>
                </a:solidFill>
              </a:rPr>
              <a:t>Répertoire racine (</a:t>
            </a:r>
            <a:r>
              <a:rPr lang="fr-FR" sz="1200" dirty="0" err="1" smtClean="0">
                <a:solidFill>
                  <a:schemeClr val="tx1"/>
                </a:solidFill>
              </a:rPr>
              <a:t>root</a:t>
            </a:r>
            <a:r>
              <a:rPr lang="fr-FR" sz="1200" dirty="0" smtClean="0">
                <a:solidFill>
                  <a:schemeClr val="tx1"/>
                </a:solidFill>
              </a:rPr>
              <a:t>)</a:t>
            </a:r>
            <a:r>
              <a:rPr lang="fr-FR" sz="1200" dirty="0" smtClean="0">
                <a:solidFill>
                  <a:schemeClr val="tx1"/>
                </a:solidFill>
                <a:latin typeface="Courier" charset="0"/>
                <a:ea typeface="Courier" charset="0"/>
                <a:cs typeface="Courier" charset="0"/>
              </a:rPr>
              <a:t>	</a:t>
            </a:r>
            <a:endParaRPr lang="fr-FR" sz="1200" dirty="0" smtClean="0">
              <a:solidFill>
                <a:schemeClr val="tx1"/>
              </a:solidFill>
            </a:endParaRPr>
          </a:p>
          <a:p>
            <a:pPr algn="just">
              <a:lnSpc>
                <a:spcPct val="108000"/>
              </a:lnSpc>
            </a:pPr>
            <a:r>
              <a:rPr lang="fr-FR" sz="1200" dirty="0" smtClean="0">
                <a:solidFill>
                  <a:schemeClr val="tx1"/>
                </a:solidFill>
                <a:latin typeface="Courier" charset="0"/>
                <a:ea typeface="Courier" charset="0"/>
                <a:cs typeface="Courier" charset="0"/>
              </a:rPr>
              <a:t>/</a:t>
            </a:r>
            <a:r>
              <a:rPr lang="fr-FR" sz="1200" dirty="0" err="1" smtClean="0">
                <a:solidFill>
                  <a:schemeClr val="tx1"/>
                </a:solidFill>
                <a:latin typeface="Courier" charset="0"/>
                <a:ea typeface="Courier" charset="0"/>
                <a:cs typeface="Courier" charset="0"/>
              </a:rPr>
              <a:t>bin</a:t>
            </a:r>
            <a:r>
              <a:rPr lang="fr-FR" sz="1200" dirty="0" smtClean="0">
                <a:solidFill>
                  <a:schemeClr val="tx1"/>
                </a:solidFill>
                <a:latin typeface="Courier" charset="0"/>
                <a:ea typeface="Courier" charset="0"/>
                <a:cs typeface="Courier" charset="0"/>
              </a:rPr>
              <a:t> 			</a:t>
            </a:r>
            <a:r>
              <a:rPr lang="fr-FR" sz="1200" dirty="0" smtClean="0">
                <a:solidFill>
                  <a:schemeClr val="tx1"/>
                </a:solidFill>
              </a:rPr>
              <a:t>Principales commandes, </a:t>
            </a:r>
            <a:r>
              <a:rPr lang="fr-FR" sz="1200" dirty="0" err="1" smtClean="0">
                <a:solidFill>
                  <a:schemeClr val="tx1"/>
                </a:solidFill>
              </a:rPr>
              <a:t>shell</a:t>
            </a:r>
            <a:endParaRPr lang="fr-FR" sz="1200" dirty="0" smtClean="0">
              <a:solidFill>
                <a:schemeClr val="tx1"/>
              </a:solidFill>
            </a:endParaRPr>
          </a:p>
          <a:p>
            <a:pPr algn="just">
              <a:lnSpc>
                <a:spcPct val="108000"/>
              </a:lnSpc>
            </a:pPr>
            <a:r>
              <a:rPr lang="fr-FR" sz="1200" dirty="0" smtClean="0">
                <a:solidFill>
                  <a:schemeClr val="tx1"/>
                </a:solidFill>
                <a:latin typeface="Courier" charset="0"/>
                <a:ea typeface="Courier" charset="0"/>
                <a:cs typeface="Courier" charset="0"/>
              </a:rPr>
              <a:t>/</a:t>
            </a:r>
            <a:r>
              <a:rPr lang="fr-FR" sz="1200" dirty="0" err="1" smtClean="0">
                <a:solidFill>
                  <a:schemeClr val="tx1"/>
                </a:solidFill>
                <a:latin typeface="Courier" charset="0"/>
                <a:ea typeface="Courier" charset="0"/>
                <a:cs typeface="Courier" charset="0"/>
              </a:rPr>
              <a:t>etc</a:t>
            </a:r>
            <a:r>
              <a:rPr lang="fr-FR" sz="1200" dirty="0" smtClean="0">
                <a:solidFill>
                  <a:schemeClr val="tx1"/>
                </a:solidFill>
                <a:latin typeface="Courier" charset="0"/>
                <a:ea typeface="Courier" charset="0"/>
                <a:cs typeface="Courier" charset="0"/>
              </a:rPr>
              <a:t>		 	</a:t>
            </a:r>
            <a:r>
              <a:rPr lang="fr-FR" sz="1200" dirty="0" smtClean="0">
                <a:solidFill>
                  <a:schemeClr val="tx1"/>
                </a:solidFill>
              </a:rPr>
              <a:t>Fichiers de configuration du système</a:t>
            </a:r>
          </a:p>
          <a:p>
            <a:pPr algn="just">
              <a:lnSpc>
                <a:spcPct val="108000"/>
              </a:lnSpc>
            </a:pPr>
            <a:r>
              <a:rPr lang="fr-FR" sz="1200" dirty="0" smtClean="0">
                <a:solidFill>
                  <a:schemeClr val="tx1"/>
                </a:solidFill>
                <a:latin typeface="Courier" charset="0"/>
                <a:ea typeface="Courier" charset="0"/>
                <a:cs typeface="Courier" charset="0"/>
              </a:rPr>
              <a:t>/lib			</a:t>
            </a:r>
            <a:r>
              <a:rPr lang="fr-FR" sz="1200" dirty="0" smtClean="0">
                <a:solidFill>
                  <a:schemeClr val="tx1"/>
                </a:solidFill>
              </a:rPr>
              <a:t>Bibliothèques  </a:t>
            </a:r>
            <a:endParaRPr lang="fr-FR" sz="1200" dirty="0" smtClean="0">
              <a:solidFill>
                <a:schemeClr val="tx1"/>
              </a:solidFill>
              <a:latin typeface="Courier" charset="0"/>
              <a:ea typeface="Courier" charset="0"/>
              <a:cs typeface="Courier" charset="0"/>
            </a:endParaRPr>
          </a:p>
          <a:p>
            <a:pPr algn="just">
              <a:lnSpc>
                <a:spcPct val="108000"/>
              </a:lnSpc>
            </a:pPr>
            <a:r>
              <a:rPr lang="fr-FR" sz="1200" dirty="0" smtClean="0">
                <a:solidFill>
                  <a:schemeClr val="tx1"/>
                </a:solidFill>
                <a:latin typeface="Courier" charset="0"/>
                <a:ea typeface="Courier" charset="0"/>
                <a:cs typeface="Courier" charset="0"/>
              </a:rPr>
              <a:t>/</a:t>
            </a:r>
            <a:r>
              <a:rPr lang="fr-FR" sz="1200" dirty="0" err="1" smtClean="0">
                <a:solidFill>
                  <a:schemeClr val="tx1"/>
                </a:solidFill>
                <a:latin typeface="Courier" charset="0"/>
                <a:ea typeface="Courier" charset="0"/>
                <a:cs typeface="Courier" charset="0"/>
              </a:rPr>
              <a:t>sbin</a:t>
            </a:r>
            <a:r>
              <a:rPr lang="fr-FR" sz="1200" dirty="0" smtClean="0">
                <a:solidFill>
                  <a:schemeClr val="tx1"/>
                </a:solidFill>
                <a:latin typeface="Courier" charset="0"/>
                <a:ea typeface="Courier" charset="0"/>
                <a:cs typeface="Courier" charset="0"/>
              </a:rPr>
              <a:t>			</a:t>
            </a:r>
            <a:r>
              <a:rPr lang="fr-FR" sz="1200" dirty="0" smtClean="0">
                <a:solidFill>
                  <a:schemeClr val="tx1"/>
                </a:solidFill>
              </a:rPr>
              <a:t>Commandes d’administration</a:t>
            </a:r>
          </a:p>
          <a:p>
            <a:pPr algn="just">
              <a:lnSpc>
                <a:spcPct val="108000"/>
              </a:lnSpc>
            </a:pPr>
            <a:r>
              <a:rPr lang="fr-FR" sz="1200" dirty="0" smtClean="0">
                <a:solidFill>
                  <a:schemeClr val="tx1"/>
                </a:solidFill>
                <a:latin typeface="Courier" charset="0"/>
                <a:ea typeface="Courier" charset="0"/>
                <a:cs typeface="Courier" charset="0"/>
              </a:rPr>
              <a:t>/</a:t>
            </a:r>
            <a:r>
              <a:rPr lang="fr-FR" sz="1200" dirty="0" err="1" smtClean="0">
                <a:solidFill>
                  <a:schemeClr val="tx1"/>
                </a:solidFill>
                <a:latin typeface="Courier" charset="0"/>
                <a:ea typeface="Courier" charset="0"/>
                <a:cs typeface="Courier" charset="0"/>
              </a:rPr>
              <a:t>usr</a:t>
            </a:r>
            <a:r>
              <a:rPr lang="fr-FR" sz="1200" dirty="0" smtClean="0">
                <a:solidFill>
                  <a:schemeClr val="tx1"/>
                </a:solidFill>
                <a:latin typeface="Courier" charset="0"/>
                <a:ea typeface="Courier" charset="0"/>
                <a:cs typeface="Courier" charset="0"/>
              </a:rPr>
              <a:t>, /</a:t>
            </a:r>
            <a:r>
              <a:rPr lang="fr-FR" sz="1200" dirty="0" err="1" smtClean="0">
                <a:solidFill>
                  <a:schemeClr val="tx1"/>
                </a:solidFill>
                <a:latin typeface="Courier" charset="0"/>
                <a:ea typeface="Courier" charset="0"/>
                <a:cs typeface="Courier" charset="0"/>
              </a:rPr>
              <a:t>opt</a:t>
            </a:r>
            <a:r>
              <a:rPr lang="fr-FR" sz="1200" dirty="0" smtClean="0">
                <a:solidFill>
                  <a:schemeClr val="tx1"/>
                </a:solidFill>
                <a:latin typeface="Courier" charset="0"/>
                <a:ea typeface="Courier" charset="0"/>
                <a:cs typeface="Courier" charset="0"/>
              </a:rPr>
              <a:t>		</a:t>
            </a:r>
            <a:r>
              <a:rPr lang="fr-FR" sz="1200" dirty="0" smtClean="0">
                <a:solidFill>
                  <a:schemeClr val="tx1"/>
                </a:solidFill>
              </a:rPr>
              <a:t>Application, bibliothèque liés aux utilisateurs</a:t>
            </a:r>
          </a:p>
          <a:p>
            <a:pPr algn="just">
              <a:lnSpc>
                <a:spcPct val="108000"/>
              </a:lnSpc>
            </a:pPr>
            <a:r>
              <a:rPr lang="fr-FR" sz="1200" dirty="0" smtClean="0">
                <a:solidFill>
                  <a:schemeClr val="tx1"/>
                </a:solidFill>
                <a:latin typeface="Courier" charset="0"/>
                <a:ea typeface="Courier" charset="0"/>
                <a:cs typeface="Courier" charset="0"/>
              </a:rPr>
              <a:t>/</a:t>
            </a:r>
            <a:r>
              <a:rPr lang="fr-FR" sz="1200" dirty="0" err="1" smtClean="0">
                <a:solidFill>
                  <a:schemeClr val="tx1"/>
                </a:solidFill>
                <a:latin typeface="Courier" charset="0"/>
                <a:ea typeface="Courier" charset="0"/>
                <a:cs typeface="Courier" charset="0"/>
              </a:rPr>
              <a:t>usr/bin</a:t>
            </a:r>
            <a:r>
              <a:rPr lang="fr-FR" sz="1200" dirty="0" smtClean="0">
                <a:solidFill>
                  <a:schemeClr val="tx1"/>
                </a:solidFill>
                <a:latin typeface="Courier" charset="0"/>
                <a:ea typeface="Courier" charset="0"/>
                <a:cs typeface="Courier" charset="0"/>
              </a:rPr>
              <a:t>		</a:t>
            </a:r>
            <a:r>
              <a:rPr lang="fr-FR" sz="1200" dirty="0" smtClean="0">
                <a:solidFill>
                  <a:schemeClr val="tx1"/>
                </a:solidFill>
              </a:rPr>
              <a:t>Autres commandes</a:t>
            </a:r>
            <a:r>
              <a:rPr lang="fr-FR" sz="1200" dirty="0" smtClean="0">
                <a:solidFill>
                  <a:schemeClr val="tx1"/>
                </a:solidFill>
                <a:latin typeface="Courier" charset="0"/>
                <a:ea typeface="Courier" charset="0"/>
                <a:cs typeface="Courier" charset="0"/>
              </a:rPr>
              <a:t>	</a:t>
            </a:r>
          </a:p>
          <a:p>
            <a:pPr algn="just">
              <a:lnSpc>
                <a:spcPct val="108000"/>
              </a:lnSpc>
            </a:pPr>
            <a:r>
              <a:rPr lang="fr-FR" sz="1200" dirty="0" smtClean="0">
                <a:solidFill>
                  <a:schemeClr val="tx1"/>
                </a:solidFill>
                <a:latin typeface="Courier" charset="0"/>
                <a:ea typeface="Courier" charset="0"/>
                <a:cs typeface="Courier" charset="0"/>
              </a:rPr>
              <a:t>/var	</a:t>
            </a:r>
            <a:r>
              <a:rPr lang="fr-FR" sz="1200" dirty="0" smtClean="0">
                <a:solidFill>
                  <a:schemeClr val="tx1"/>
                </a:solidFill>
              </a:rPr>
              <a:t>		Journaux de bord</a:t>
            </a:r>
          </a:p>
          <a:p>
            <a:pPr algn="just">
              <a:lnSpc>
                <a:spcPct val="108000"/>
              </a:lnSpc>
            </a:pPr>
            <a:r>
              <a:rPr lang="fr-FR" sz="1200" dirty="0" smtClean="0">
                <a:solidFill>
                  <a:schemeClr val="tx1"/>
                </a:solidFill>
                <a:latin typeface="Courier" charset="0"/>
                <a:ea typeface="Courier" charset="0"/>
                <a:cs typeface="Courier" charset="0"/>
              </a:rPr>
              <a:t>/</a:t>
            </a:r>
            <a:r>
              <a:rPr lang="fr-FR" sz="1200" dirty="0" err="1" smtClean="0">
                <a:solidFill>
                  <a:schemeClr val="tx1"/>
                </a:solidFill>
                <a:latin typeface="Courier" charset="0"/>
                <a:ea typeface="Courier" charset="0"/>
                <a:cs typeface="Courier" charset="0"/>
              </a:rPr>
              <a:t>tmp</a:t>
            </a:r>
            <a:r>
              <a:rPr lang="fr-FR" sz="1200" dirty="0" smtClean="0">
                <a:solidFill>
                  <a:schemeClr val="tx1"/>
                </a:solidFill>
                <a:latin typeface="Courier" charset="0"/>
                <a:ea typeface="Courier" charset="0"/>
                <a:cs typeface="Courier" charset="0"/>
              </a:rPr>
              <a:t>	</a:t>
            </a:r>
            <a:r>
              <a:rPr lang="fr-FR" sz="1200" dirty="0" smtClean="0">
                <a:solidFill>
                  <a:schemeClr val="tx1"/>
                </a:solidFill>
              </a:rPr>
              <a:t>		Fichiers temporaires</a:t>
            </a:r>
          </a:p>
          <a:p>
            <a:pPr algn="just">
              <a:lnSpc>
                <a:spcPct val="108000"/>
              </a:lnSpc>
            </a:pPr>
            <a:r>
              <a:rPr lang="fr-FR" sz="1200" dirty="0" smtClean="0">
                <a:solidFill>
                  <a:schemeClr val="tx1"/>
                </a:solidFill>
                <a:latin typeface="Courier" charset="0"/>
                <a:ea typeface="Courier" charset="0"/>
                <a:cs typeface="Courier" charset="0"/>
              </a:rPr>
              <a:t>/home			</a:t>
            </a:r>
            <a:r>
              <a:rPr lang="fr-FR" sz="1200" dirty="0" smtClean="0">
                <a:solidFill>
                  <a:schemeClr val="tx1"/>
                </a:solidFill>
              </a:rPr>
              <a:t>Répertoires des utilisateurs (un répertoire par utilisateur = login)</a:t>
            </a: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20</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u="sng" dirty="0" smtClean="0">
                <a:solidFill>
                  <a:schemeClr val="tx1"/>
                </a:solidFill>
              </a:rPr>
              <a:t>Chemin absolu </a:t>
            </a:r>
            <a:r>
              <a:rPr lang="fr-FR" sz="1200" dirty="0" smtClean="0">
                <a:solidFill>
                  <a:schemeClr val="tx1"/>
                </a:solidFill>
              </a:rPr>
              <a:t>: part de la racine et commence par /</a:t>
            </a:r>
          </a:p>
          <a:p>
            <a:r>
              <a:rPr lang="en-US" dirty="0" smtClean="0">
                <a:solidFill>
                  <a:srgbClr val="000000"/>
                </a:solidFill>
                <a:ea typeface="DejaVu Sans" charset="0"/>
                <a:cs typeface="DejaVu Sans" charset="0"/>
              </a:rPr>
              <a:t>home/student/data/bank/</a:t>
            </a:r>
            <a:r>
              <a:rPr lang="en-US" dirty="0" err="1" smtClean="0">
                <a:solidFill>
                  <a:srgbClr val="000000"/>
                </a:solidFill>
                <a:ea typeface="DejaVu Sans" charset="0"/>
                <a:cs typeface="DejaVu Sans" charset="0"/>
              </a:rPr>
              <a:t>Sequences.fasta</a:t>
            </a:r>
            <a:r>
              <a:rPr lang="en-US" dirty="0" smtClean="0">
                <a:solidFill>
                  <a:srgbClr val="000000"/>
                </a:solidFill>
                <a:ea typeface="DejaVu Sans" charset="0"/>
                <a:cs typeface="DejaVu Sans" charset="0"/>
              </a:rPr>
              <a:t> </a:t>
            </a:r>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21</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u="sng" dirty="0" smtClean="0">
                <a:solidFill>
                  <a:schemeClr val="tx1"/>
                </a:solidFill>
              </a:rPr>
              <a:t>Chemin absolu </a:t>
            </a:r>
            <a:r>
              <a:rPr lang="fr-FR" sz="1200" dirty="0" smtClean="0">
                <a:solidFill>
                  <a:schemeClr val="tx1"/>
                </a:solidFill>
              </a:rPr>
              <a:t>: part de la racine et commence par /</a:t>
            </a:r>
          </a:p>
          <a:p>
            <a:r>
              <a:rPr lang="en-US" dirty="0" smtClean="0">
                <a:solidFill>
                  <a:srgbClr val="000000"/>
                </a:solidFill>
                <a:ea typeface="DejaVu Sans" charset="0"/>
                <a:cs typeface="DejaVu Sans" charset="0"/>
              </a:rPr>
              <a:t>home/student/data/bank/</a:t>
            </a:r>
            <a:r>
              <a:rPr lang="en-US" dirty="0" err="1" smtClean="0">
                <a:solidFill>
                  <a:srgbClr val="000000"/>
                </a:solidFill>
                <a:ea typeface="DejaVu Sans" charset="0"/>
                <a:cs typeface="DejaVu Sans" charset="0"/>
              </a:rPr>
              <a:t>Sequences.fasta</a:t>
            </a:r>
            <a:r>
              <a:rPr lang="en-US" dirty="0" smtClean="0">
                <a:solidFill>
                  <a:srgbClr val="000000"/>
                </a:solidFill>
                <a:ea typeface="DejaVu Sans" charset="0"/>
                <a:cs typeface="DejaVu Sans" charset="0"/>
              </a:rPr>
              <a:t> </a:t>
            </a:r>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22</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u="sng" dirty="0" smtClean="0">
                <a:solidFill>
                  <a:schemeClr val="tx1"/>
                </a:solidFill>
              </a:rPr>
              <a:t>Chemin absolu </a:t>
            </a:r>
            <a:r>
              <a:rPr lang="fr-FR" sz="1200" dirty="0" smtClean="0">
                <a:solidFill>
                  <a:schemeClr val="tx1"/>
                </a:solidFill>
              </a:rPr>
              <a:t>: part de la racine et commence par /</a:t>
            </a:r>
          </a:p>
          <a:p>
            <a:r>
              <a:rPr lang="en-US" dirty="0" smtClean="0">
                <a:solidFill>
                  <a:srgbClr val="000000"/>
                </a:solidFill>
                <a:ea typeface="DejaVu Sans" charset="0"/>
                <a:cs typeface="DejaVu Sans" charset="0"/>
              </a:rPr>
              <a:t>home/student/data/bank/</a:t>
            </a:r>
            <a:r>
              <a:rPr lang="en-US" dirty="0" err="1" smtClean="0">
                <a:solidFill>
                  <a:srgbClr val="000000"/>
                </a:solidFill>
                <a:ea typeface="DejaVu Sans" charset="0"/>
                <a:cs typeface="DejaVu Sans" charset="0"/>
              </a:rPr>
              <a:t>Sequences.fasta</a:t>
            </a:r>
            <a:r>
              <a:rPr lang="en-US" dirty="0" smtClean="0">
                <a:solidFill>
                  <a:srgbClr val="000000"/>
                </a:solidFill>
                <a:ea typeface="DejaVu Sans" charset="0"/>
                <a:cs typeface="DejaVu Sans" charset="0"/>
              </a:rPr>
              <a:t> </a:t>
            </a:r>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23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1" algn="just">
              <a:lnSpc>
                <a:spcPct val="104000"/>
              </a:lnSpc>
              <a:spcAft>
                <a:spcPts val="1200"/>
              </a:spcAft>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chemeClr val="tx1"/>
                </a:solidFill>
              </a:rPr>
              <a:t>Présentation de linux</a:t>
            </a:r>
          </a:p>
          <a:p>
            <a:pPr lvl="1" algn="just">
              <a:lnSpc>
                <a:spcPct val="104000"/>
              </a:lnSpc>
              <a:spcAft>
                <a:spcPts val="1200"/>
              </a:spcAft>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chemeClr val="tx1"/>
                </a:solidFill>
              </a:rPr>
              <a:t> Apprentissage de base pour bien commencer avec linux</a:t>
            </a:r>
          </a:p>
          <a:p>
            <a:pPr lvl="1" algn="just">
              <a:lnSpc>
                <a:spcPct val="104000"/>
              </a:lnSpc>
              <a:spcAft>
                <a:spcPts val="1200"/>
              </a:spcAft>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800" dirty="0" smtClean="0">
              <a:solidFill>
                <a:schemeClr val="tx1"/>
              </a:solidFill>
            </a:endParaRPr>
          </a:p>
          <a:p>
            <a:pPr lvl="1" algn="just">
              <a:lnSpc>
                <a:spcPct val="104000"/>
              </a:lnSpc>
              <a:spcAft>
                <a:spcPts val="1200"/>
              </a:spcAft>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chemeClr val="tx1"/>
                </a:solidFill>
              </a:rPr>
              <a:t>Connaître les commandes de base sous linux</a:t>
            </a:r>
          </a:p>
          <a:p>
            <a:pPr lvl="1" algn="just">
              <a:lnSpc>
                <a:spcPct val="104000"/>
              </a:lnSpc>
              <a:spcAft>
                <a:spcPts val="1200"/>
              </a:spcAft>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chemeClr val="tx1"/>
                </a:solidFill>
              </a:rPr>
              <a:t> Manipulation de fichiers (sort, </a:t>
            </a:r>
            <a:r>
              <a:rPr lang="fr-FR" sz="1800" dirty="0" err="1" smtClean="0">
                <a:solidFill>
                  <a:schemeClr val="tx1"/>
                </a:solidFill>
              </a:rPr>
              <a:t>cut</a:t>
            </a:r>
            <a:r>
              <a:rPr lang="fr-FR" sz="1800" dirty="0" smtClean="0">
                <a:solidFill>
                  <a:schemeClr val="tx1"/>
                </a:solidFill>
              </a:rPr>
              <a:t>, </a:t>
            </a:r>
            <a:r>
              <a:rPr lang="fr-FR" sz="1800" dirty="0" err="1" smtClean="0">
                <a:solidFill>
                  <a:schemeClr val="tx1"/>
                </a:solidFill>
              </a:rPr>
              <a:t>wc</a:t>
            </a:r>
            <a:r>
              <a:rPr lang="fr-FR" sz="1800" dirty="0" smtClean="0">
                <a:solidFill>
                  <a:schemeClr val="tx1"/>
                </a:solidFill>
              </a:rPr>
              <a:t>, tr)</a:t>
            </a:r>
          </a:p>
          <a:p>
            <a:pPr lvl="1" algn="just">
              <a:lnSpc>
                <a:spcPct val="104000"/>
              </a:lnSpc>
              <a:spcAft>
                <a:spcPts val="1200"/>
              </a:spcAft>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chemeClr val="tx1"/>
                </a:solidFill>
              </a:rPr>
              <a:t> Trier et filtrer des données (</a:t>
            </a:r>
            <a:r>
              <a:rPr lang="fr-FR" sz="1800" dirty="0" err="1" smtClean="0">
                <a:solidFill>
                  <a:schemeClr val="tx1"/>
                </a:solidFill>
              </a:rPr>
              <a:t>grep</a:t>
            </a:r>
            <a:r>
              <a:rPr lang="fr-FR" sz="1800" dirty="0" smtClean="0">
                <a:solidFill>
                  <a:schemeClr val="tx1"/>
                </a:solidFill>
              </a:rPr>
              <a:t> / </a:t>
            </a:r>
            <a:r>
              <a:rPr lang="fr-FR" sz="1800" dirty="0" err="1" smtClean="0">
                <a:solidFill>
                  <a:schemeClr val="tx1"/>
                </a:solidFill>
              </a:rPr>
              <a:t>sed</a:t>
            </a:r>
            <a:r>
              <a:rPr lang="fr-FR" sz="1800" dirty="0" smtClean="0">
                <a:solidFill>
                  <a:schemeClr val="tx1"/>
                </a:solidFill>
              </a:rPr>
              <a:t> / </a:t>
            </a:r>
            <a:r>
              <a:rPr lang="fr-FR" sz="1800" dirty="0" err="1" smtClean="0">
                <a:solidFill>
                  <a:schemeClr val="tx1"/>
                </a:solidFill>
              </a:rPr>
              <a:t>awk</a:t>
            </a:r>
            <a:r>
              <a:rPr lang="fr-FR" sz="1800" dirty="0" smtClean="0">
                <a:solidFill>
                  <a:schemeClr val="tx1"/>
                </a:solidFill>
              </a:rPr>
              <a:t>)</a:t>
            </a:r>
          </a:p>
          <a:p>
            <a:pPr lvl="1" algn="just">
              <a:lnSpc>
                <a:spcPct val="104000"/>
              </a:lnSpc>
              <a:spcAft>
                <a:spcPts val="1200"/>
              </a:spcAft>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chemeClr val="tx1"/>
                </a:solidFill>
              </a:rPr>
              <a:t> Lancer des logiciels bioinformatiques en ligne de commande</a:t>
            </a:r>
          </a:p>
          <a:p>
            <a:pPr lvl="1" algn="just">
              <a:lnSpc>
                <a:spcPct val="104000"/>
              </a:lnSpc>
              <a:spcAft>
                <a:spcPts val="1200"/>
              </a:spcAft>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800" dirty="0">
              <a:solidFill>
                <a:schemeClr val="tx1"/>
              </a:solidFill>
            </a:endParaRPr>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 </a:t>
            </a:r>
            <a:r>
              <a:rPr lang="fr-FR" sz="1200" u="sng" dirty="0" smtClean="0">
                <a:solidFill>
                  <a:schemeClr val="tx1"/>
                </a:solidFill>
              </a:rPr>
              <a:t>Chemin relatif </a:t>
            </a:r>
            <a:r>
              <a:rPr lang="fr-FR" sz="1200" dirty="0" smtClean="0">
                <a:solidFill>
                  <a:schemeClr val="tx1"/>
                </a:solidFill>
              </a:rPr>
              <a:t>: indique l’emplacement du fichier à partir du répertoire courant</a:t>
            </a:r>
            <a:endParaRPr lang="fr-FR" sz="1200" dirty="0">
              <a:solidFill>
                <a:schemeClr val="tx1"/>
              </a:solidFill>
            </a:endParaRPr>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24</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 </a:t>
            </a:r>
            <a:r>
              <a:rPr lang="fr-FR" sz="1200" u="sng" dirty="0" smtClean="0">
                <a:solidFill>
                  <a:schemeClr val="tx1"/>
                </a:solidFill>
              </a:rPr>
              <a:t>Chemin relatif </a:t>
            </a:r>
            <a:r>
              <a:rPr lang="fr-FR" sz="1200" dirty="0" smtClean="0">
                <a:solidFill>
                  <a:schemeClr val="tx1"/>
                </a:solidFill>
              </a:rPr>
              <a:t>: indique l’emplacement du fichier à partir du répertoire courant</a:t>
            </a:r>
            <a:endParaRPr lang="fr-FR" sz="1200" dirty="0">
              <a:solidFill>
                <a:schemeClr val="tx1"/>
              </a:solidFill>
            </a:endParaRPr>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25</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 </a:t>
            </a:r>
            <a:r>
              <a:rPr lang="fr-FR" sz="1200" u="sng" dirty="0" smtClean="0">
                <a:solidFill>
                  <a:schemeClr val="tx1"/>
                </a:solidFill>
              </a:rPr>
              <a:t>Chemin relatif </a:t>
            </a:r>
            <a:r>
              <a:rPr lang="fr-FR" sz="1200" dirty="0" smtClean="0">
                <a:solidFill>
                  <a:schemeClr val="tx1"/>
                </a:solidFill>
              </a:rPr>
              <a:t>: indique l’emplacement du fichier à partir du répertoire courant</a:t>
            </a:r>
            <a:endParaRPr lang="fr-FR" sz="1200" dirty="0">
              <a:solidFill>
                <a:schemeClr val="tx1"/>
              </a:solidFill>
            </a:endParaRPr>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26</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sz="1400" dirty="0" err="1" smtClean="0">
                <a:solidFill>
                  <a:schemeClr val="tx1"/>
                </a:solidFill>
                <a:latin typeface="Courier" charset="0"/>
                <a:ea typeface="Courier" charset="0"/>
                <a:cs typeface="Courier" charset="0"/>
              </a:rPr>
              <a:t>pwd</a:t>
            </a:r>
            <a:r>
              <a:rPr lang="fr-FR" sz="1400" dirty="0" smtClean="0">
                <a:solidFill>
                  <a:schemeClr val="tx1"/>
                </a:solidFill>
                <a:latin typeface="Courier" charset="0"/>
                <a:ea typeface="Courier" charset="0"/>
                <a:cs typeface="Courier" charset="0"/>
              </a:rPr>
              <a:t> 				</a:t>
            </a:r>
            <a:r>
              <a:rPr lang="fr-FR" sz="1200" i="1" dirty="0" smtClean="0">
                <a:solidFill>
                  <a:schemeClr val="tx1"/>
                </a:solidFill>
                <a:ea typeface="Courier" charset="0"/>
                <a:cs typeface="Courier" charset="0"/>
              </a:rPr>
              <a:t>	</a:t>
            </a:r>
            <a:r>
              <a:rPr lang="fr-FR" sz="1200" dirty="0" smtClean="0">
                <a:solidFill>
                  <a:schemeClr val="tx1"/>
                </a:solidFill>
                <a:ea typeface="Courier" charset="0"/>
                <a:cs typeface="Courier" charset="0"/>
              </a:rPr>
              <a:t>Nom du répertoire de travail</a:t>
            </a:r>
          </a:p>
          <a:p>
            <a:pPr algn="just"/>
            <a:r>
              <a:rPr lang="fr-FR" sz="1400" dirty="0" err="1" smtClean="0">
                <a:solidFill>
                  <a:schemeClr val="tx1"/>
                </a:solidFill>
                <a:latin typeface="Courier" charset="0"/>
                <a:ea typeface="Courier" charset="0"/>
                <a:cs typeface="Courier" charset="0"/>
              </a:rPr>
              <a:t>ls</a:t>
            </a:r>
            <a:r>
              <a:rPr lang="fr-FR" sz="1400" dirty="0" smtClean="0">
                <a:solidFill>
                  <a:schemeClr val="tx1"/>
                </a:solidFill>
                <a:latin typeface="Courier" charset="0"/>
                <a:ea typeface="Courier" charset="0"/>
                <a:cs typeface="Courier" charset="0"/>
              </a:rPr>
              <a:t> </a:t>
            </a:r>
            <a:r>
              <a:rPr lang="fr-FR" sz="1400" i="1" dirty="0" err="1" smtClean="0">
                <a:solidFill>
                  <a:schemeClr val="tx1"/>
                </a:solidFill>
                <a:latin typeface="Courier" charset="0"/>
                <a:ea typeface="Courier" charset="0"/>
                <a:cs typeface="Courier" charset="0"/>
              </a:rPr>
              <a:t>nom_rep</a:t>
            </a:r>
            <a:r>
              <a:rPr lang="fr-FR" sz="1400" dirty="0" smtClean="0">
                <a:solidFill>
                  <a:schemeClr val="tx1"/>
                </a:solidFill>
                <a:latin typeface="Courier" charset="0"/>
                <a:ea typeface="Courier" charset="0"/>
                <a:cs typeface="Courier" charset="0"/>
              </a:rPr>
              <a:t>			</a:t>
            </a:r>
            <a:r>
              <a:rPr lang="fr-FR" sz="1200" dirty="0" smtClean="0">
                <a:solidFill>
                  <a:schemeClr val="tx1"/>
                </a:solidFill>
                <a:ea typeface="Courier" charset="0"/>
                <a:cs typeface="Courier" charset="0"/>
              </a:rPr>
              <a:t>Lister le contenu d’un répertoire</a:t>
            </a:r>
            <a:endParaRPr lang="fr-FR" sz="1400" dirty="0" smtClean="0">
              <a:solidFill>
                <a:schemeClr val="tx1"/>
              </a:solidFill>
            </a:endParaRPr>
          </a:p>
          <a:p>
            <a:pPr algn="just"/>
            <a:r>
              <a:rPr lang="fr-FR" sz="1400" dirty="0" smtClean="0">
                <a:solidFill>
                  <a:schemeClr val="tx1"/>
                </a:solidFill>
                <a:latin typeface="Courier" charset="0"/>
                <a:ea typeface="Courier" charset="0"/>
                <a:cs typeface="Courier" charset="0"/>
              </a:rPr>
              <a:t>cd </a:t>
            </a:r>
            <a:r>
              <a:rPr lang="fr-FR" sz="1400" i="1" dirty="0" err="1" smtClean="0">
                <a:solidFill>
                  <a:schemeClr val="tx1"/>
                </a:solidFill>
                <a:latin typeface="Courier" charset="0"/>
                <a:ea typeface="Courier" charset="0"/>
                <a:cs typeface="Courier" charset="0"/>
              </a:rPr>
              <a:t>nom_rep</a:t>
            </a:r>
            <a:r>
              <a:rPr lang="fr-FR" sz="1400" dirty="0" smtClean="0">
                <a:solidFill>
                  <a:schemeClr val="tx1"/>
                </a:solidFill>
                <a:latin typeface="Courier" charset="0"/>
                <a:ea typeface="Courier" charset="0"/>
                <a:cs typeface="Courier" charset="0"/>
              </a:rPr>
              <a:t>			</a:t>
            </a:r>
            <a:r>
              <a:rPr lang="fr-FR" sz="1200" dirty="0" smtClean="0">
                <a:solidFill>
                  <a:schemeClr val="tx1"/>
                </a:solidFill>
                <a:ea typeface="Courier" charset="0"/>
                <a:cs typeface="Courier" charset="0"/>
              </a:rPr>
              <a:t>Change de répertoire de travail</a:t>
            </a:r>
          </a:p>
          <a:p>
            <a:pPr algn="just"/>
            <a:r>
              <a:rPr lang="fr-FR" sz="1400" dirty="0" err="1" smtClean="0">
                <a:solidFill>
                  <a:schemeClr val="tx1"/>
                </a:solidFill>
                <a:latin typeface="Courier" charset="0"/>
                <a:ea typeface="Courier" charset="0"/>
                <a:cs typeface="Courier" charset="0"/>
              </a:rPr>
              <a:t>mkdir</a:t>
            </a:r>
            <a:r>
              <a:rPr lang="fr-FR" sz="1400" dirty="0" smtClean="0">
                <a:solidFill>
                  <a:schemeClr val="tx1"/>
                </a:solidFill>
                <a:latin typeface="Courier" charset="0"/>
                <a:ea typeface="Courier" charset="0"/>
                <a:cs typeface="Courier" charset="0"/>
              </a:rPr>
              <a:t> </a:t>
            </a:r>
            <a:r>
              <a:rPr lang="fr-FR" sz="1400" dirty="0" err="1" smtClean="0">
                <a:solidFill>
                  <a:schemeClr val="tx1"/>
                </a:solidFill>
                <a:latin typeface="Courier" charset="0"/>
                <a:ea typeface="Courier" charset="0"/>
                <a:cs typeface="Courier" charset="0"/>
              </a:rPr>
              <a:t>nom_rep</a:t>
            </a:r>
            <a:r>
              <a:rPr lang="fr-FR" sz="1400" dirty="0" smtClean="0">
                <a:solidFill>
                  <a:schemeClr val="tx1"/>
                </a:solidFill>
                <a:latin typeface="Courier" charset="0"/>
                <a:ea typeface="Courier" charset="0"/>
                <a:cs typeface="Courier" charset="0"/>
              </a:rPr>
              <a:t>			</a:t>
            </a:r>
            <a:r>
              <a:rPr lang="fr-FR" sz="1200" dirty="0" smtClean="0">
                <a:solidFill>
                  <a:schemeClr val="tx1"/>
                </a:solidFill>
                <a:ea typeface="Courier" charset="0"/>
                <a:cs typeface="Courier" charset="0"/>
              </a:rPr>
              <a:t>Crée un répertoire</a:t>
            </a:r>
          </a:p>
          <a:p>
            <a:pPr algn="just"/>
            <a:r>
              <a:rPr lang="fr-FR" sz="1400" dirty="0" err="1" smtClean="0">
                <a:solidFill>
                  <a:schemeClr val="tx1"/>
                </a:solidFill>
                <a:latin typeface="Courier" charset="0"/>
                <a:ea typeface="Courier" charset="0"/>
                <a:cs typeface="Courier" charset="0"/>
              </a:rPr>
              <a:t>rmdir</a:t>
            </a:r>
            <a:r>
              <a:rPr lang="fr-FR" sz="1400" dirty="0" smtClean="0">
                <a:solidFill>
                  <a:schemeClr val="tx1"/>
                </a:solidFill>
                <a:latin typeface="Courier" charset="0"/>
                <a:ea typeface="Courier" charset="0"/>
                <a:cs typeface="Courier" charset="0"/>
              </a:rPr>
              <a:t>	</a:t>
            </a:r>
            <a:r>
              <a:rPr lang="fr-FR" sz="1400" dirty="0" err="1" smtClean="0">
                <a:solidFill>
                  <a:schemeClr val="tx1"/>
                </a:solidFill>
                <a:latin typeface="Courier" charset="0"/>
                <a:ea typeface="Courier" charset="0"/>
                <a:cs typeface="Courier" charset="0"/>
              </a:rPr>
              <a:t>nom_rep</a:t>
            </a:r>
            <a:r>
              <a:rPr lang="fr-FR" sz="1400" dirty="0" smtClean="0">
                <a:solidFill>
                  <a:schemeClr val="tx1"/>
                </a:solidFill>
                <a:latin typeface="Courier" charset="0"/>
                <a:ea typeface="Courier" charset="0"/>
                <a:cs typeface="Courier" charset="0"/>
              </a:rPr>
              <a:t>		</a:t>
            </a:r>
            <a:r>
              <a:rPr lang="fr-FR" sz="1200" dirty="0" smtClean="0">
                <a:solidFill>
                  <a:schemeClr val="tx1"/>
                </a:solidFill>
                <a:ea typeface="Courier" charset="0"/>
                <a:cs typeface="Courier" charset="0"/>
              </a:rPr>
              <a:t>Détruit le répertoire</a:t>
            </a:r>
          </a:p>
          <a:p>
            <a:pPr algn="just"/>
            <a:r>
              <a:rPr lang="fr-FR" sz="1400" dirty="0" err="1" smtClean="0">
                <a:solidFill>
                  <a:schemeClr val="tx1"/>
                </a:solidFill>
                <a:latin typeface="Courier" charset="0"/>
                <a:ea typeface="Courier" charset="0"/>
                <a:cs typeface="Courier" charset="0"/>
              </a:rPr>
              <a:t>rm</a:t>
            </a:r>
            <a:r>
              <a:rPr lang="fr-FR" sz="1400" dirty="0" smtClean="0">
                <a:solidFill>
                  <a:schemeClr val="tx1"/>
                </a:solidFill>
                <a:latin typeface="Courier" charset="0"/>
                <a:ea typeface="Courier" charset="0"/>
                <a:cs typeface="Courier" charset="0"/>
              </a:rPr>
              <a:t> –r </a:t>
            </a:r>
            <a:r>
              <a:rPr lang="fr-FR" sz="1400" dirty="0" err="1" smtClean="0">
                <a:solidFill>
                  <a:schemeClr val="tx1"/>
                </a:solidFill>
                <a:latin typeface="Courier" charset="0"/>
                <a:ea typeface="Courier" charset="0"/>
                <a:cs typeface="Courier" charset="0"/>
              </a:rPr>
              <a:t>nom_rep</a:t>
            </a:r>
            <a:r>
              <a:rPr lang="fr-FR" sz="1400" dirty="0" smtClean="0">
                <a:solidFill>
                  <a:schemeClr val="tx1"/>
                </a:solidFill>
                <a:latin typeface="Courier" charset="0"/>
                <a:ea typeface="Courier" charset="0"/>
                <a:cs typeface="Courier" charset="0"/>
              </a:rPr>
              <a:t>			</a:t>
            </a:r>
            <a:r>
              <a:rPr lang="fr-FR" sz="1200" dirty="0" smtClean="0">
                <a:solidFill>
                  <a:schemeClr val="tx1"/>
                </a:solidFill>
                <a:ea typeface="Courier" charset="0"/>
                <a:cs typeface="Courier" charset="0"/>
              </a:rPr>
              <a:t>Détruit le répertoire et tous les fichiers qu’il contient </a:t>
            </a:r>
          </a:p>
          <a:p>
            <a:pPr algn="just"/>
            <a:r>
              <a:rPr lang="fr-FR" sz="1200" dirty="0" smtClean="0">
                <a:solidFill>
                  <a:schemeClr val="tx1"/>
                </a:solidFill>
                <a:ea typeface="Courier" charset="0"/>
                <a:cs typeface="Courier" charset="0"/>
              </a:rPr>
              <a:t>						(A utiliser avec prudence)</a:t>
            </a:r>
          </a:p>
          <a:p>
            <a:pPr algn="just"/>
            <a:r>
              <a:rPr lang="fr-FR" sz="1200" dirty="0" err="1" smtClean="0">
                <a:solidFill>
                  <a:schemeClr val="tx1"/>
                </a:solidFill>
                <a:latin typeface="Courier" charset="0"/>
                <a:ea typeface="Courier" charset="0"/>
                <a:cs typeface="Courier" charset="0"/>
              </a:rPr>
              <a:t>cp</a:t>
            </a:r>
            <a:r>
              <a:rPr lang="fr-FR" sz="1200" dirty="0" smtClean="0">
                <a:solidFill>
                  <a:schemeClr val="tx1"/>
                </a:solidFill>
                <a:latin typeface="Courier" charset="0"/>
                <a:ea typeface="Courier" charset="0"/>
                <a:cs typeface="Courier" charset="0"/>
              </a:rPr>
              <a:t> source cible				</a:t>
            </a:r>
            <a:r>
              <a:rPr lang="fr-FR" sz="1200" dirty="0" smtClean="0">
                <a:solidFill>
                  <a:schemeClr val="tx1"/>
                </a:solidFill>
                <a:ea typeface="Courier" charset="0"/>
                <a:cs typeface="Courier" charset="0"/>
              </a:rPr>
              <a:t>copier source vers cible</a:t>
            </a:r>
          </a:p>
          <a:p>
            <a:pPr algn="just"/>
            <a:r>
              <a:rPr lang="fr-FR" sz="1200" dirty="0" err="1" smtClean="0">
                <a:solidFill>
                  <a:schemeClr val="tx1"/>
                </a:solidFill>
                <a:latin typeface="Courier" charset="0"/>
                <a:ea typeface="Courier" charset="0"/>
                <a:cs typeface="Courier" charset="0"/>
              </a:rPr>
              <a:t>mv</a:t>
            </a:r>
            <a:r>
              <a:rPr lang="fr-FR" sz="1200" dirty="0" smtClean="0">
                <a:solidFill>
                  <a:schemeClr val="tx1"/>
                </a:solidFill>
                <a:latin typeface="Courier" charset="0"/>
                <a:ea typeface="Courier" charset="0"/>
                <a:cs typeface="Courier" charset="0"/>
              </a:rPr>
              <a:t> </a:t>
            </a:r>
            <a:r>
              <a:rPr lang="fr-FR" sz="1200" dirty="0" err="1" smtClean="0">
                <a:solidFill>
                  <a:schemeClr val="tx1"/>
                </a:solidFill>
                <a:latin typeface="Courier" charset="0"/>
                <a:ea typeface="Courier" charset="0"/>
                <a:cs typeface="Courier" charset="0"/>
              </a:rPr>
              <a:t>ancien-nom</a:t>
            </a:r>
            <a:r>
              <a:rPr lang="fr-FR" sz="1200" dirty="0" smtClean="0">
                <a:solidFill>
                  <a:schemeClr val="tx1"/>
                </a:solidFill>
                <a:latin typeface="Courier" charset="0"/>
                <a:ea typeface="Courier" charset="0"/>
                <a:cs typeface="Courier" charset="0"/>
              </a:rPr>
              <a:t> </a:t>
            </a:r>
            <a:r>
              <a:rPr lang="fr-FR" sz="1200" dirty="0" err="1" smtClean="0">
                <a:solidFill>
                  <a:schemeClr val="tx1"/>
                </a:solidFill>
                <a:latin typeface="Courier" charset="0"/>
                <a:ea typeface="Courier" charset="0"/>
                <a:cs typeface="Courier" charset="0"/>
              </a:rPr>
              <a:t>nouveau-nom</a:t>
            </a:r>
            <a:r>
              <a:rPr lang="fr-FR" sz="1200" dirty="0" smtClean="0">
                <a:solidFill>
                  <a:schemeClr val="tx1"/>
                </a:solidFill>
                <a:latin typeface="Courier" charset="0"/>
                <a:ea typeface="Courier" charset="0"/>
                <a:cs typeface="Courier" charset="0"/>
              </a:rPr>
              <a:t>		</a:t>
            </a:r>
            <a:r>
              <a:rPr lang="fr-FR" sz="1200" dirty="0" smtClean="0">
                <a:solidFill>
                  <a:schemeClr val="tx1"/>
                </a:solidFill>
                <a:ea typeface="Courier" charset="0"/>
                <a:cs typeface="Courier" charset="0"/>
              </a:rPr>
              <a:t>changer le nom d un fichier</a:t>
            </a: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28</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err="1" smtClean="0">
                <a:solidFill>
                  <a:srgbClr val="000000"/>
                </a:solidFill>
              </a:rPr>
              <a:t>Presen</a:t>
            </a:r>
            <a:endParaRPr lang="fr-FR" sz="1200" dirty="0" smtClean="0">
              <a:solidFill>
                <a:srgbClr val="000000"/>
              </a:solidFill>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31</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err="1" smtClean="0">
                <a:solidFill>
                  <a:srgbClr val="000000"/>
                </a:solidFill>
              </a:rPr>
              <a:t>Presen</a:t>
            </a:r>
            <a:endParaRPr lang="fr-FR" sz="1200" dirty="0" smtClean="0">
              <a:solidFill>
                <a:srgbClr val="000000"/>
              </a:solidFill>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32</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err="1" smtClean="0">
                <a:solidFill>
                  <a:srgbClr val="000000"/>
                </a:solidFill>
              </a:rPr>
              <a:t>Presen</a:t>
            </a:r>
            <a:endParaRPr lang="fr-FR" sz="1200" dirty="0" smtClean="0">
              <a:solidFill>
                <a:srgbClr val="000000"/>
              </a:solidFill>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36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a:t>
            </a:r>
            <a:r>
              <a:rPr lang="fr-FR" sz="1200" kern="1200" dirty="0" smtClean="0">
                <a:solidFill>
                  <a:schemeClr val="tx1"/>
                </a:solidFill>
                <a:latin typeface="+mn-lt"/>
                <a:ea typeface="+mn-ea"/>
                <a:cs typeface="+mn-cs"/>
              </a:rPr>
              <a:t>Tout caractère seul</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a:t>
            </a:r>
            <a:r>
              <a:rPr lang="fr-FR" sz="1200" kern="1200" dirty="0" smtClean="0">
                <a:solidFill>
                  <a:schemeClr val="tx1"/>
                </a:solidFill>
                <a:latin typeface="+mn-lt"/>
                <a:ea typeface="+mn-ea"/>
                <a:cs typeface="+mn-cs"/>
              </a:rPr>
              <a:t>Toute chaîne de caractères</a:t>
            </a:r>
          </a:p>
          <a:p>
            <a:endParaRPr lang="fr-FR" dirty="0" smtClean="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37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a:t>
            </a:r>
            <a:r>
              <a:rPr lang="fr-FR" sz="1200" kern="1200" dirty="0" smtClean="0">
                <a:solidFill>
                  <a:schemeClr val="tx1"/>
                </a:solidFill>
                <a:latin typeface="+mn-lt"/>
                <a:ea typeface="+mn-ea"/>
                <a:cs typeface="+mn-cs"/>
              </a:rPr>
              <a:t>Tout caractère seul</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a:t>
            </a:r>
            <a:r>
              <a:rPr lang="fr-FR" sz="1200" kern="1200" dirty="0" smtClean="0">
                <a:solidFill>
                  <a:schemeClr val="tx1"/>
                </a:solidFill>
                <a:latin typeface="+mn-lt"/>
                <a:ea typeface="+mn-ea"/>
                <a:cs typeface="+mn-cs"/>
              </a:rPr>
              <a:t>Toute chaîne de caractères</a:t>
            </a:r>
          </a:p>
          <a:p>
            <a:endParaRPr lang="fr-FR" dirty="0" smtClean="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38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err="1" smtClean="0">
                <a:solidFill>
                  <a:srgbClr val="000000"/>
                </a:solidFill>
              </a:rPr>
              <a:t>Presen</a:t>
            </a:r>
            <a:endParaRPr lang="fr-FR" sz="1200" dirty="0" smtClean="0">
              <a:solidFill>
                <a:srgbClr val="000000"/>
              </a:solidFill>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39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dirty="0" smtClean="0">
                <a:solidFill>
                  <a:schemeClr val="tx1"/>
                </a:solidFill>
              </a:rPr>
              <a:t> </a:t>
            </a:r>
            <a:r>
              <a:rPr lang="fr-FR" sz="1800" dirty="0" smtClean="0">
                <a:solidFill>
                  <a:schemeClr val="tx1"/>
                </a:solidFill>
              </a:rPr>
              <a:t>Début 1970 : création du système d’exploitation UNIX</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0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000" dirty="0" smtClean="0">
                <a:solidFill>
                  <a:schemeClr val="tx1"/>
                </a:solidFill>
              </a:rPr>
              <a:t> </a:t>
            </a:r>
            <a:r>
              <a:rPr lang="fr-FR" sz="1800" dirty="0" smtClean="0">
                <a:solidFill>
                  <a:schemeClr val="tx1"/>
                </a:solidFill>
              </a:rPr>
              <a:t>Plusieurs variantes : Ultrix, AIX, </a:t>
            </a:r>
            <a:r>
              <a:rPr lang="fr-FR" sz="1800" dirty="0" err="1" smtClean="0">
                <a:solidFill>
                  <a:schemeClr val="tx1"/>
                </a:solidFill>
              </a:rPr>
              <a:t>SunOS</a:t>
            </a:r>
            <a:r>
              <a:rPr lang="fr-FR" sz="1800" dirty="0" smtClean="0">
                <a:solidFill>
                  <a:schemeClr val="tx1"/>
                </a:solidFill>
              </a:rPr>
              <a:t> et Linux (1991)</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0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rgbClr val="C00000"/>
                </a:solidFill>
              </a:rPr>
              <a:t> Système libre, robuste et </a:t>
            </a:r>
            <a:r>
              <a:rPr lang="fr-FR" sz="1800" dirty="0" err="1" smtClean="0">
                <a:solidFill>
                  <a:srgbClr val="C00000"/>
                </a:solidFill>
              </a:rPr>
              <a:t>multi-plateforme</a:t>
            </a:r>
            <a:endParaRPr lang="fr-FR" sz="1800" dirty="0" smtClean="0">
              <a:solidFill>
                <a:srgbClr val="C00000"/>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800" dirty="0" smtClean="0">
              <a:solidFill>
                <a:srgbClr val="C00000"/>
              </a:solidFill>
            </a:endParaRPr>
          </a:p>
          <a:p>
            <a:pPr marL="0" marR="0" indent="0" algn="just" defTabSz="457200" rtl="0" eaLnBrk="1" fontAlgn="auto" latinLnBrk="0" hangingPunct="1">
              <a:lnSpc>
                <a:spcPct val="104000"/>
              </a:lnSpc>
              <a:spcBef>
                <a:spcPts val="0"/>
              </a:spcBef>
              <a:spcAft>
                <a:spcPts val="0"/>
              </a:spcAft>
              <a:buClr>
                <a:srgbClr val="FFCC66"/>
              </a:buClr>
              <a:buSzTx/>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800" dirty="0" smtClean="0">
                <a:solidFill>
                  <a:srgbClr val="C00000"/>
                </a:solidFill>
              </a:rPr>
              <a:t> </a:t>
            </a:r>
            <a:r>
              <a:rPr lang="fr-FR" sz="1800" dirty="0" smtClean="0">
                <a:latin typeface="Times New Roman" charset="0"/>
              </a:rPr>
              <a:t>Caractéristiques d’Unix et Linux; Linux = système d exploitation proche système Unix et a donc les caractéristiques de Unix</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800" dirty="0" smtClean="0">
              <a:solidFill>
                <a:srgbClr val="C00000"/>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rgbClr val="C00000"/>
                </a:solidFill>
              </a:rPr>
              <a:t> Système </a:t>
            </a:r>
            <a:r>
              <a:rPr lang="fr-FR" sz="1800" dirty="0" err="1" smtClean="0">
                <a:solidFill>
                  <a:srgbClr val="C00000"/>
                </a:solidFill>
              </a:rPr>
              <a:t>multi-utilisateur</a:t>
            </a:r>
            <a:r>
              <a:rPr lang="fr-FR" sz="1800" dirty="0" smtClean="0">
                <a:solidFill>
                  <a:srgbClr val="C00000"/>
                </a:solidFill>
              </a:rPr>
              <a:t>, </a:t>
            </a:r>
            <a:r>
              <a:rPr lang="fr-FR" sz="1800" dirty="0" err="1" smtClean="0">
                <a:solidFill>
                  <a:srgbClr val="C00000"/>
                </a:solidFill>
              </a:rPr>
              <a:t>multi-tâche</a:t>
            </a:r>
            <a:endParaRPr lang="fr-FR" sz="1800" dirty="0" smtClean="0">
              <a:solidFill>
                <a:srgbClr val="C00000"/>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800" dirty="0" smtClean="0">
              <a:solidFill>
                <a:srgbClr val="C00000"/>
              </a:solidFill>
            </a:endParaRPr>
          </a:p>
          <a:p>
            <a:pPr lvl="1"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rgbClr val="000000"/>
                </a:solidFill>
              </a:rPr>
              <a:t> Une tâche ou un processus = programme</a:t>
            </a:r>
          </a:p>
          <a:p>
            <a:pPr lvl="1"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rgbClr val="000000"/>
                </a:solidFill>
              </a:rPr>
              <a:t> Plusieurs utilisateurs peuvent travailler en même temps; chaque utilisateur peut effectuer une ou plusieurs tâches en même temps</a:t>
            </a:r>
          </a:p>
          <a:p>
            <a:pPr lvl="1"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800" dirty="0" smtClean="0">
              <a:solidFill>
                <a:srgbClr val="000000"/>
              </a:solidFill>
            </a:endParaRPr>
          </a:p>
          <a:p>
            <a:pPr lvl="1"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rgbClr val="000000"/>
                </a:solidFill>
              </a:rPr>
              <a:t> Les taches sont protégées; certaines peuvent communiquer</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8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chemeClr val="tx1"/>
                </a:solidFill>
              </a:rPr>
              <a:t> Fichiers répartis dans une </a:t>
            </a:r>
            <a:r>
              <a:rPr lang="fr-FR" sz="1800" dirty="0" smtClean="0">
                <a:solidFill>
                  <a:srgbClr val="C00000"/>
                </a:solidFill>
              </a:rPr>
              <a:t>arborescence de fichiers et répertoires</a:t>
            </a:r>
            <a:endParaRPr lang="fr-FR" sz="1800" dirty="0" smtClean="0">
              <a:solidFill>
                <a:schemeClr val="tx1"/>
              </a:solidFill>
            </a:endParaRPr>
          </a:p>
          <a:p>
            <a:endParaRPr lang="fr-FR" dirty="0" smtClean="0">
              <a:latin typeface="Times New Roman" charset="0"/>
            </a:endParaRPr>
          </a:p>
          <a:p>
            <a:endParaRPr lang="fr-FR" dirty="0" smtClean="0">
              <a:latin typeface="Times New Roman" charset="0"/>
            </a:endParaRPr>
          </a:p>
          <a:p>
            <a:endParaRPr lang="fr-FR" dirty="0" smtClean="0">
              <a:latin typeface="Times New Roman" charset="0"/>
            </a:endParaRPr>
          </a:p>
          <a:p>
            <a:r>
              <a:rPr lang="fr-FR" dirty="0" smtClean="0">
                <a:latin typeface="Times New Roman" charset="0"/>
              </a:rPr>
              <a:t>Multi plateforme </a:t>
            </a:r>
            <a:r>
              <a:rPr lang="fr-FR" dirty="0" err="1" smtClean="0">
                <a:latin typeface="Times New Roman" charset="0"/>
              </a:rPr>
              <a:t>materielle</a:t>
            </a:r>
            <a:r>
              <a:rPr lang="fr-FR" dirty="0" smtClean="0">
                <a:latin typeface="Times New Roman" charset="0"/>
              </a:rPr>
              <a:t> </a:t>
            </a:r>
          </a:p>
          <a:p>
            <a:endParaRPr lang="fr-FR" dirty="0" smtClean="0">
              <a:solidFill>
                <a:schemeClr val="tx1"/>
              </a:solidFill>
              <a:latin typeface="Times New Roman" charset="0"/>
            </a:endParaRPr>
          </a:p>
          <a:p>
            <a:r>
              <a:rPr lang="fr-FR" dirty="0" smtClean="0">
                <a:solidFill>
                  <a:schemeClr val="tx1"/>
                </a:solidFill>
                <a:latin typeface="Times New Roman" charset="0"/>
              </a:rPr>
              <a:t>pouvant être exécuté sur différentes plates-formes matérielles : x86 (c'est-à-dire des plates-formes à base de processeurs Intel, AMD, etc.), Sparc, PowerPC, Alpha, ARM, etc. </a:t>
            </a:r>
          </a:p>
          <a:p>
            <a:r>
              <a:rPr lang="fr-FR" dirty="0" smtClean="0">
                <a:solidFill>
                  <a:schemeClr val="tx1"/>
                </a:solidFill>
                <a:latin typeface="Times New Roman" charset="0"/>
              </a:rPr>
              <a:t>Ainsi le système Linux peut fonctionner aussi bien sur des ordinateurs personnels que des consoles de jeu ou des assistants personnels !  Linux est ainsi un système multi plate-forme. Il est également </a:t>
            </a:r>
            <a:r>
              <a:rPr lang="fr-FR" dirty="0" err="1" smtClean="0">
                <a:solidFill>
                  <a:schemeClr val="tx1"/>
                </a:solidFill>
                <a:latin typeface="Times New Roman" charset="0"/>
              </a:rPr>
              <a:t>multi-utilisateurs</a:t>
            </a:r>
            <a:r>
              <a:rPr lang="fr-FR" dirty="0" smtClean="0">
                <a:solidFill>
                  <a:schemeClr val="tx1"/>
                </a:solidFill>
                <a:latin typeface="Times New Roman" charset="0"/>
              </a:rPr>
              <a:t> (plusieurs personnes peuvent en même temps travailler sur le même ordinateur), mais aussi multi-tâches (plusieurs applications peuvent être lancées en même temps sans qu'aucune n'affecte les autres) et </a:t>
            </a:r>
            <a:r>
              <a:rPr lang="fr-FR" dirty="0" err="1" smtClean="0">
                <a:solidFill>
                  <a:schemeClr val="tx1"/>
                </a:solidFill>
                <a:latin typeface="Times New Roman" charset="0"/>
              </a:rPr>
              <a:t>multi-processeurs</a:t>
            </a:r>
            <a:r>
              <a:rPr lang="fr-FR" dirty="0" smtClean="0">
                <a:solidFill>
                  <a:schemeClr val="tx1"/>
                </a:solidFill>
                <a:latin typeface="Times New Roman" charset="0"/>
              </a:rPr>
              <a:t>.  Linux est considéré comme un système fiable, robuste et puissant. Il est d'ailleurs capable de fonctionner avec très peu de ressources sur des ordinateurs bas de gamme très peu puissants. </a:t>
            </a:r>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err="1" smtClean="0">
                <a:solidFill>
                  <a:srgbClr val="000000"/>
                </a:solidFill>
              </a:rPr>
              <a:t>Presen</a:t>
            </a:r>
            <a:endParaRPr lang="fr-FR" sz="1200" dirty="0" smtClean="0">
              <a:solidFill>
                <a:srgbClr val="000000"/>
              </a:solidFill>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40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err="1" smtClean="0"/>
              <a:t>head</a:t>
            </a:r>
            <a:r>
              <a:rPr lang="fr-FR" baseline="0" dirty="0" smtClean="0"/>
              <a:t>	Display the first n </a:t>
            </a:r>
            <a:r>
              <a:rPr lang="fr-FR" baseline="0" dirty="0" err="1" smtClean="0"/>
              <a:t>lines</a:t>
            </a:r>
            <a:r>
              <a:rPr lang="fr-FR" baseline="0" dirty="0" smtClean="0"/>
              <a:t> of file </a:t>
            </a:r>
            <a:br>
              <a:rPr lang="fr-FR" baseline="0" dirty="0" smtClean="0"/>
            </a:br>
            <a:r>
              <a:rPr lang="fr-FR" baseline="0" dirty="0" smtClean="0"/>
              <a:t>(n=10 if no indication)	</a:t>
            </a:r>
            <a:r>
              <a:rPr lang="fr-FR" baseline="0" dirty="0" err="1" smtClean="0"/>
              <a:t>head</a:t>
            </a:r>
            <a:r>
              <a:rPr lang="fr-FR" baseline="0" dirty="0" smtClean="0"/>
              <a:t> </a:t>
            </a:r>
            <a:r>
              <a:rPr lang="fr-FR" baseline="0" dirty="0" err="1" smtClean="0"/>
              <a:t>ñn</a:t>
            </a:r>
            <a:r>
              <a:rPr lang="fr-FR" baseline="0" dirty="0" smtClean="0"/>
              <a:t> 20 </a:t>
            </a:r>
            <a:r>
              <a:rPr lang="fr-FR" baseline="0" dirty="0" err="1" smtClean="0"/>
              <a:t>script.pl</a:t>
            </a:r>
            <a:r>
              <a:rPr lang="fr-FR" baseline="0" dirty="0" smtClean="0"/>
              <a:t>	</a:t>
            </a:r>
          </a:p>
          <a:p>
            <a:r>
              <a:rPr lang="fr-FR" baseline="0" dirty="0" err="1" smtClean="0"/>
              <a:t>tail</a:t>
            </a:r>
            <a:r>
              <a:rPr lang="fr-FR" baseline="0" dirty="0" smtClean="0"/>
              <a:t>		</a:t>
            </a:r>
            <a:r>
              <a:rPr lang="fr-FR" baseline="0" dirty="0" err="1" smtClean="0"/>
              <a:t>tail</a:t>
            </a:r>
            <a:r>
              <a:rPr lang="fr-FR" baseline="0" dirty="0" smtClean="0"/>
              <a:t> </a:t>
            </a:r>
            <a:r>
              <a:rPr lang="fr-FR" baseline="0" dirty="0" err="1" smtClean="0"/>
              <a:t>ñn</a:t>
            </a:r>
            <a:r>
              <a:rPr lang="fr-FR" baseline="0" dirty="0" smtClean="0"/>
              <a:t> 5 </a:t>
            </a:r>
            <a:r>
              <a:rPr lang="fr-FR" baseline="0" dirty="0" err="1" smtClean="0"/>
              <a:t>script.pl</a:t>
            </a:r>
            <a:r>
              <a:rPr lang="fr-FR" baseline="0" dirty="0" smtClean="0"/>
              <a:t>	</a:t>
            </a:r>
          </a:p>
          <a:p>
            <a:r>
              <a:rPr lang="fr-FR" baseline="0" dirty="0" smtClean="0"/>
              <a:t>more	Display the file content page per page	more </a:t>
            </a:r>
            <a:r>
              <a:rPr lang="fr-FR" baseline="0" dirty="0" err="1" smtClean="0"/>
              <a:t>script.pl</a:t>
            </a:r>
            <a:r>
              <a:rPr lang="fr-FR" baseline="0" dirty="0" smtClean="0"/>
              <a:t>	</a:t>
            </a:r>
          </a:p>
          <a:p>
            <a:r>
              <a:rPr lang="fr-FR" baseline="0" dirty="0" smtClean="0"/>
              <a:t>cat	Display the </a:t>
            </a:r>
            <a:r>
              <a:rPr lang="fr-FR" baseline="0" dirty="0" err="1" smtClean="0"/>
              <a:t>whole</a:t>
            </a:r>
            <a:r>
              <a:rPr lang="fr-FR" baseline="0" dirty="0" smtClean="0"/>
              <a:t> content of a file	cat </a:t>
            </a:r>
            <a:r>
              <a:rPr lang="fr-FR" baseline="0" dirty="0" err="1" smtClean="0"/>
              <a:t>script.pl</a:t>
            </a:r>
            <a:r>
              <a:rPr lang="fr-FR" baseline="0" dirty="0" smtClean="0"/>
              <a:t>	</a:t>
            </a:r>
          </a:p>
          <a:p>
            <a:r>
              <a:rPr lang="fr-FR" baseline="0" dirty="0" err="1" smtClean="0"/>
              <a:t>less</a:t>
            </a:r>
            <a:r>
              <a:rPr lang="fr-FR" baseline="0" dirty="0" smtClean="0"/>
              <a:t>	Display the file content page per page (</a:t>
            </a:r>
            <a:r>
              <a:rPr lang="fr-FR" baseline="0" dirty="0" err="1" smtClean="0"/>
              <a:t>space</a:t>
            </a:r>
            <a:r>
              <a:rPr lang="fr-FR" baseline="0" dirty="0" smtClean="0"/>
              <a:t> / b / q </a:t>
            </a:r>
            <a:r>
              <a:rPr lang="fr-FR" baseline="0" dirty="0" err="1" smtClean="0"/>
              <a:t>ñN</a:t>
            </a:r>
            <a:r>
              <a:rPr lang="fr-FR" baseline="0" dirty="0" smtClean="0"/>
              <a:t> as option for </a:t>
            </a:r>
            <a:r>
              <a:rPr lang="fr-FR" baseline="0" dirty="0" err="1" smtClean="0"/>
              <a:t>searching</a:t>
            </a:r>
            <a:r>
              <a:rPr lang="fr-FR" baseline="0" dirty="0" smtClean="0"/>
              <a:t> </a:t>
            </a:r>
            <a:r>
              <a:rPr lang="fr-FR" baseline="0" dirty="0" err="1" smtClean="0"/>
              <a:t>e.g</a:t>
            </a:r>
            <a:r>
              <a:rPr lang="fr-FR" baseline="0" dirty="0" smtClean="0"/>
              <a:t>.)	</a:t>
            </a:r>
            <a:r>
              <a:rPr lang="fr-FR" baseline="0" dirty="0" err="1" smtClean="0"/>
              <a:t>less</a:t>
            </a:r>
            <a:r>
              <a:rPr lang="fr-FR" baseline="0" dirty="0" smtClean="0"/>
              <a:t> </a:t>
            </a:r>
            <a:r>
              <a:rPr lang="fr-FR" baseline="0" dirty="0" err="1" smtClean="0"/>
              <a:t>script.pl</a:t>
            </a:r>
            <a:r>
              <a:rPr lang="fr-FR" baseline="0" dirty="0" smtClean="0"/>
              <a:t>	</a:t>
            </a: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41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err="1" smtClean="0"/>
              <a:t>head</a:t>
            </a:r>
            <a:r>
              <a:rPr lang="fr-FR" baseline="0" dirty="0" smtClean="0"/>
              <a:t>	Display the first n </a:t>
            </a:r>
            <a:r>
              <a:rPr lang="fr-FR" baseline="0" dirty="0" err="1" smtClean="0"/>
              <a:t>lines</a:t>
            </a:r>
            <a:r>
              <a:rPr lang="fr-FR" baseline="0" dirty="0" smtClean="0"/>
              <a:t> of file </a:t>
            </a:r>
            <a:br>
              <a:rPr lang="fr-FR" baseline="0" dirty="0" smtClean="0"/>
            </a:br>
            <a:r>
              <a:rPr lang="fr-FR" baseline="0" dirty="0" smtClean="0"/>
              <a:t>(n=10 if no indication)	</a:t>
            </a:r>
            <a:r>
              <a:rPr lang="fr-FR" baseline="0" dirty="0" err="1" smtClean="0"/>
              <a:t>head</a:t>
            </a:r>
            <a:r>
              <a:rPr lang="fr-FR" baseline="0" dirty="0" smtClean="0"/>
              <a:t> </a:t>
            </a:r>
            <a:r>
              <a:rPr lang="fr-FR" baseline="0" dirty="0" err="1" smtClean="0"/>
              <a:t>ñn</a:t>
            </a:r>
            <a:r>
              <a:rPr lang="fr-FR" baseline="0" dirty="0" smtClean="0"/>
              <a:t> 20 </a:t>
            </a:r>
            <a:r>
              <a:rPr lang="fr-FR" baseline="0" dirty="0" err="1" smtClean="0"/>
              <a:t>script.pl</a:t>
            </a:r>
            <a:r>
              <a:rPr lang="fr-FR" baseline="0" dirty="0" smtClean="0"/>
              <a:t>	</a:t>
            </a:r>
          </a:p>
          <a:p>
            <a:r>
              <a:rPr lang="fr-FR" baseline="0" dirty="0" err="1" smtClean="0"/>
              <a:t>tail</a:t>
            </a:r>
            <a:r>
              <a:rPr lang="fr-FR" baseline="0" dirty="0" smtClean="0"/>
              <a:t>		</a:t>
            </a:r>
            <a:r>
              <a:rPr lang="fr-FR" baseline="0" dirty="0" err="1" smtClean="0"/>
              <a:t>tail</a:t>
            </a:r>
            <a:r>
              <a:rPr lang="fr-FR" baseline="0" dirty="0" smtClean="0"/>
              <a:t> </a:t>
            </a:r>
            <a:r>
              <a:rPr lang="fr-FR" baseline="0" dirty="0" err="1" smtClean="0"/>
              <a:t>ñn</a:t>
            </a:r>
            <a:r>
              <a:rPr lang="fr-FR" baseline="0" dirty="0" smtClean="0"/>
              <a:t> 5 </a:t>
            </a:r>
            <a:r>
              <a:rPr lang="fr-FR" baseline="0" dirty="0" err="1" smtClean="0"/>
              <a:t>script.pl</a:t>
            </a:r>
            <a:r>
              <a:rPr lang="fr-FR" baseline="0" dirty="0" smtClean="0"/>
              <a:t>	</a:t>
            </a:r>
          </a:p>
          <a:p>
            <a:r>
              <a:rPr lang="fr-FR" baseline="0" dirty="0" smtClean="0"/>
              <a:t>more	Display the file content page per page	more </a:t>
            </a:r>
            <a:r>
              <a:rPr lang="fr-FR" baseline="0" dirty="0" err="1" smtClean="0"/>
              <a:t>script.pl</a:t>
            </a:r>
            <a:r>
              <a:rPr lang="fr-FR" baseline="0" dirty="0" smtClean="0"/>
              <a:t>	</a:t>
            </a:r>
          </a:p>
          <a:p>
            <a:r>
              <a:rPr lang="fr-FR" baseline="0" dirty="0" smtClean="0"/>
              <a:t>cat	Display the </a:t>
            </a:r>
            <a:r>
              <a:rPr lang="fr-FR" baseline="0" dirty="0" err="1" smtClean="0"/>
              <a:t>whole</a:t>
            </a:r>
            <a:r>
              <a:rPr lang="fr-FR" baseline="0" dirty="0" smtClean="0"/>
              <a:t> content of a file	cat </a:t>
            </a:r>
            <a:r>
              <a:rPr lang="fr-FR" baseline="0" dirty="0" err="1" smtClean="0"/>
              <a:t>script.pl</a:t>
            </a:r>
            <a:r>
              <a:rPr lang="fr-FR" baseline="0" dirty="0" smtClean="0"/>
              <a:t>	</a:t>
            </a:r>
          </a:p>
          <a:p>
            <a:r>
              <a:rPr lang="fr-FR" baseline="0" dirty="0" err="1" smtClean="0"/>
              <a:t>less</a:t>
            </a:r>
            <a:r>
              <a:rPr lang="fr-FR" baseline="0" dirty="0" smtClean="0"/>
              <a:t>	Display the file content page per page (</a:t>
            </a:r>
            <a:r>
              <a:rPr lang="fr-FR" baseline="0" dirty="0" err="1" smtClean="0"/>
              <a:t>space</a:t>
            </a:r>
            <a:r>
              <a:rPr lang="fr-FR" baseline="0" dirty="0" smtClean="0"/>
              <a:t> / b / q </a:t>
            </a:r>
            <a:r>
              <a:rPr lang="fr-FR" baseline="0" dirty="0" err="1" smtClean="0"/>
              <a:t>ñN</a:t>
            </a:r>
            <a:r>
              <a:rPr lang="fr-FR" baseline="0" dirty="0" smtClean="0"/>
              <a:t> as option for </a:t>
            </a:r>
            <a:r>
              <a:rPr lang="fr-FR" baseline="0" dirty="0" err="1" smtClean="0"/>
              <a:t>searching</a:t>
            </a:r>
            <a:r>
              <a:rPr lang="fr-FR" baseline="0" dirty="0" smtClean="0"/>
              <a:t> </a:t>
            </a:r>
            <a:r>
              <a:rPr lang="fr-FR" baseline="0" dirty="0" err="1" smtClean="0"/>
              <a:t>e.g</a:t>
            </a:r>
            <a:r>
              <a:rPr lang="fr-FR" baseline="0" dirty="0" smtClean="0"/>
              <a:t>.)	</a:t>
            </a:r>
            <a:r>
              <a:rPr lang="fr-FR" baseline="0" dirty="0" err="1" smtClean="0"/>
              <a:t>less</a:t>
            </a:r>
            <a:r>
              <a:rPr lang="fr-FR" baseline="0" dirty="0" smtClean="0"/>
              <a:t> </a:t>
            </a:r>
            <a:r>
              <a:rPr lang="fr-FR" baseline="0" dirty="0" err="1" smtClean="0"/>
              <a:t>script.pl</a:t>
            </a:r>
            <a:r>
              <a:rPr lang="fr-FR" baseline="0" dirty="0" smtClean="0"/>
              <a:t>	</a:t>
            </a: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42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err="1" smtClean="0">
                <a:solidFill>
                  <a:srgbClr val="000000"/>
                </a:solidFill>
              </a:rPr>
              <a:t>Presen</a:t>
            </a:r>
            <a:endParaRPr lang="fr-FR" sz="1200" dirty="0" smtClean="0">
              <a:solidFill>
                <a:srgbClr val="000000"/>
              </a:solidFill>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43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err="1" smtClean="0"/>
              <a:t>head</a:t>
            </a:r>
            <a:r>
              <a:rPr lang="fr-FR" baseline="0" dirty="0" smtClean="0"/>
              <a:t>	Display the first n </a:t>
            </a:r>
            <a:r>
              <a:rPr lang="fr-FR" baseline="0" dirty="0" err="1" smtClean="0"/>
              <a:t>lines</a:t>
            </a:r>
            <a:r>
              <a:rPr lang="fr-FR" baseline="0" dirty="0" smtClean="0"/>
              <a:t> of file </a:t>
            </a:r>
            <a:br>
              <a:rPr lang="fr-FR" baseline="0" dirty="0" smtClean="0"/>
            </a:br>
            <a:r>
              <a:rPr lang="fr-FR" baseline="0" dirty="0" smtClean="0"/>
              <a:t>(n=10 if no indication)	</a:t>
            </a:r>
            <a:r>
              <a:rPr lang="fr-FR" baseline="0" dirty="0" err="1" smtClean="0"/>
              <a:t>head</a:t>
            </a:r>
            <a:r>
              <a:rPr lang="fr-FR" baseline="0" dirty="0" smtClean="0"/>
              <a:t> </a:t>
            </a:r>
            <a:r>
              <a:rPr lang="fr-FR" baseline="0" dirty="0" err="1" smtClean="0"/>
              <a:t>ñn</a:t>
            </a:r>
            <a:r>
              <a:rPr lang="fr-FR" baseline="0" dirty="0" smtClean="0"/>
              <a:t> 20 </a:t>
            </a:r>
            <a:r>
              <a:rPr lang="fr-FR" baseline="0" dirty="0" err="1" smtClean="0"/>
              <a:t>script.pl</a:t>
            </a:r>
            <a:r>
              <a:rPr lang="fr-FR" baseline="0" dirty="0" smtClean="0"/>
              <a:t>	</a:t>
            </a:r>
          </a:p>
          <a:p>
            <a:r>
              <a:rPr lang="fr-FR" baseline="0" dirty="0" err="1" smtClean="0"/>
              <a:t>tail</a:t>
            </a:r>
            <a:r>
              <a:rPr lang="fr-FR" baseline="0" dirty="0" smtClean="0"/>
              <a:t>		</a:t>
            </a:r>
            <a:r>
              <a:rPr lang="fr-FR" baseline="0" dirty="0" err="1" smtClean="0"/>
              <a:t>tail</a:t>
            </a:r>
            <a:r>
              <a:rPr lang="fr-FR" baseline="0" dirty="0" smtClean="0"/>
              <a:t> </a:t>
            </a:r>
            <a:r>
              <a:rPr lang="fr-FR" baseline="0" dirty="0" err="1" smtClean="0"/>
              <a:t>ñn</a:t>
            </a:r>
            <a:r>
              <a:rPr lang="fr-FR" baseline="0" dirty="0" smtClean="0"/>
              <a:t> 5 </a:t>
            </a:r>
            <a:r>
              <a:rPr lang="fr-FR" baseline="0" dirty="0" err="1" smtClean="0"/>
              <a:t>script.pl</a:t>
            </a:r>
            <a:r>
              <a:rPr lang="fr-FR" baseline="0" dirty="0" smtClean="0"/>
              <a:t>	</a:t>
            </a:r>
          </a:p>
          <a:p>
            <a:r>
              <a:rPr lang="fr-FR" baseline="0" dirty="0" smtClean="0"/>
              <a:t>more	Display the file content page per page	more </a:t>
            </a:r>
            <a:r>
              <a:rPr lang="fr-FR" baseline="0" dirty="0" err="1" smtClean="0"/>
              <a:t>script.pl</a:t>
            </a:r>
            <a:r>
              <a:rPr lang="fr-FR" baseline="0" dirty="0" smtClean="0"/>
              <a:t>	</a:t>
            </a:r>
          </a:p>
          <a:p>
            <a:r>
              <a:rPr lang="fr-FR" baseline="0" dirty="0" smtClean="0"/>
              <a:t>cat	Display the </a:t>
            </a:r>
            <a:r>
              <a:rPr lang="fr-FR" baseline="0" dirty="0" err="1" smtClean="0"/>
              <a:t>whole</a:t>
            </a:r>
            <a:r>
              <a:rPr lang="fr-FR" baseline="0" dirty="0" smtClean="0"/>
              <a:t> content of a file	cat </a:t>
            </a:r>
            <a:r>
              <a:rPr lang="fr-FR" baseline="0" dirty="0" err="1" smtClean="0"/>
              <a:t>script.pl</a:t>
            </a:r>
            <a:r>
              <a:rPr lang="fr-FR" baseline="0" dirty="0" smtClean="0"/>
              <a:t>	</a:t>
            </a:r>
          </a:p>
          <a:p>
            <a:r>
              <a:rPr lang="fr-FR" baseline="0" dirty="0" err="1" smtClean="0"/>
              <a:t>less</a:t>
            </a:r>
            <a:r>
              <a:rPr lang="fr-FR" baseline="0" dirty="0" smtClean="0"/>
              <a:t>	Display the file content page per page (</a:t>
            </a:r>
            <a:r>
              <a:rPr lang="fr-FR" baseline="0" dirty="0" err="1" smtClean="0"/>
              <a:t>space</a:t>
            </a:r>
            <a:r>
              <a:rPr lang="fr-FR" baseline="0" dirty="0" smtClean="0"/>
              <a:t> / b / q </a:t>
            </a:r>
            <a:r>
              <a:rPr lang="fr-FR" baseline="0" dirty="0" err="1" smtClean="0"/>
              <a:t>ñN</a:t>
            </a:r>
            <a:r>
              <a:rPr lang="fr-FR" baseline="0" dirty="0" smtClean="0"/>
              <a:t> as option for </a:t>
            </a:r>
            <a:r>
              <a:rPr lang="fr-FR" baseline="0" dirty="0" err="1" smtClean="0"/>
              <a:t>searching</a:t>
            </a:r>
            <a:r>
              <a:rPr lang="fr-FR" baseline="0" dirty="0" smtClean="0"/>
              <a:t> </a:t>
            </a:r>
            <a:r>
              <a:rPr lang="fr-FR" baseline="0" dirty="0" err="1" smtClean="0"/>
              <a:t>e.g</a:t>
            </a:r>
            <a:r>
              <a:rPr lang="fr-FR" baseline="0" dirty="0" smtClean="0"/>
              <a:t>.)	</a:t>
            </a:r>
            <a:r>
              <a:rPr lang="fr-FR" baseline="0" dirty="0" err="1" smtClean="0"/>
              <a:t>less</a:t>
            </a:r>
            <a:r>
              <a:rPr lang="fr-FR" baseline="0" dirty="0" smtClean="0"/>
              <a:t> </a:t>
            </a:r>
            <a:r>
              <a:rPr lang="fr-FR" baseline="0" dirty="0" err="1" smtClean="0"/>
              <a:t>script.pl</a:t>
            </a:r>
            <a:r>
              <a:rPr lang="fr-FR" baseline="0" dirty="0" smtClean="0"/>
              <a:t>	</a:t>
            </a: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44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aseline="0" dirty="0" err="1" smtClean="0"/>
              <a:t>head</a:t>
            </a:r>
            <a:r>
              <a:rPr lang="fr-FR" baseline="0" dirty="0" smtClean="0"/>
              <a:t>	Display the first n </a:t>
            </a:r>
            <a:r>
              <a:rPr lang="fr-FR" baseline="0" dirty="0" err="1" smtClean="0"/>
              <a:t>lines</a:t>
            </a:r>
            <a:r>
              <a:rPr lang="fr-FR" baseline="0" dirty="0" smtClean="0"/>
              <a:t> of file </a:t>
            </a:r>
            <a:br>
              <a:rPr lang="fr-FR" baseline="0" dirty="0" smtClean="0"/>
            </a:br>
            <a:r>
              <a:rPr lang="fr-FR" baseline="0" dirty="0" smtClean="0"/>
              <a:t>(n=10 if no indication)	</a:t>
            </a:r>
            <a:r>
              <a:rPr lang="fr-FR" baseline="0" dirty="0" err="1" smtClean="0"/>
              <a:t>head</a:t>
            </a:r>
            <a:r>
              <a:rPr lang="fr-FR" baseline="0" dirty="0" smtClean="0"/>
              <a:t> </a:t>
            </a:r>
            <a:r>
              <a:rPr lang="fr-FR" baseline="0" dirty="0" err="1" smtClean="0"/>
              <a:t>ñn</a:t>
            </a:r>
            <a:r>
              <a:rPr lang="fr-FR" baseline="0" dirty="0" smtClean="0"/>
              <a:t> 20 </a:t>
            </a:r>
            <a:r>
              <a:rPr lang="fr-FR" baseline="0" dirty="0" err="1" smtClean="0"/>
              <a:t>script.pl</a:t>
            </a:r>
            <a:r>
              <a:rPr lang="fr-FR" baseline="0" dirty="0" smtClean="0"/>
              <a:t>	</a:t>
            </a:r>
          </a:p>
          <a:p>
            <a:r>
              <a:rPr lang="fr-FR" baseline="0" dirty="0" err="1" smtClean="0"/>
              <a:t>tail</a:t>
            </a:r>
            <a:r>
              <a:rPr lang="fr-FR" baseline="0" dirty="0" smtClean="0"/>
              <a:t>		</a:t>
            </a:r>
            <a:r>
              <a:rPr lang="fr-FR" baseline="0" dirty="0" err="1" smtClean="0"/>
              <a:t>tail</a:t>
            </a:r>
            <a:r>
              <a:rPr lang="fr-FR" baseline="0" dirty="0" smtClean="0"/>
              <a:t> </a:t>
            </a:r>
            <a:r>
              <a:rPr lang="fr-FR" baseline="0" dirty="0" err="1" smtClean="0"/>
              <a:t>ñn</a:t>
            </a:r>
            <a:r>
              <a:rPr lang="fr-FR" baseline="0" dirty="0" smtClean="0"/>
              <a:t> 5 </a:t>
            </a:r>
            <a:r>
              <a:rPr lang="fr-FR" baseline="0" dirty="0" err="1" smtClean="0"/>
              <a:t>script.pl</a:t>
            </a:r>
            <a:r>
              <a:rPr lang="fr-FR" baseline="0" dirty="0" smtClean="0"/>
              <a:t>	</a:t>
            </a:r>
          </a:p>
          <a:p>
            <a:r>
              <a:rPr lang="fr-FR" baseline="0" dirty="0" smtClean="0"/>
              <a:t>more	Display the file content page per page	more </a:t>
            </a:r>
            <a:r>
              <a:rPr lang="fr-FR" baseline="0" dirty="0" err="1" smtClean="0"/>
              <a:t>script.pl</a:t>
            </a:r>
            <a:r>
              <a:rPr lang="fr-FR" baseline="0" dirty="0" smtClean="0"/>
              <a:t>	</a:t>
            </a:r>
          </a:p>
          <a:p>
            <a:r>
              <a:rPr lang="fr-FR" baseline="0" dirty="0" smtClean="0"/>
              <a:t>cat	Display the </a:t>
            </a:r>
            <a:r>
              <a:rPr lang="fr-FR" baseline="0" dirty="0" err="1" smtClean="0"/>
              <a:t>whole</a:t>
            </a:r>
            <a:r>
              <a:rPr lang="fr-FR" baseline="0" dirty="0" smtClean="0"/>
              <a:t> content of a file	cat </a:t>
            </a:r>
            <a:r>
              <a:rPr lang="fr-FR" baseline="0" dirty="0" err="1" smtClean="0"/>
              <a:t>script.pl</a:t>
            </a:r>
            <a:r>
              <a:rPr lang="fr-FR" baseline="0" dirty="0" smtClean="0"/>
              <a:t>	</a:t>
            </a:r>
          </a:p>
          <a:p>
            <a:r>
              <a:rPr lang="fr-FR" baseline="0" dirty="0" err="1" smtClean="0"/>
              <a:t>less</a:t>
            </a:r>
            <a:r>
              <a:rPr lang="fr-FR" baseline="0" dirty="0" smtClean="0"/>
              <a:t>	Display the file content page per page (</a:t>
            </a:r>
            <a:r>
              <a:rPr lang="fr-FR" baseline="0" dirty="0" err="1" smtClean="0"/>
              <a:t>space</a:t>
            </a:r>
            <a:r>
              <a:rPr lang="fr-FR" baseline="0" dirty="0" smtClean="0"/>
              <a:t> / b / q </a:t>
            </a:r>
            <a:r>
              <a:rPr lang="fr-FR" baseline="0" dirty="0" err="1" smtClean="0"/>
              <a:t>ñN</a:t>
            </a:r>
            <a:r>
              <a:rPr lang="fr-FR" baseline="0" dirty="0" smtClean="0"/>
              <a:t> as option for </a:t>
            </a:r>
            <a:r>
              <a:rPr lang="fr-FR" baseline="0" dirty="0" err="1" smtClean="0"/>
              <a:t>searching</a:t>
            </a:r>
            <a:r>
              <a:rPr lang="fr-FR" baseline="0" dirty="0" smtClean="0"/>
              <a:t> </a:t>
            </a:r>
            <a:r>
              <a:rPr lang="fr-FR" baseline="0" dirty="0" err="1" smtClean="0"/>
              <a:t>e.g</a:t>
            </a:r>
            <a:r>
              <a:rPr lang="fr-FR" baseline="0" dirty="0" smtClean="0"/>
              <a:t>.)	</a:t>
            </a:r>
            <a:r>
              <a:rPr lang="fr-FR" baseline="0" dirty="0" err="1" smtClean="0"/>
              <a:t>less</a:t>
            </a:r>
            <a:r>
              <a:rPr lang="fr-FR" baseline="0" dirty="0" smtClean="0"/>
              <a:t> </a:t>
            </a:r>
            <a:r>
              <a:rPr lang="fr-FR" baseline="0" dirty="0" err="1" smtClean="0"/>
              <a:t>script.pl</a:t>
            </a:r>
            <a:r>
              <a:rPr lang="fr-FR" baseline="0" dirty="0" smtClean="0"/>
              <a:t>	</a:t>
            </a: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46</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export LC_ALL=POSIX</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err="1" smtClean="0">
                <a:solidFill>
                  <a:schemeClr val="tx1"/>
                </a:solidFill>
              </a:rPr>
              <a:t>-g</a:t>
            </a:r>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47</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solidFill>
                  <a:schemeClr val="tx1"/>
                </a:solidFill>
              </a:rPr>
              <a:t>Lors de l’exécution d’une commande, un processus est créé qui va ouvrir 3 flux : </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a:t>
            </a:r>
            <a:r>
              <a:rPr lang="fr-FR" sz="1200" kern="1200" dirty="0" smtClean="0">
                <a:solidFill>
                  <a:srgbClr val="000000"/>
                </a:solidFill>
                <a:latin typeface="+mn-lt"/>
                <a:ea typeface="Courier New"/>
                <a:cs typeface="Courier New"/>
              </a:rPr>
              <a:t>Entrée standard dans lequel le </a:t>
            </a:r>
            <a:r>
              <a:rPr lang="fr-FR" sz="1200" kern="1200" dirty="0" err="1" smtClean="0">
                <a:solidFill>
                  <a:srgbClr val="000000"/>
                </a:solidFill>
                <a:latin typeface="+mn-lt"/>
                <a:ea typeface="Courier New"/>
                <a:cs typeface="Courier New"/>
              </a:rPr>
              <a:t>ps</a:t>
            </a:r>
            <a:r>
              <a:rPr lang="fr-FR" sz="1200" kern="1200" dirty="0" smtClean="0">
                <a:solidFill>
                  <a:srgbClr val="000000"/>
                </a:solidFill>
                <a:latin typeface="+mn-lt"/>
                <a:ea typeface="Courier New"/>
                <a:cs typeface="Courier New"/>
              </a:rPr>
              <a:t> va lire les données</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err="1" smtClean="0"/>
              <a:t>-</a:t>
            </a:r>
            <a:r>
              <a:rPr lang="fr-FR" sz="1200" kern="1200" dirty="0" err="1" smtClean="0">
                <a:solidFill>
                  <a:srgbClr val="000000"/>
                </a:solidFill>
                <a:latin typeface="+mn-lt"/>
                <a:ea typeface="Courier New"/>
                <a:cs typeface="Courier New"/>
              </a:rPr>
              <a:t>Sortie</a:t>
            </a:r>
            <a:r>
              <a:rPr lang="fr-FR" sz="1200" kern="1200" dirty="0" smtClean="0">
                <a:solidFill>
                  <a:srgbClr val="000000"/>
                </a:solidFill>
                <a:latin typeface="+mn-lt"/>
                <a:ea typeface="Courier New"/>
                <a:cs typeface="Courier New"/>
              </a:rPr>
              <a:t> standard dans lequel le </a:t>
            </a:r>
            <a:r>
              <a:rPr lang="fr-FR" sz="1200" kern="1200" dirty="0" err="1" smtClean="0">
                <a:solidFill>
                  <a:srgbClr val="000000"/>
                </a:solidFill>
                <a:latin typeface="+mn-lt"/>
                <a:ea typeface="Courier New"/>
                <a:cs typeface="Courier New"/>
              </a:rPr>
              <a:t>ps</a:t>
            </a:r>
            <a:r>
              <a:rPr lang="fr-FR" sz="1200" kern="1200" dirty="0" smtClean="0">
                <a:solidFill>
                  <a:srgbClr val="000000"/>
                </a:solidFill>
                <a:latin typeface="+mn-lt"/>
                <a:ea typeface="Courier New"/>
                <a:cs typeface="Courier New"/>
              </a:rPr>
              <a:t> va écrire les données</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 </a:t>
            </a:r>
            <a:r>
              <a:rPr lang="fr-FR" sz="1200" kern="1200" dirty="0" smtClean="0">
                <a:solidFill>
                  <a:srgbClr val="000000"/>
                </a:solidFill>
                <a:latin typeface="+mn-lt"/>
                <a:ea typeface="Courier New"/>
                <a:cs typeface="Courier New"/>
              </a:rPr>
              <a:t>Erreur standard dans lequel le </a:t>
            </a:r>
            <a:r>
              <a:rPr lang="fr-FR" sz="1200" kern="1200" dirty="0" err="1" smtClean="0">
                <a:solidFill>
                  <a:srgbClr val="000000"/>
                </a:solidFill>
                <a:latin typeface="+mn-lt"/>
                <a:ea typeface="Courier New"/>
                <a:cs typeface="Courier New"/>
              </a:rPr>
              <a:t>ps</a:t>
            </a:r>
            <a:r>
              <a:rPr lang="fr-FR" sz="1200" kern="1200" dirty="0" smtClean="0">
                <a:solidFill>
                  <a:srgbClr val="000000"/>
                </a:solidFill>
                <a:latin typeface="+mn-lt"/>
                <a:ea typeface="Courier New"/>
                <a:cs typeface="Courier New"/>
              </a:rPr>
              <a:t> va écrire les messages d’erreur</a:t>
            </a:r>
          </a:p>
          <a:p>
            <a:endParaRPr lang="fr-FR" dirty="0" smtClean="0"/>
          </a:p>
          <a:p>
            <a:r>
              <a:rPr lang="fr-FR" sz="1200" dirty="0" smtClean="0">
                <a:solidFill>
                  <a:schemeClr val="tx1"/>
                </a:solidFill>
              </a:rPr>
              <a:t>Rediriger  l’entrée et la sortie afin qu’elles se fassent depuis ou vers un fichier</a:t>
            </a:r>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48</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1</a:t>
            </a:r>
            <a:r>
              <a:rPr lang="fr-FR" baseline="0" dirty="0" smtClean="0"/>
              <a:t> = </a:t>
            </a:r>
            <a:r>
              <a:rPr lang="fr-FR" sz="1200" kern="1200" dirty="0" smtClean="0">
                <a:solidFill>
                  <a:schemeClr val="tx1"/>
                </a:solidFill>
                <a:latin typeface="+mn-lt"/>
                <a:ea typeface="+mn-ea"/>
                <a:cs typeface="+mn-cs"/>
              </a:rPr>
              <a:t>Redirige la sortie de la commande vers un fichier dont le contenu</a:t>
            </a:r>
            <a:r>
              <a:rPr lang="fr-FR" sz="1200" kern="1200" baseline="0" dirty="0" smtClean="0">
                <a:solidFill>
                  <a:schemeClr val="tx1"/>
                </a:solidFill>
                <a:latin typeface="+mn-lt"/>
                <a:ea typeface="+mn-ea"/>
                <a:cs typeface="+mn-cs"/>
              </a:rPr>
              <a:t> est effacé si ce fichier existe déjà</a:t>
            </a:r>
            <a:endParaRPr lang="fr-FR"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2 = </a:t>
            </a:r>
            <a:r>
              <a:rPr lang="fr-FR" sz="1200" kern="1200" dirty="0" smtClean="0">
                <a:solidFill>
                  <a:schemeClr val="tx1"/>
                </a:solidFill>
                <a:latin typeface="+mn-lt"/>
                <a:ea typeface="+mn-ea"/>
                <a:cs typeface="+mn-cs"/>
              </a:rPr>
              <a:t>Redirige la sortie de la commande vers un fichier en l’ajoutant à la fin du fichier</a:t>
            </a:r>
            <a:r>
              <a:rPr lang="fr-FR" sz="1200" kern="1200" baseline="0" dirty="0" smtClean="0">
                <a:solidFill>
                  <a:schemeClr val="tx1"/>
                </a:solidFill>
                <a:latin typeface="+mn-lt"/>
                <a:ea typeface="+mn-ea"/>
                <a:cs typeface="+mn-cs"/>
              </a:rPr>
              <a:t> s’il existe déjà</a:t>
            </a:r>
            <a:endParaRPr lang="fr-FR"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3</a:t>
            </a:r>
            <a:r>
              <a:rPr lang="fr-FR" baseline="0" dirty="0" smtClean="0"/>
              <a:t> = </a:t>
            </a:r>
            <a:r>
              <a:rPr lang="fr-FR" sz="1200" kern="1200" dirty="0" smtClean="0">
                <a:solidFill>
                  <a:schemeClr val="tx1"/>
                </a:solidFill>
                <a:latin typeface="+mn-lt"/>
                <a:ea typeface="+mn-ea"/>
                <a:cs typeface="+mn-cs"/>
              </a:rPr>
              <a:t>Redirige l’entrée standard d’une commande (un fichier</a:t>
            </a:r>
            <a:r>
              <a:rPr lang="fr-FR" sz="1200" kern="1200" baseline="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4 </a:t>
            </a:r>
            <a:r>
              <a:rPr lang="fr-FR" baseline="0" dirty="0" smtClean="0"/>
              <a:t>= </a:t>
            </a:r>
            <a:r>
              <a:rPr lang="fr-FR" sz="1200" kern="1200" dirty="0" smtClean="0">
                <a:solidFill>
                  <a:schemeClr val="tx1"/>
                </a:solidFill>
                <a:latin typeface="+mn-lt"/>
                <a:ea typeface="+mn-ea"/>
                <a:cs typeface="+mn-cs"/>
              </a:rPr>
              <a:t>Possibilité</a:t>
            </a:r>
            <a:r>
              <a:rPr lang="fr-FR" sz="1200" kern="1200" baseline="0" dirty="0" smtClean="0">
                <a:solidFill>
                  <a:schemeClr val="tx1"/>
                </a:solidFill>
                <a:latin typeface="+mn-lt"/>
                <a:ea typeface="+mn-ea"/>
                <a:cs typeface="+mn-cs"/>
              </a:rPr>
              <a:t> de rediriger les entrées et les sorties en même temps</a:t>
            </a: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49</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Possible de connecter les programmes l’un à l’autre sous forme de tube ou pipeline</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 Diriger la sortie d’une commande vers l’entrée standard d’une autre commande à la place d’un fichier </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 Opérateur |</a:t>
            </a: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50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chemeClr val="tx1"/>
                </a:solidFill>
              </a:rPr>
              <a:t> Le noyau (</a:t>
            </a:r>
            <a:r>
              <a:rPr lang="fr-FR" sz="1800" dirty="0" err="1" smtClean="0">
                <a:solidFill>
                  <a:schemeClr val="tx1"/>
                </a:solidFill>
              </a:rPr>
              <a:t>kernel</a:t>
            </a:r>
            <a:r>
              <a:rPr lang="fr-FR" sz="1800" dirty="0" smtClean="0">
                <a:solidFill>
                  <a:schemeClr val="tx1"/>
                </a:solidFill>
              </a:rPr>
              <a:t>) gère les tâches de base du système :</a:t>
            </a:r>
          </a:p>
          <a:p>
            <a:pPr lvl="1" algn="just">
              <a:lnSpc>
                <a:spcPct val="104000"/>
              </a:lnSpc>
              <a:buClr>
                <a:srgbClr val="FFCC66"/>
              </a:buClr>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chemeClr val="tx1"/>
                </a:solidFill>
              </a:rPr>
              <a:t> initialisation du système </a:t>
            </a:r>
          </a:p>
          <a:p>
            <a:pPr lvl="1" algn="just">
              <a:lnSpc>
                <a:spcPct val="104000"/>
              </a:lnSpc>
              <a:buClr>
                <a:srgbClr val="FFCC66"/>
              </a:buClr>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chemeClr val="tx1"/>
                </a:solidFill>
              </a:rPr>
              <a:t> la gestion des ressources</a:t>
            </a:r>
          </a:p>
          <a:p>
            <a:pPr lvl="1" algn="just">
              <a:lnSpc>
                <a:spcPct val="104000"/>
              </a:lnSpc>
              <a:buClr>
                <a:srgbClr val="FFCC66"/>
              </a:buClr>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chemeClr val="tx1"/>
                </a:solidFill>
              </a:rPr>
              <a:t> la gestion des processus</a:t>
            </a:r>
          </a:p>
          <a:p>
            <a:pPr lvl="1" algn="just">
              <a:lnSpc>
                <a:spcPct val="104000"/>
              </a:lnSpc>
              <a:buClr>
                <a:srgbClr val="FFCC66"/>
              </a:buClr>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chemeClr val="tx1"/>
                </a:solidFill>
              </a:rPr>
              <a:t> la gestion des fichiers</a:t>
            </a:r>
          </a:p>
          <a:p>
            <a:pPr lvl="1" algn="just">
              <a:lnSpc>
                <a:spcPct val="104000"/>
              </a:lnSpc>
              <a:buClr>
                <a:srgbClr val="FFCC66"/>
              </a:buClr>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chemeClr val="tx1"/>
                </a:solidFill>
              </a:rPr>
              <a:t> la gestion des Entrées/Sorties</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8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rgbClr val="C00000"/>
                </a:solidFill>
              </a:rPr>
              <a:t> </a:t>
            </a:r>
            <a:r>
              <a:rPr lang="fr-FR" sz="1800" dirty="0" smtClean="0">
                <a:solidFill>
                  <a:srgbClr val="000000"/>
                </a:solidFill>
              </a:rPr>
              <a:t>L’utilisateur communique avec le noyau par l’intermédiaire d’un SHELL via des lignes de commande. Les </a:t>
            </a:r>
            <a:r>
              <a:rPr lang="fr-FR" sz="1800" dirty="0" err="1" smtClean="0">
                <a:solidFill>
                  <a:srgbClr val="000000"/>
                </a:solidFill>
              </a:rPr>
              <a:t>shells</a:t>
            </a:r>
            <a:r>
              <a:rPr lang="fr-FR" sz="1800" dirty="0" smtClean="0">
                <a:solidFill>
                  <a:srgbClr val="000000"/>
                </a:solidFill>
              </a:rPr>
              <a:t> sont aussi des langages de programmation </a:t>
            </a:r>
            <a:r>
              <a:rPr lang="fr-FR" sz="1800" dirty="0" smtClean="0">
                <a:solidFill>
                  <a:srgbClr val="C00000"/>
                </a:solidFill>
              </a:rPr>
              <a:t> </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800" dirty="0" smtClean="0">
              <a:solidFill>
                <a:srgbClr val="C00000"/>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smtClean="0">
                <a:solidFill>
                  <a:srgbClr val="C00000"/>
                </a:solidFill>
              </a:rPr>
              <a:t> Shell et commande en mode texte forment l’interface de base au système</a:t>
            </a:r>
            <a:endParaRPr lang="en-GB" sz="2000" dirty="0" smtClean="0">
              <a:solidFill>
                <a:srgbClr val="FF0000"/>
              </a:solidFill>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ourier New"/>
                <a:ea typeface="Courier New" pitchFamily="-105" charset="0"/>
                <a:cs typeface="Courier New"/>
              </a:rPr>
              <a:t>cut –f1 </a:t>
            </a:r>
            <a:r>
              <a:rPr lang="en-US" sz="1200" dirty="0" err="1" smtClean="0">
                <a:solidFill>
                  <a:srgbClr val="000000"/>
                </a:solidFill>
                <a:latin typeface="Courier New"/>
                <a:ea typeface="Courier New" pitchFamily="-105" charset="0"/>
                <a:cs typeface="Courier New"/>
              </a:rPr>
              <a:t>ESTblastout</a:t>
            </a:r>
            <a:r>
              <a:rPr lang="en-US" sz="1200" dirty="0" smtClean="0">
                <a:solidFill>
                  <a:srgbClr val="000000"/>
                </a:solidFill>
                <a:latin typeface="Courier New"/>
                <a:ea typeface="Courier New" pitchFamily="-105" charset="0"/>
                <a:cs typeface="Courier New"/>
              </a:rPr>
              <a:t> | </a:t>
            </a:r>
            <a:r>
              <a:rPr lang="en-US" sz="1200" dirty="0" err="1" smtClean="0">
                <a:solidFill>
                  <a:srgbClr val="000000"/>
                </a:solidFill>
                <a:latin typeface="Courier New"/>
                <a:ea typeface="Courier New" pitchFamily="-105" charset="0"/>
                <a:cs typeface="Courier New"/>
              </a:rPr>
              <a:t>uniq</a:t>
            </a:r>
            <a:r>
              <a:rPr lang="en-US" sz="1200" dirty="0" smtClean="0">
                <a:solidFill>
                  <a:srgbClr val="000000"/>
                </a:solidFill>
                <a:latin typeface="Courier New"/>
                <a:ea typeface="Courier New" pitchFamily="-105" charset="0"/>
                <a:cs typeface="Courier New"/>
              </a:rPr>
              <a:t> | </a:t>
            </a:r>
            <a:r>
              <a:rPr lang="en-US" sz="1200" dirty="0" err="1" smtClean="0">
                <a:solidFill>
                  <a:srgbClr val="000000"/>
                </a:solidFill>
                <a:latin typeface="Courier New"/>
                <a:ea typeface="Courier New" pitchFamily="-105" charset="0"/>
                <a:cs typeface="Courier New"/>
              </a:rPr>
              <a:t>wc</a:t>
            </a:r>
            <a:endParaRPr lang="en-US" sz="1200" dirty="0" smtClean="0">
              <a:solidFill>
                <a:srgbClr val="000000"/>
              </a:solidFill>
              <a:latin typeface="Courier New"/>
              <a:ea typeface="Courier New" pitchFamily="-105" charset="0"/>
              <a:cs typeface="Courier New"/>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53</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ourier New"/>
                <a:ea typeface="Courier New" pitchFamily="-105" charset="0"/>
                <a:cs typeface="Courier New"/>
              </a:rPr>
              <a:t>cut –f1 </a:t>
            </a:r>
            <a:r>
              <a:rPr lang="en-US" sz="1200" dirty="0" err="1" smtClean="0">
                <a:solidFill>
                  <a:srgbClr val="000000"/>
                </a:solidFill>
                <a:latin typeface="Courier New"/>
                <a:ea typeface="Courier New" pitchFamily="-105" charset="0"/>
                <a:cs typeface="Courier New"/>
              </a:rPr>
              <a:t>ESTblastout</a:t>
            </a:r>
            <a:r>
              <a:rPr lang="en-US" sz="1200" dirty="0" smtClean="0">
                <a:solidFill>
                  <a:srgbClr val="000000"/>
                </a:solidFill>
                <a:latin typeface="Courier New"/>
                <a:ea typeface="Courier New" pitchFamily="-105" charset="0"/>
                <a:cs typeface="Courier New"/>
              </a:rPr>
              <a:t> | </a:t>
            </a:r>
            <a:r>
              <a:rPr lang="en-US" sz="1200" dirty="0" err="1" smtClean="0">
                <a:solidFill>
                  <a:srgbClr val="000000"/>
                </a:solidFill>
                <a:latin typeface="Courier New"/>
                <a:ea typeface="Courier New" pitchFamily="-105" charset="0"/>
                <a:cs typeface="Courier New"/>
              </a:rPr>
              <a:t>uniq</a:t>
            </a:r>
            <a:r>
              <a:rPr lang="en-US" sz="1200" dirty="0" smtClean="0">
                <a:solidFill>
                  <a:srgbClr val="000000"/>
                </a:solidFill>
                <a:latin typeface="Courier New"/>
                <a:ea typeface="Courier New" pitchFamily="-105" charset="0"/>
                <a:cs typeface="Courier New"/>
              </a:rPr>
              <a:t> | </a:t>
            </a:r>
            <a:r>
              <a:rPr lang="en-US" sz="1200" dirty="0" err="1" smtClean="0">
                <a:solidFill>
                  <a:srgbClr val="000000"/>
                </a:solidFill>
                <a:latin typeface="Courier New"/>
                <a:ea typeface="Courier New" pitchFamily="-105" charset="0"/>
                <a:cs typeface="Courier New"/>
              </a:rPr>
              <a:t>wc</a:t>
            </a:r>
            <a:endParaRPr lang="en-US" sz="1200" dirty="0" smtClean="0">
              <a:solidFill>
                <a:srgbClr val="000000"/>
              </a:solidFill>
              <a:latin typeface="Courier New"/>
              <a:ea typeface="Courier New" pitchFamily="-105" charset="0"/>
              <a:cs typeface="Courier New"/>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54</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solidFill>
                  <a:srgbClr val="000000"/>
                </a:solidFill>
              </a:rPr>
              <a:t>La commande </a:t>
            </a:r>
            <a:r>
              <a:rPr lang="fr-FR" sz="1200" dirty="0" err="1" smtClean="0">
                <a:solidFill>
                  <a:srgbClr val="000000"/>
                </a:solidFill>
              </a:rPr>
              <a:t>grep</a:t>
            </a:r>
            <a:r>
              <a:rPr lang="fr-FR" sz="1200" dirty="0" smtClean="0">
                <a:solidFill>
                  <a:srgbClr val="000000"/>
                </a:solidFill>
              </a:rPr>
              <a:t> permet de rechercher une chaîne de caractères dans un fichier </a:t>
            </a:r>
          </a:p>
          <a:p>
            <a:endParaRPr lang="fr-FR" sz="120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-l </a:t>
            </a:r>
            <a:r>
              <a:rPr lang="fr-FR" sz="1200" kern="1200" dirty="0" smtClean="0">
                <a:solidFill>
                  <a:schemeClr val="tx1"/>
                </a:solidFill>
                <a:latin typeface="+mn-lt"/>
                <a:ea typeface="+mn-ea"/>
                <a:cs typeface=""/>
              </a:rPr>
              <a:t>Affichage uniquement des noms des fichiers contenant la chaîne recherchée. Les lignes ne sont pas affichées</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err="1" smtClean="0">
                <a:solidFill>
                  <a:srgbClr val="000000"/>
                </a:solidFill>
              </a:rPr>
              <a:t>-c</a:t>
            </a:r>
            <a:r>
              <a:rPr lang="fr-FR" sz="1200" dirty="0" smtClean="0">
                <a:solidFill>
                  <a:srgbClr val="000000"/>
                </a:solidFill>
              </a:rPr>
              <a:t> </a:t>
            </a:r>
            <a:r>
              <a:rPr lang="fr-FR" sz="1200" kern="1200" dirty="0" smtClean="0">
                <a:solidFill>
                  <a:schemeClr val="tx1"/>
                </a:solidFill>
                <a:latin typeface="+mn-lt"/>
                <a:ea typeface="+mn-ea"/>
                <a:cs typeface=""/>
              </a:rPr>
              <a:t>affichage du nombre de lignes trouvées sans affichage de ces lignes.</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err="1" smtClean="0">
                <a:solidFill>
                  <a:srgbClr val="000000"/>
                </a:solidFill>
              </a:rPr>
              <a:t>-n</a:t>
            </a:r>
            <a:r>
              <a:rPr lang="fr-FR" sz="1200" dirty="0" smtClean="0">
                <a:solidFill>
                  <a:srgbClr val="000000"/>
                </a:solidFill>
              </a:rPr>
              <a:t> </a:t>
            </a:r>
            <a:r>
              <a:rPr lang="fr-FR" sz="1200" kern="1200" dirty="0" smtClean="0">
                <a:solidFill>
                  <a:schemeClr val="tx1"/>
                </a:solidFill>
                <a:latin typeface="+mn-lt"/>
                <a:ea typeface="+mn-ea"/>
                <a:cs typeface=""/>
              </a:rPr>
              <a:t>Précéder chaque ligne contenant la chaîne recherchée de son numéro dans le fichier d'entrée.</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err="1" smtClean="0">
                <a:solidFill>
                  <a:srgbClr val="000000"/>
                </a:solidFill>
              </a:rPr>
              <a:t>-s</a:t>
            </a:r>
            <a:r>
              <a:rPr lang="fr-FR" sz="1200" dirty="0" smtClean="0">
                <a:solidFill>
                  <a:srgbClr val="000000"/>
                </a:solidFill>
              </a:rPr>
              <a:t> </a:t>
            </a:r>
            <a:r>
              <a:rPr lang="fr-FR" sz="1200" kern="1200" dirty="0" smtClean="0">
                <a:solidFill>
                  <a:schemeClr val="tx1"/>
                </a:solidFill>
                <a:latin typeface="+mn-lt"/>
                <a:ea typeface="+mn-ea"/>
                <a:cs typeface=""/>
              </a:rPr>
              <a:t>Les messages d'erreur ne seront pas affichées.</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err="1" smtClean="0">
                <a:solidFill>
                  <a:srgbClr val="000000"/>
                </a:solidFill>
              </a:rPr>
              <a:t>-i</a:t>
            </a:r>
            <a:r>
              <a:rPr lang="fr-FR" sz="1200" dirty="0" smtClean="0">
                <a:solidFill>
                  <a:srgbClr val="000000"/>
                </a:solidFill>
              </a:rPr>
              <a:t> </a:t>
            </a:r>
            <a:r>
              <a:rPr lang="fr-FR" sz="1200" kern="1200" dirty="0" smtClean="0">
                <a:solidFill>
                  <a:schemeClr val="dk1"/>
                </a:solidFill>
                <a:latin typeface="+mn-lt"/>
                <a:ea typeface="+mn-ea"/>
                <a:cs typeface=""/>
              </a:rPr>
              <a:t>Ne fait pas la différence entre majuscule et minuscule.</a:t>
            </a:r>
            <a:endParaRPr lang="fr-FR" sz="1200" kern="1200" dirty="0" smtClean="0">
              <a:solidFill>
                <a:schemeClr val="tx1"/>
              </a:solidFill>
              <a:latin typeface="+mn-lt"/>
              <a:ea typeface="+mn-ea"/>
              <a:cs typeface=""/>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dk1"/>
                </a:solidFill>
                <a:latin typeface="+mn-lt"/>
                <a:ea typeface="+mn-ea"/>
                <a:cs typeface=""/>
              </a:rPr>
              <a:t>-v</a:t>
            </a:r>
            <a:r>
              <a:rPr lang="fr-FR" sz="1200" kern="1200" dirty="0" smtClean="0">
                <a:solidFill>
                  <a:schemeClr val="dk1"/>
                </a:solidFill>
                <a:latin typeface="+mn-lt"/>
                <a:ea typeface="+mn-ea"/>
                <a:cs typeface=""/>
              </a:rPr>
              <a:t> Affiche toutes les lignes qui ne contiennent pas le mot en question.</a:t>
            </a:r>
            <a:endParaRPr lang="fr-FR" sz="1200" kern="1200" dirty="0" smtClean="0">
              <a:solidFill>
                <a:schemeClr val="tx1"/>
              </a:solidFill>
              <a:latin typeface="+mn-lt"/>
              <a:ea typeface="+mn-ea"/>
              <a:cs typeface=""/>
            </a:endParaRPr>
          </a:p>
          <a:p>
            <a:endParaRPr lang="fr-FR" sz="1200" dirty="0">
              <a:solidFill>
                <a:srgbClr val="000000"/>
              </a:solidFill>
            </a:endParaRPr>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55</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Courier New" charset="0"/>
                <a:cs typeface="Courier New" charset="0"/>
              </a:rPr>
              <a:t>Les </a:t>
            </a:r>
            <a:r>
              <a:rPr lang="fr-FR" sz="1200" kern="1200" dirty="0" err="1" smtClean="0">
                <a:solidFill>
                  <a:schemeClr val="tx1"/>
                </a:solidFill>
                <a:latin typeface="+mn-lt"/>
                <a:ea typeface="Courier New" charset="0"/>
                <a:cs typeface="Courier New" charset="0"/>
              </a:rPr>
              <a:t>métacaractères</a:t>
            </a:r>
            <a:r>
              <a:rPr lang="fr-FR" sz="1200" kern="1200" dirty="0" smtClean="0">
                <a:solidFill>
                  <a:schemeClr val="tx1"/>
                </a:solidFill>
                <a:latin typeface="+mn-lt"/>
                <a:ea typeface="Courier New" charset="0"/>
                <a:cs typeface="Courier New" charset="0"/>
              </a:rPr>
              <a:t> les plus simples et les plus utilisés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X *    Zéro ou plusieurs occurrences du caractère x</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noProof="0" dirty="0" smtClean="0">
                <a:ln>
                  <a:noFill/>
                </a:ln>
                <a:solidFill>
                  <a:srgbClr val="254061"/>
                </a:solidFill>
                <a:effectLst/>
                <a:latin typeface="+mn-lt"/>
                <a:ea typeface="DejaVu Sans" charset="0"/>
                <a:cs typeface="Calibri"/>
              </a:rPr>
              <a:t>[A-Z ] </a:t>
            </a:r>
            <a:r>
              <a:rPr lang="fr-FR" sz="1200" kern="1200" dirty="0" smtClean="0">
                <a:solidFill>
                  <a:schemeClr val="dk1"/>
                </a:solidFill>
                <a:latin typeface="+mn-lt"/>
                <a:ea typeface="+mn-ea"/>
                <a:cs typeface="Verdana (Corps)"/>
              </a:rPr>
              <a:t>N’importe quel caractère se trouvant dans la liste entre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noProof="0" dirty="0" smtClean="0">
                <a:ln>
                  <a:noFill/>
                </a:ln>
                <a:solidFill>
                  <a:srgbClr val="254061"/>
                </a:solidFill>
                <a:effectLst/>
                <a:latin typeface="+mn-lt"/>
                <a:ea typeface="DejaVu Sans" charset="0"/>
                <a:cs typeface="Calibri"/>
              </a:rPr>
              <a:t>[^</a:t>
            </a:r>
            <a:r>
              <a:rPr kumimoji="0" lang="en-US" sz="1200" b="0" i="0" u="none" strike="noStrike" cap="none" normalizeH="0" baseline="0" noProof="0" dirty="0" smtClean="0">
                <a:ln>
                  <a:noFill/>
                </a:ln>
                <a:solidFill>
                  <a:srgbClr val="000000"/>
                </a:solidFill>
                <a:effectLst/>
                <a:latin typeface="+mn-lt"/>
                <a:ea typeface="DejaVu Sans" charset="0"/>
                <a:cs typeface="Calibri"/>
              </a:rPr>
              <a:t>A</a:t>
            </a:r>
            <a:r>
              <a:rPr kumimoji="0" lang="en-US" sz="1200" b="0" i="0" u="none" strike="noStrike" cap="none" normalizeH="0" baseline="0" noProof="0" dirty="0" smtClean="0">
                <a:ln>
                  <a:noFill/>
                </a:ln>
                <a:solidFill>
                  <a:srgbClr val="254061"/>
                </a:solidFill>
                <a:effectLst/>
                <a:latin typeface="+mn-lt"/>
                <a:ea typeface="DejaVu Sans" charset="0"/>
                <a:cs typeface="Calibri"/>
              </a:rPr>
              <a:t>]    </a:t>
            </a:r>
            <a:r>
              <a:rPr lang="fr-FR" sz="1200" kern="1200" dirty="0" smtClean="0">
                <a:solidFill>
                  <a:schemeClr val="dk1"/>
                </a:solidFill>
                <a:latin typeface="+mn-lt"/>
                <a:ea typeface="+mn-ea"/>
                <a:cs typeface="Verdana (Corps)"/>
              </a:rPr>
              <a:t>N’importe quel caractère à l’exception de ceux se trouvant dans la liste entre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noProof="0" dirty="0" err="1" smtClean="0">
                <a:ln>
                  <a:noFill/>
                </a:ln>
                <a:solidFill>
                  <a:srgbClr val="000000"/>
                </a:solidFill>
                <a:effectLst/>
                <a:latin typeface="+mn-lt"/>
                <a:ea typeface="DejaVu Sans" charset="0"/>
                <a:cs typeface="Calibri"/>
              </a:rPr>
              <a:t>x\</a:t>
            </a:r>
            <a:r>
              <a:rPr kumimoji="0" lang="en-US" sz="1200" b="0" i="0" u="none" strike="noStrike" cap="none" normalizeH="0" baseline="0" noProof="0" dirty="0" err="1" smtClean="0">
                <a:ln>
                  <a:noFill/>
                </a:ln>
                <a:solidFill>
                  <a:srgbClr val="254061"/>
                </a:solidFill>
                <a:effectLst/>
                <a:latin typeface="+mn-lt"/>
                <a:ea typeface="DejaVu Sans" charset="0"/>
                <a:cs typeface="Calibri"/>
              </a:rPr>
              <a:t>{</a:t>
            </a:r>
            <a:r>
              <a:rPr kumimoji="0" lang="en-US" sz="1200" b="0" i="0" u="none" strike="noStrike" cap="none" normalizeH="0" baseline="0" noProof="0" dirty="0" err="1" smtClean="0">
                <a:ln>
                  <a:noFill/>
                </a:ln>
                <a:solidFill>
                  <a:srgbClr val="000000"/>
                </a:solidFill>
                <a:effectLst/>
                <a:latin typeface="+mn-lt"/>
                <a:ea typeface="DejaVu Sans" charset="0"/>
                <a:cs typeface="Calibri"/>
              </a:rPr>
              <a:t>n</a:t>
            </a:r>
            <a:r>
              <a:rPr kumimoji="0" lang="en-US" sz="1200" b="0" i="0" u="none" strike="noStrike" cap="none" normalizeH="0" baseline="0" noProof="0" dirty="0" smtClean="0">
                <a:ln>
                  <a:noFill/>
                </a:ln>
                <a:solidFill>
                  <a:srgbClr val="000000"/>
                </a:solidFill>
                <a:effectLst/>
                <a:latin typeface="+mn-lt"/>
                <a:ea typeface="DejaVu Sans" charset="0"/>
                <a:cs typeface="Calibri"/>
              </a:rPr>
              <a:t>\</a:t>
            </a:r>
            <a:r>
              <a:rPr kumimoji="0" lang="en-US" sz="1200" b="0" i="0" u="none" strike="noStrike" cap="none" normalizeH="0" baseline="0" noProof="0" dirty="0" smtClean="0">
                <a:ln>
                  <a:noFill/>
                </a:ln>
                <a:solidFill>
                  <a:srgbClr val="254061"/>
                </a:solidFill>
                <a:effectLst/>
                <a:latin typeface="+mn-lt"/>
                <a:ea typeface="DejaVu Sans" charset="0"/>
                <a:cs typeface="Calibri"/>
              </a:rPr>
              <a:t>} </a:t>
            </a:r>
            <a:r>
              <a:rPr lang="fr-FR" sz="1200" kern="1200" dirty="0" smtClean="0">
                <a:solidFill>
                  <a:schemeClr val="dk1"/>
                </a:solidFill>
                <a:latin typeface="+mn-lt"/>
                <a:ea typeface="+mn-ea"/>
                <a:cs typeface="Verdana (Corps)"/>
              </a:rPr>
              <a:t>Pour</a:t>
            </a:r>
            <a:r>
              <a:rPr lang="fr-FR" sz="1200" kern="1200" baseline="0" dirty="0" smtClean="0">
                <a:solidFill>
                  <a:schemeClr val="dk1"/>
                </a:solidFill>
                <a:latin typeface="+mn-lt"/>
                <a:ea typeface="+mn-ea"/>
                <a:cs typeface="Verdana (Corps)"/>
              </a:rPr>
              <a:t> définir le nombre de répétition n du caractère placé devant</a:t>
            </a:r>
            <a:endParaRPr lang="fr-FR" sz="1200" kern="1200" dirty="0" smtClean="0">
              <a:solidFill>
                <a:schemeClr val="dk1"/>
              </a:solidFill>
              <a:latin typeface="+mn-lt"/>
              <a:ea typeface="+mn-ea"/>
              <a:cs typeface="Verdana (Corp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dk1"/>
              </a:solidFill>
              <a:latin typeface="+mn-lt"/>
              <a:ea typeface="+mn-ea"/>
              <a:cs typeface="Verdana (Corp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56</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latin typeface="+mn-lt"/>
                <a:ea typeface="+mn-ea"/>
                <a:cs typeface="+mn-cs"/>
              </a:rPr>
              <a:t>1 : cherche la chaine de caractères </a:t>
            </a:r>
            <a:r>
              <a:rPr lang="fr-FR" sz="1200" i="1" kern="1200" dirty="0" err="1" smtClean="0">
                <a:solidFill>
                  <a:schemeClr val="dk1"/>
                </a:solidFill>
                <a:latin typeface="+mn-lt"/>
                <a:ea typeface="+mn-ea"/>
                <a:cs typeface="+mn-cs"/>
              </a:rPr>
              <a:t>malloc</a:t>
            </a:r>
            <a:r>
              <a:rPr lang="fr-FR" sz="1200" i="1" kern="1200" dirty="0" smtClean="0">
                <a:solidFill>
                  <a:schemeClr val="dk1"/>
                </a:solidFill>
                <a:latin typeface="+mn-lt"/>
                <a:ea typeface="+mn-ea"/>
                <a:cs typeface="+mn-cs"/>
              </a:rPr>
              <a:t> dans tous les fichiers dont le nom se termine par .c (*.c).</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2 : Compte le nombre de séquence</a:t>
            </a:r>
            <a:r>
              <a:rPr lang="fr-FR" sz="1200" kern="1200" baseline="0" dirty="0" smtClean="0">
                <a:solidFill>
                  <a:schemeClr val="tx1"/>
                </a:solidFill>
                <a:latin typeface="+mn-lt"/>
                <a:ea typeface="+mn-ea"/>
                <a:cs typeface="+mn-cs"/>
              </a:rPr>
              <a:t> commençant par A ou C</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latin typeface="+mn-lt"/>
                <a:ea typeface="+mn-ea"/>
                <a:cs typeface="+mn-cs"/>
              </a:rPr>
              <a:t>3 : </a:t>
            </a:r>
            <a:r>
              <a:rPr lang="fr-FR" sz="1200" kern="1200" dirty="0" smtClean="0">
                <a:solidFill>
                  <a:schemeClr val="tx1"/>
                </a:solidFill>
                <a:latin typeface="+mn-lt"/>
                <a:ea typeface="+mn-ea"/>
                <a:cs typeface="+mn-cs"/>
              </a:rPr>
              <a:t>Tous</a:t>
            </a:r>
            <a:r>
              <a:rPr lang="fr-FR" sz="1200" kern="1200" baseline="0" dirty="0" smtClean="0">
                <a:solidFill>
                  <a:schemeClr val="tx1"/>
                </a:solidFill>
                <a:latin typeface="+mn-lt"/>
                <a:ea typeface="+mn-ea"/>
                <a:cs typeface="+mn-cs"/>
              </a:rPr>
              <a:t> les fichiers commençant par a</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latin typeface="+mn-lt"/>
                <a:ea typeface="+mn-ea"/>
                <a:cs typeface="+mn-cs"/>
              </a:rPr>
              <a:t>4 : </a:t>
            </a:r>
            <a:r>
              <a:rPr lang="fr-FR" sz="1200" kern="1200" dirty="0" smtClean="0">
                <a:solidFill>
                  <a:schemeClr val="dk1"/>
                </a:solidFill>
                <a:latin typeface="+mn-lt"/>
                <a:ea typeface="+mn-ea"/>
                <a:cs typeface="+mn-cs"/>
              </a:rPr>
              <a:t>On va obtenir tous les lignes commençant par les caractères compris entre a et d</a:t>
            </a:r>
            <a:endParaRPr lang="fr-FR"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57</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err="1" smtClean="0">
                <a:solidFill>
                  <a:srgbClr val="006666"/>
                </a:solidFill>
              </a:rPr>
              <a:t>Recherche</a:t>
            </a:r>
            <a:r>
              <a:rPr lang="en-GB" dirty="0" smtClean="0">
                <a:solidFill>
                  <a:srgbClr val="006666"/>
                </a:solidFill>
              </a:rPr>
              <a:t> et modification de </a:t>
            </a:r>
            <a:r>
              <a:rPr lang="en-GB" dirty="0" err="1" smtClean="0">
                <a:solidFill>
                  <a:srgbClr val="006666"/>
                </a:solidFill>
              </a:rPr>
              <a:t>ligne</a:t>
            </a:r>
            <a:r>
              <a:rPr lang="en-GB" dirty="0" smtClean="0">
                <a:solidFill>
                  <a:srgbClr val="006666"/>
                </a:solidFill>
              </a:rPr>
              <a:t> : </a:t>
            </a:r>
            <a:r>
              <a:rPr lang="en-GB" dirty="0" err="1" smtClean="0">
                <a:solidFill>
                  <a:srgbClr val="006666"/>
                </a:solidFill>
              </a:rPr>
              <a:t>Sed</a:t>
            </a:r>
            <a:r>
              <a:rPr lang="en-GB" dirty="0" smtClean="0">
                <a:solidFill>
                  <a:srgbClr val="006666"/>
                </a:solidFill>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sélectionne les lignes d'un fichier texte (ou d'un flot provenant d'un pipe) vérifiant une expression régulière et leur applique un traitement ou un remplacement</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dirty="0" smtClean="0">
              <a:solidFill>
                <a:srgbClr val="000000"/>
              </a:solidFill>
              <a:latin typeface="Courier New" charset="0"/>
              <a:ea typeface="Courier New" charset="0"/>
              <a:cs typeface="Courier New"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dk1"/>
                </a:solidFill>
                <a:latin typeface="+mn-lt"/>
                <a:ea typeface="+mn-ea"/>
                <a:cs typeface="+mn-cs"/>
              </a:rPr>
              <a:t>-n</a:t>
            </a:r>
            <a:r>
              <a:rPr lang="fr-FR" sz="1200" kern="1200" dirty="0" smtClean="0">
                <a:solidFill>
                  <a:schemeClr val="dk1"/>
                </a:solidFill>
                <a:latin typeface="+mn-lt"/>
                <a:ea typeface="+mn-ea"/>
                <a:cs typeface="+mn-cs"/>
              </a:rPr>
              <a:t> écrit seulement les lignes spécifiées sur la sortie standard</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dk1"/>
                </a:solidFill>
                <a:latin typeface="+mn-lt"/>
                <a:ea typeface="+mn-ea"/>
                <a:cs typeface="+mn-cs"/>
              </a:rPr>
              <a:t>-e</a:t>
            </a:r>
            <a:r>
              <a:rPr lang="fr-FR" sz="1200" kern="1200" dirty="0" smtClean="0">
                <a:solidFill>
                  <a:schemeClr val="dk1"/>
                </a:solidFill>
                <a:latin typeface="+mn-lt"/>
                <a:ea typeface="+mn-ea"/>
                <a:cs typeface="+mn-cs"/>
              </a:rPr>
              <a:t> permet de spécifier les commandes à appliquer sur le fichier. Cette option est utile lorsque vous appliquez plusieurs commandes. Afin d’éviter que le </a:t>
            </a:r>
            <a:r>
              <a:rPr lang="fr-FR" sz="1200" kern="1200" dirty="0" err="1" smtClean="0">
                <a:solidFill>
                  <a:schemeClr val="dk1"/>
                </a:solidFill>
                <a:latin typeface="+mn-lt"/>
                <a:ea typeface="+mn-ea"/>
                <a:cs typeface="+mn-cs"/>
              </a:rPr>
              <a:t>shell</a:t>
            </a:r>
            <a:r>
              <a:rPr lang="fr-FR" sz="1200" kern="1200" dirty="0" smtClean="0">
                <a:solidFill>
                  <a:schemeClr val="dk1"/>
                </a:solidFill>
                <a:latin typeface="+mn-lt"/>
                <a:ea typeface="+mn-ea"/>
                <a:cs typeface="+mn-cs"/>
              </a:rPr>
              <a:t> interprète certains caractères, il faut mieux encadrer la commande avec des ' ou des « .</a:t>
            </a:r>
            <a:endParaRPr lang="fr-FR"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err="1" smtClean="0">
                <a:solidFill>
                  <a:schemeClr val="dk1"/>
                </a:solidFill>
                <a:latin typeface="+mn-lt"/>
                <a:ea typeface="+mn-ea"/>
                <a:cs typeface="+mn-cs"/>
              </a:rPr>
              <a:t>-f</a:t>
            </a:r>
            <a:r>
              <a:rPr lang="fr-FR" sz="1200" kern="1200" dirty="0" smtClean="0">
                <a:solidFill>
                  <a:schemeClr val="dk1"/>
                </a:solidFill>
                <a:latin typeface="+mn-lt"/>
                <a:ea typeface="+mn-ea"/>
                <a:cs typeface="+mn-cs"/>
              </a:rPr>
              <a:t> les commandes sont lu à partir d'un fichier.</a:t>
            </a:r>
            <a:endParaRPr lang="fr-FR"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dirty="0" smtClean="0">
              <a:solidFill>
                <a:schemeClr val="tx1"/>
              </a:solidFill>
              <a:latin typeface="Courier New" charset="0"/>
              <a:ea typeface="Courier New" charset="0"/>
              <a:cs typeface="Courier New" charset="0"/>
            </a:endParaRPr>
          </a:p>
          <a:p>
            <a:endParaRPr lang="fr-FR" dirty="0" smtClean="0"/>
          </a:p>
          <a:p>
            <a:endParaRPr lang="fr-FR" b="1"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58</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1 </a:t>
            </a:r>
            <a:r>
              <a:rPr lang="fr-FR" sz="1200" b="0" kern="1200" dirty="0" smtClean="0">
                <a:solidFill>
                  <a:schemeClr val="tx1"/>
                </a:solidFill>
                <a:latin typeface="+mn-lt"/>
                <a:ea typeface="+mn-ea"/>
                <a:cs typeface="+mn-cs"/>
              </a:rPr>
              <a:t>change la 1</a:t>
            </a:r>
            <a:r>
              <a:rPr lang="fr-FR" sz="1200" b="0" kern="1200" baseline="30000" dirty="0" smtClean="0">
                <a:solidFill>
                  <a:schemeClr val="tx1"/>
                </a:solidFill>
                <a:latin typeface="+mn-lt"/>
                <a:ea typeface="+mn-ea"/>
                <a:cs typeface="+mn-cs"/>
              </a:rPr>
              <a:t>ère</a:t>
            </a:r>
            <a:r>
              <a:rPr lang="fr-FR" sz="1200" b="0" kern="1200" baseline="0" dirty="0" smtClean="0">
                <a:solidFill>
                  <a:schemeClr val="tx1"/>
                </a:solidFill>
                <a:latin typeface="+mn-lt"/>
                <a:ea typeface="+mn-ea"/>
                <a:cs typeface="+mn-cs"/>
              </a:rPr>
              <a:t> </a:t>
            </a:r>
            <a:r>
              <a:rPr lang="fr-FR" sz="1200" b="0" kern="1200" dirty="0" smtClean="0">
                <a:solidFill>
                  <a:schemeClr val="tx1"/>
                </a:solidFill>
                <a:latin typeface="+mn-lt"/>
                <a:ea typeface="+mn-ea"/>
                <a:cs typeface="+mn-cs"/>
              </a:rPr>
              <a:t>occurrence rencontrée de la chaîne linux par LINUX</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2 </a:t>
            </a:r>
            <a:r>
              <a:rPr lang="fr-FR" sz="1200" b="0" kern="1200" dirty="0" smtClean="0">
                <a:solidFill>
                  <a:schemeClr val="tx1"/>
                </a:solidFill>
                <a:latin typeface="+mn-lt"/>
                <a:ea typeface="+mn-ea"/>
                <a:cs typeface="+mn-cs"/>
              </a:rPr>
              <a:t>change la 3</a:t>
            </a:r>
            <a:r>
              <a:rPr lang="fr-FR" sz="1200" b="0" kern="1200" baseline="30000" dirty="0" smtClean="0">
                <a:solidFill>
                  <a:schemeClr val="tx1"/>
                </a:solidFill>
                <a:latin typeface="+mn-lt"/>
                <a:ea typeface="+mn-ea"/>
                <a:cs typeface="+mn-cs"/>
              </a:rPr>
              <a:t>ème</a:t>
            </a:r>
            <a:r>
              <a:rPr lang="fr-FR" sz="1200" b="0" kern="1200" dirty="0" smtClean="0">
                <a:solidFill>
                  <a:schemeClr val="tx1"/>
                </a:solidFill>
                <a:latin typeface="+mn-lt"/>
                <a:ea typeface="+mn-ea"/>
                <a:cs typeface="+mn-cs"/>
              </a:rPr>
              <a:t> occurrence rencontrée de la chaîne linux par LINUX</a:t>
            </a:r>
            <a:endParaRPr lang="fr-FR" sz="1200" b="0" kern="1200" dirty="0" smtClean="0">
              <a:solidFill>
                <a:schemeClr val="dk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3 </a:t>
            </a:r>
            <a:r>
              <a:rPr lang="fr-FR" sz="1200" b="0" kern="1200" dirty="0" smtClean="0">
                <a:solidFill>
                  <a:schemeClr val="tx1"/>
                </a:solidFill>
                <a:latin typeface="+mn-lt"/>
                <a:ea typeface="+mn-ea"/>
                <a:cs typeface="+mn-cs"/>
              </a:rPr>
              <a:t>change toutes les </a:t>
            </a:r>
            <a:r>
              <a:rPr lang="fr-FR" sz="1200" b="0" kern="1200" dirty="0" err="1" smtClean="0">
                <a:solidFill>
                  <a:schemeClr val="tx1"/>
                </a:solidFill>
                <a:latin typeface="+mn-lt"/>
                <a:ea typeface="+mn-ea"/>
                <a:cs typeface="+mn-cs"/>
              </a:rPr>
              <a:t>occurences</a:t>
            </a:r>
            <a:r>
              <a:rPr lang="fr-FR" sz="1200" b="0" kern="1200" dirty="0" smtClean="0">
                <a:solidFill>
                  <a:schemeClr val="tx1"/>
                </a:solidFill>
                <a:latin typeface="+mn-lt"/>
                <a:ea typeface="+mn-ea"/>
                <a:cs typeface="+mn-cs"/>
              </a:rPr>
              <a:t> de la chaîne linux par LINUX</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latin typeface="+mn-lt"/>
                <a:ea typeface="+mn-ea"/>
                <a:cs typeface="+mn-cs"/>
              </a:rPr>
              <a:t>4 change toutes les </a:t>
            </a:r>
            <a:r>
              <a:rPr lang="fr-FR" sz="1200" b="0" kern="1200" dirty="0" err="1" smtClean="0">
                <a:solidFill>
                  <a:schemeClr val="tx1"/>
                </a:solidFill>
                <a:latin typeface="+mn-lt"/>
                <a:ea typeface="+mn-ea"/>
                <a:cs typeface="+mn-cs"/>
              </a:rPr>
              <a:t>occurences</a:t>
            </a:r>
            <a:r>
              <a:rPr lang="fr-FR" sz="1200" b="0" kern="1200" dirty="0" smtClean="0">
                <a:solidFill>
                  <a:schemeClr val="tx1"/>
                </a:solidFill>
                <a:latin typeface="+mn-lt"/>
                <a:ea typeface="+mn-ea"/>
                <a:cs typeface="+mn-cs"/>
              </a:rPr>
              <a:t> de la chaîne linux ou Linux par LINUX</a:t>
            </a:r>
            <a:endParaRPr lang="fr-FR" sz="1200" b="0" kern="1200" dirty="0" smtClean="0">
              <a:solidFill>
                <a:schemeClr val="dk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59</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60</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61</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1 </a:t>
            </a:r>
            <a:r>
              <a:rPr lang="fr-FR" sz="1200" b="0" kern="1200" dirty="0" smtClean="0">
                <a:solidFill>
                  <a:schemeClr val="tx1"/>
                </a:solidFill>
                <a:latin typeface="+mn-lt"/>
                <a:ea typeface="+mn-ea"/>
                <a:cs typeface="+mn-cs"/>
              </a:rPr>
              <a:t>change la 1</a:t>
            </a:r>
            <a:r>
              <a:rPr lang="fr-FR" sz="1200" b="0" kern="1200" baseline="30000" dirty="0" smtClean="0">
                <a:solidFill>
                  <a:schemeClr val="tx1"/>
                </a:solidFill>
                <a:latin typeface="+mn-lt"/>
                <a:ea typeface="+mn-ea"/>
                <a:cs typeface="+mn-cs"/>
              </a:rPr>
              <a:t>ère</a:t>
            </a:r>
            <a:r>
              <a:rPr lang="fr-FR" sz="1200" b="0" kern="1200" baseline="0" dirty="0" smtClean="0">
                <a:solidFill>
                  <a:schemeClr val="tx1"/>
                </a:solidFill>
                <a:latin typeface="+mn-lt"/>
                <a:ea typeface="+mn-ea"/>
                <a:cs typeface="+mn-cs"/>
              </a:rPr>
              <a:t> </a:t>
            </a:r>
            <a:r>
              <a:rPr lang="fr-FR" sz="1200" b="0" kern="1200" dirty="0" smtClean="0">
                <a:solidFill>
                  <a:schemeClr val="tx1"/>
                </a:solidFill>
                <a:latin typeface="+mn-lt"/>
                <a:ea typeface="+mn-ea"/>
                <a:cs typeface="+mn-cs"/>
              </a:rPr>
              <a:t>occurrence rencontrée de la chaîne linux par LINUX</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2 </a:t>
            </a:r>
            <a:r>
              <a:rPr lang="fr-FR" sz="1200" b="0" kern="1200" dirty="0" smtClean="0">
                <a:solidFill>
                  <a:schemeClr val="tx1"/>
                </a:solidFill>
                <a:latin typeface="+mn-lt"/>
                <a:ea typeface="+mn-ea"/>
                <a:cs typeface="+mn-cs"/>
              </a:rPr>
              <a:t>change la 3</a:t>
            </a:r>
            <a:r>
              <a:rPr lang="fr-FR" sz="1200" b="0" kern="1200" baseline="30000" dirty="0" smtClean="0">
                <a:solidFill>
                  <a:schemeClr val="tx1"/>
                </a:solidFill>
                <a:latin typeface="+mn-lt"/>
                <a:ea typeface="+mn-ea"/>
                <a:cs typeface="+mn-cs"/>
              </a:rPr>
              <a:t>ème</a:t>
            </a:r>
            <a:r>
              <a:rPr lang="fr-FR" sz="1200" b="0" kern="1200" dirty="0" smtClean="0">
                <a:solidFill>
                  <a:schemeClr val="tx1"/>
                </a:solidFill>
                <a:latin typeface="+mn-lt"/>
                <a:ea typeface="+mn-ea"/>
                <a:cs typeface="+mn-cs"/>
              </a:rPr>
              <a:t> occurrence rencontrée de la chaîne linux par LINUX</a:t>
            </a:r>
            <a:endParaRPr lang="fr-FR" sz="1200" b="0" kern="1200" dirty="0" smtClean="0">
              <a:solidFill>
                <a:schemeClr val="dk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3 </a:t>
            </a:r>
            <a:r>
              <a:rPr lang="fr-FR" sz="1200" b="0" kern="1200" dirty="0" smtClean="0">
                <a:solidFill>
                  <a:schemeClr val="tx1"/>
                </a:solidFill>
                <a:latin typeface="+mn-lt"/>
                <a:ea typeface="+mn-ea"/>
                <a:cs typeface="+mn-cs"/>
              </a:rPr>
              <a:t>change toutes les </a:t>
            </a:r>
            <a:r>
              <a:rPr lang="fr-FR" sz="1200" b="0" kern="1200" dirty="0" err="1" smtClean="0">
                <a:solidFill>
                  <a:schemeClr val="tx1"/>
                </a:solidFill>
                <a:latin typeface="+mn-lt"/>
                <a:ea typeface="+mn-ea"/>
                <a:cs typeface="+mn-cs"/>
              </a:rPr>
              <a:t>occurences</a:t>
            </a:r>
            <a:r>
              <a:rPr lang="fr-FR" sz="1200" b="0" kern="1200" dirty="0" smtClean="0">
                <a:solidFill>
                  <a:schemeClr val="tx1"/>
                </a:solidFill>
                <a:latin typeface="+mn-lt"/>
                <a:ea typeface="+mn-ea"/>
                <a:cs typeface="+mn-cs"/>
              </a:rPr>
              <a:t> de la chaîne linux par LINUX</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latin typeface="+mn-lt"/>
                <a:ea typeface="+mn-ea"/>
                <a:cs typeface="+mn-cs"/>
              </a:rPr>
              <a:t>4 change toutes les </a:t>
            </a:r>
            <a:r>
              <a:rPr lang="fr-FR" sz="1200" b="0" kern="1200" dirty="0" err="1" smtClean="0">
                <a:solidFill>
                  <a:schemeClr val="tx1"/>
                </a:solidFill>
                <a:latin typeface="+mn-lt"/>
                <a:ea typeface="+mn-ea"/>
                <a:cs typeface="+mn-cs"/>
              </a:rPr>
              <a:t>occurences</a:t>
            </a:r>
            <a:r>
              <a:rPr lang="fr-FR" sz="1200" b="0" kern="1200" dirty="0" smtClean="0">
                <a:solidFill>
                  <a:schemeClr val="tx1"/>
                </a:solidFill>
                <a:latin typeface="+mn-lt"/>
                <a:ea typeface="+mn-ea"/>
                <a:cs typeface="+mn-cs"/>
              </a:rPr>
              <a:t> de la chaîne linux ou Linux par LINUX</a:t>
            </a:r>
            <a:endParaRPr lang="fr-FR" sz="1200" b="0" kern="1200" dirty="0" smtClean="0">
              <a:solidFill>
                <a:schemeClr val="dk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62</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err="1" smtClean="0">
                <a:solidFill>
                  <a:srgbClr val="000000"/>
                </a:solidFill>
              </a:rPr>
              <a:t>Presen</a:t>
            </a:r>
            <a:endParaRPr lang="fr-FR" sz="1200" dirty="0" smtClean="0">
              <a:solidFill>
                <a:srgbClr val="000000"/>
              </a:solidFill>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5</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ourier New"/>
                <a:ea typeface="Courier New" pitchFamily="-105" charset="0"/>
                <a:cs typeface="Courier New"/>
              </a:rPr>
              <a:t>cut –f1,11 </a:t>
            </a:r>
            <a:r>
              <a:rPr lang="en-US" sz="1200" dirty="0" err="1" smtClean="0">
                <a:solidFill>
                  <a:srgbClr val="000000"/>
                </a:solidFill>
                <a:latin typeface="Courier New"/>
                <a:ea typeface="Courier New" pitchFamily="-105" charset="0"/>
                <a:cs typeface="Courier New"/>
              </a:rPr>
              <a:t>ESTblastout</a:t>
            </a:r>
            <a:r>
              <a:rPr lang="en-US" sz="1200" dirty="0" smtClean="0">
                <a:solidFill>
                  <a:srgbClr val="000000"/>
                </a:solidFill>
                <a:latin typeface="Courier New"/>
                <a:ea typeface="Courier New" pitchFamily="-105" charset="0"/>
                <a:cs typeface="Courier New"/>
              </a:rPr>
              <a:t> | </a:t>
            </a:r>
            <a:r>
              <a:rPr lang="en-US" sz="1200" dirty="0" err="1" smtClean="0">
                <a:solidFill>
                  <a:srgbClr val="000000"/>
                </a:solidFill>
                <a:latin typeface="Courier New"/>
                <a:ea typeface="Courier New" pitchFamily="-105" charset="0"/>
                <a:cs typeface="Courier New"/>
              </a:rPr>
              <a:t>grep</a:t>
            </a:r>
            <a:r>
              <a:rPr lang="en-US" sz="1200" dirty="0" smtClean="0">
                <a:solidFill>
                  <a:srgbClr val="000000"/>
                </a:solidFill>
                <a:latin typeface="Courier New"/>
                <a:ea typeface="Courier New" pitchFamily="-105" charset="0"/>
                <a:cs typeface="Courier New"/>
              </a:rPr>
              <a:t> ‘0.0’ | cut –f1 | </a:t>
            </a:r>
            <a:r>
              <a:rPr lang="en-US" sz="1200" dirty="0" err="1" smtClean="0">
                <a:solidFill>
                  <a:srgbClr val="000000"/>
                </a:solidFill>
                <a:latin typeface="Courier New"/>
                <a:ea typeface="Courier New" pitchFamily="-105" charset="0"/>
                <a:cs typeface="Courier New"/>
              </a:rPr>
              <a:t>uniq</a:t>
            </a:r>
            <a:r>
              <a:rPr lang="en-US" sz="1200" dirty="0" smtClean="0">
                <a:solidFill>
                  <a:srgbClr val="000000"/>
                </a:solidFill>
                <a:latin typeface="Courier New"/>
                <a:ea typeface="Courier New" pitchFamily="-105" charset="0"/>
                <a:cs typeface="Courier New"/>
              </a:rPr>
              <a:t> | </a:t>
            </a:r>
            <a:r>
              <a:rPr lang="en-US" sz="1200" dirty="0" err="1" smtClean="0">
                <a:solidFill>
                  <a:srgbClr val="000000"/>
                </a:solidFill>
                <a:latin typeface="Courier New"/>
                <a:ea typeface="Courier New" pitchFamily="-105" charset="0"/>
                <a:cs typeface="Courier New"/>
              </a:rPr>
              <a:t>wc</a:t>
            </a:r>
            <a:endParaRPr lang="en-US" sz="1200" dirty="0" smtClean="0">
              <a:solidFill>
                <a:srgbClr val="000000"/>
              </a:solidFill>
              <a:latin typeface="Courier New"/>
              <a:ea typeface="Courier New" pitchFamily="-105" charset="0"/>
              <a:cs typeface="Courier New"/>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63</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Langage de gestion ligne à ligne de fichiers</a:t>
            </a:r>
            <a:endParaRPr lang="fr-FR" sz="1200" dirty="0" smtClean="0">
              <a:solidFill>
                <a:schemeClr val="tx1"/>
              </a:solidFill>
              <a:latin typeface="Courier New" charset="0"/>
              <a:ea typeface="Courier New" charset="0"/>
              <a:cs typeface="Courier New" charset="0"/>
            </a:endParaRPr>
          </a:p>
          <a:p>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-F </a:t>
            </a:r>
            <a:r>
              <a:rPr lang="fr-FR" sz="1200" kern="1200" dirty="0" smtClean="0">
                <a:solidFill>
                  <a:schemeClr val="dk1"/>
                </a:solidFill>
                <a:latin typeface="+mn-lt"/>
                <a:ea typeface="+mn-ea"/>
                <a:cs typeface="+mn-cs"/>
              </a:rPr>
              <a:t>Spécifie les séparateurs de champs</a:t>
            </a: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64</a:t>
            </a:fld>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dirty="0" err="1" smtClean="0">
                <a:solidFill>
                  <a:schemeClr val="tx1"/>
                </a:solidFill>
                <a:latin typeface="Courier New"/>
                <a:cs typeface="Courier New"/>
              </a:rPr>
              <a:t>awk</a:t>
            </a:r>
            <a:r>
              <a:rPr lang="fr-FR" sz="1200" b="1" dirty="0" smtClean="0">
                <a:solidFill>
                  <a:schemeClr val="tx1"/>
                </a:solidFill>
                <a:latin typeface="Courier New"/>
                <a:cs typeface="Courier New"/>
              </a:rPr>
              <a:t> '{</a:t>
            </a:r>
            <a:r>
              <a:rPr lang="fr-FR" sz="1200" b="1" dirty="0" err="1" smtClean="0">
                <a:solidFill>
                  <a:schemeClr val="tx1"/>
                </a:solidFill>
                <a:latin typeface="Courier New"/>
                <a:cs typeface="Courier New"/>
              </a:rPr>
              <a:t>print</a:t>
            </a:r>
            <a:r>
              <a:rPr lang="fr-FR" sz="1200" b="1" dirty="0" smtClean="0">
                <a:solidFill>
                  <a:schemeClr val="tx1"/>
                </a:solidFill>
                <a:latin typeface="Courier New"/>
                <a:cs typeface="Courier New"/>
              </a:rPr>
              <a:t> $0}’ </a:t>
            </a:r>
            <a:r>
              <a:rPr lang="fr-FR" sz="1200" b="1" dirty="0" err="1" smtClean="0">
                <a:solidFill>
                  <a:schemeClr val="tx1"/>
                </a:solidFill>
                <a:latin typeface="Courier New"/>
                <a:cs typeface="Courier New"/>
              </a:rPr>
              <a:t>awk.in</a:t>
            </a:r>
            <a:endParaRPr lang="fr-FR" sz="1200" b="1" dirty="0" smtClean="0">
              <a:solidFill>
                <a:schemeClr val="tx1"/>
              </a:solidFill>
              <a:latin typeface="Courier New"/>
              <a:cs typeface="Courier New"/>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latin typeface="Courier New" charset="0"/>
                <a:ea typeface="Courier" charset="0"/>
                <a:cs typeface="Courier" charset="0"/>
              </a:rPr>
              <a:t>$</a:t>
            </a:r>
            <a:r>
              <a:rPr lang="fr-FR" sz="1200" b="1" dirty="0" err="1" smtClean="0">
                <a:solidFill>
                  <a:schemeClr val="tx1"/>
                </a:solidFill>
                <a:latin typeface="Courier New"/>
                <a:cs typeface="Courier New"/>
              </a:rPr>
              <a:t>awk</a:t>
            </a:r>
            <a:r>
              <a:rPr lang="fr-FR" sz="1200" b="1" dirty="0" smtClean="0">
                <a:solidFill>
                  <a:schemeClr val="tx1"/>
                </a:solidFill>
                <a:latin typeface="Courier New"/>
                <a:cs typeface="Courier New"/>
              </a:rPr>
              <a:t> '{</a:t>
            </a:r>
            <a:r>
              <a:rPr lang="fr-FR" sz="1200" b="1" dirty="0" err="1" smtClean="0">
                <a:solidFill>
                  <a:schemeClr val="tx1"/>
                </a:solidFill>
                <a:latin typeface="Courier New"/>
                <a:cs typeface="Courier New"/>
              </a:rPr>
              <a:t>print</a:t>
            </a:r>
            <a:r>
              <a:rPr lang="fr-FR" sz="1200" b="1" dirty="0" smtClean="0">
                <a:solidFill>
                  <a:schemeClr val="tx1"/>
                </a:solidFill>
                <a:latin typeface="Courier New"/>
                <a:cs typeface="Courier New"/>
              </a:rPr>
              <a:t> NR,$1,$4}’ </a:t>
            </a:r>
            <a:r>
              <a:rPr lang="fr-FR" sz="1200" b="1" dirty="0" err="1" smtClean="0">
                <a:solidFill>
                  <a:schemeClr val="tx1"/>
                </a:solidFill>
                <a:latin typeface="Courier New"/>
                <a:cs typeface="Courier New"/>
              </a:rPr>
              <a:t>awk.in</a:t>
            </a:r>
            <a:endParaRPr lang="fr-FR" sz="1200" b="1" dirty="0" smtClean="0">
              <a:solidFill>
                <a:schemeClr val="tx1"/>
              </a:solidFill>
              <a:latin typeface="Courier New"/>
              <a:cs typeface="Courier New"/>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dirty="0" err="1" smtClean="0">
                <a:solidFill>
                  <a:schemeClr val="tx1"/>
                </a:solidFill>
                <a:latin typeface="Courier New"/>
                <a:cs typeface="Courier New"/>
              </a:rPr>
              <a:t>awk</a:t>
            </a:r>
            <a:r>
              <a:rPr lang="fr-FR" sz="1200" b="1" dirty="0" smtClean="0">
                <a:solidFill>
                  <a:schemeClr val="tx1"/>
                </a:solidFill>
                <a:latin typeface="Courier New"/>
                <a:cs typeface="Courier New"/>
              </a:rPr>
              <a:t> '{</a:t>
            </a:r>
            <a:r>
              <a:rPr lang="fr-FR" sz="1200" b="1" dirty="0" err="1" smtClean="0">
                <a:solidFill>
                  <a:schemeClr val="tx1"/>
                </a:solidFill>
                <a:latin typeface="Courier New"/>
                <a:cs typeface="Courier New"/>
              </a:rPr>
              <a:t>print</a:t>
            </a:r>
            <a:r>
              <a:rPr lang="fr-FR" sz="1200" b="1" dirty="0" smtClean="0">
                <a:solidFill>
                  <a:schemeClr val="tx1"/>
                </a:solidFill>
                <a:latin typeface="Courier New"/>
                <a:cs typeface="Courier New"/>
              </a:rPr>
              <a:t> NF,$1,$3}’ </a:t>
            </a:r>
            <a:r>
              <a:rPr lang="fr-FR" sz="1200" b="1" dirty="0" err="1" smtClean="0">
                <a:solidFill>
                  <a:schemeClr val="tx1"/>
                </a:solidFill>
                <a:latin typeface="Courier New"/>
                <a:cs typeface="Courier New"/>
              </a:rPr>
              <a:t>awk.in</a:t>
            </a:r>
            <a:endParaRPr lang="fr-FR" sz="1200" b="1" dirty="0" smtClean="0">
              <a:solidFill>
                <a:schemeClr val="tx1"/>
              </a:solidFill>
              <a:latin typeface="Courier New"/>
              <a:ea typeface="Courier" charset="0"/>
              <a:cs typeface="Courier New"/>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65</a:t>
            </a:fld>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10"/>
          <p:cNvSpPr>
            <a:spLocks noGrp="1" noChangeArrowheads="1"/>
          </p:cNvSpPr>
          <p:nvPr>
            <p:ph type="sldNum" sz="quarter"/>
          </p:nvPr>
        </p:nvSpPr>
        <p:spPr>
          <a:noFill/>
        </p:spPr>
        <p:txBody>
          <a:bodyPr/>
          <a:lstStyle/>
          <a:p>
            <a:fld id="{50C0D510-0FE7-A64D-BBE6-BBD8E7F639AC}" type="slidenum">
              <a:rPr lang="en-GB"/>
              <a:pPr/>
              <a:t>66</a:t>
            </a:fld>
            <a:endParaRPr lang="en-GB"/>
          </a:p>
        </p:txBody>
      </p:sp>
      <p:sp>
        <p:nvSpPr>
          <p:cNvPr id="131075" name="Text Box 1"/>
          <p:cNvSpPr txBox="1">
            <a:spLocks noChangeArrowheads="1"/>
          </p:cNvSpPr>
          <p:nvPr/>
        </p:nvSpPr>
        <p:spPr bwMode="auto">
          <a:xfrm>
            <a:off x="877186" y="686474"/>
            <a:ext cx="5102095" cy="3428114"/>
          </a:xfrm>
          <a:prstGeom prst="rect">
            <a:avLst/>
          </a:prstGeom>
          <a:solidFill>
            <a:srgbClr val="FFFFFF"/>
          </a:solidFill>
          <a:ln w="9360">
            <a:solidFill>
              <a:srgbClr val="000000"/>
            </a:solidFill>
            <a:miter lim="800000"/>
            <a:headEnd/>
            <a:tailEnd/>
          </a:ln>
        </p:spPr>
        <p:txBody>
          <a:bodyPr wrap="none" lIns="88030" tIns="44014" rIns="88030" bIns="44014" anchor="ctr">
            <a:prstTxWarp prst="textNoShape">
              <a:avLst/>
            </a:prstTxWarp>
          </a:bodyPr>
          <a:lstStyle/>
          <a:p>
            <a:endParaRPr lang="fr-FR">
              <a:ea typeface="DejaVu Sans" charset="0"/>
              <a:cs typeface="DejaVu Sans" charset="0"/>
            </a:endParaRPr>
          </a:p>
        </p:txBody>
      </p:sp>
      <p:sp>
        <p:nvSpPr>
          <p:cNvPr id="131076" name="Rectangle 2"/>
          <p:cNvSpPr>
            <a:spLocks noGrp="1" noChangeArrowheads="1"/>
          </p:cNvSpPr>
          <p:nvPr>
            <p:ph type="body"/>
          </p:nvPr>
        </p:nvSpPr>
        <p:spPr>
          <a:xfrm>
            <a:off x="913991" y="4341521"/>
            <a:ext cx="5023884" cy="4113169"/>
          </a:xfrm>
          <a:noFill/>
          <a:ln/>
        </p:spPr>
        <p:txBody>
          <a:bodyPr wrap="none" anchor="ctr"/>
          <a:lstStyle/>
          <a:p>
            <a:r>
              <a:rPr lang="fr-FR" smtClean="0">
                <a:latin typeface="Times New Roman" charset="0"/>
              </a:rPr>
              <a:t>Caractéristiques d’Unix et Linux; Linux = système Unix et a donc les caractéristiques de Unix</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10"/>
          <p:cNvSpPr>
            <a:spLocks noGrp="1" noChangeArrowheads="1"/>
          </p:cNvSpPr>
          <p:nvPr>
            <p:ph type="sldNum" sz="quarter"/>
          </p:nvPr>
        </p:nvSpPr>
        <p:spPr>
          <a:noFill/>
        </p:spPr>
        <p:txBody>
          <a:bodyPr/>
          <a:lstStyle/>
          <a:p>
            <a:fld id="{50C0D510-0FE7-A64D-BBE6-BBD8E7F639AC}" type="slidenum">
              <a:rPr lang="en-GB"/>
              <a:pPr/>
              <a:t>67</a:t>
            </a:fld>
            <a:endParaRPr lang="en-GB"/>
          </a:p>
        </p:txBody>
      </p:sp>
      <p:sp>
        <p:nvSpPr>
          <p:cNvPr id="131075" name="Text Box 1"/>
          <p:cNvSpPr txBox="1">
            <a:spLocks noChangeArrowheads="1"/>
          </p:cNvSpPr>
          <p:nvPr/>
        </p:nvSpPr>
        <p:spPr bwMode="auto">
          <a:xfrm>
            <a:off x="877186" y="686474"/>
            <a:ext cx="5102095" cy="3428114"/>
          </a:xfrm>
          <a:prstGeom prst="rect">
            <a:avLst/>
          </a:prstGeom>
          <a:solidFill>
            <a:srgbClr val="FFFFFF"/>
          </a:solidFill>
          <a:ln w="9360">
            <a:solidFill>
              <a:srgbClr val="000000"/>
            </a:solidFill>
            <a:miter lim="800000"/>
            <a:headEnd/>
            <a:tailEnd/>
          </a:ln>
        </p:spPr>
        <p:txBody>
          <a:bodyPr wrap="none" lIns="88030" tIns="44014" rIns="88030" bIns="44014" anchor="ctr">
            <a:prstTxWarp prst="textNoShape">
              <a:avLst/>
            </a:prstTxWarp>
          </a:bodyPr>
          <a:lstStyle/>
          <a:p>
            <a:endParaRPr lang="fr-FR">
              <a:ea typeface="DejaVu Sans" charset="0"/>
              <a:cs typeface="DejaVu Sans" charset="0"/>
            </a:endParaRPr>
          </a:p>
        </p:txBody>
      </p:sp>
      <p:sp>
        <p:nvSpPr>
          <p:cNvPr id="131076" name="Rectangle 2"/>
          <p:cNvSpPr>
            <a:spLocks noGrp="1" noChangeArrowheads="1"/>
          </p:cNvSpPr>
          <p:nvPr>
            <p:ph type="body"/>
          </p:nvPr>
        </p:nvSpPr>
        <p:spPr>
          <a:xfrm>
            <a:off x="913991" y="4341521"/>
            <a:ext cx="5023884" cy="4113169"/>
          </a:xfrm>
          <a:noFill/>
          <a:ln/>
        </p:spPr>
        <p:txBody>
          <a:bodyPr wrap="none" anchor="ctr"/>
          <a:lstStyle/>
          <a:p>
            <a:r>
              <a:rPr lang="fr-FR" smtClean="0">
                <a:latin typeface="Times New Roman" charset="0"/>
              </a:rPr>
              <a:t>Caractéristiques d’Unix et Linux; Linux = système Unix et a donc les caractéristiques de Unix</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10"/>
          <p:cNvSpPr>
            <a:spLocks noGrp="1" noChangeArrowheads="1"/>
          </p:cNvSpPr>
          <p:nvPr>
            <p:ph type="sldNum" sz="quarter"/>
          </p:nvPr>
        </p:nvSpPr>
        <p:spPr>
          <a:noFill/>
        </p:spPr>
        <p:txBody>
          <a:bodyPr/>
          <a:lstStyle/>
          <a:p>
            <a:fld id="{50C0D510-0FE7-A64D-BBE6-BBD8E7F639AC}" type="slidenum">
              <a:rPr lang="en-GB"/>
              <a:pPr/>
              <a:t>68</a:t>
            </a:fld>
            <a:endParaRPr lang="en-GB"/>
          </a:p>
        </p:txBody>
      </p:sp>
      <p:sp>
        <p:nvSpPr>
          <p:cNvPr id="131075" name="Text Box 1"/>
          <p:cNvSpPr txBox="1">
            <a:spLocks noChangeArrowheads="1"/>
          </p:cNvSpPr>
          <p:nvPr/>
        </p:nvSpPr>
        <p:spPr bwMode="auto">
          <a:xfrm>
            <a:off x="877186" y="686474"/>
            <a:ext cx="5102095" cy="3428114"/>
          </a:xfrm>
          <a:prstGeom prst="rect">
            <a:avLst/>
          </a:prstGeom>
          <a:solidFill>
            <a:srgbClr val="FFFFFF"/>
          </a:solidFill>
          <a:ln w="9360">
            <a:solidFill>
              <a:srgbClr val="000000"/>
            </a:solidFill>
            <a:miter lim="800000"/>
            <a:headEnd/>
            <a:tailEnd/>
          </a:ln>
        </p:spPr>
        <p:txBody>
          <a:bodyPr wrap="none" lIns="88030" tIns="44014" rIns="88030" bIns="44014" anchor="ctr">
            <a:prstTxWarp prst="textNoShape">
              <a:avLst/>
            </a:prstTxWarp>
          </a:bodyPr>
          <a:lstStyle/>
          <a:p>
            <a:endParaRPr lang="fr-FR">
              <a:ea typeface="DejaVu Sans" charset="0"/>
              <a:cs typeface="DejaVu Sans" charset="0"/>
            </a:endParaRPr>
          </a:p>
        </p:txBody>
      </p:sp>
      <p:sp>
        <p:nvSpPr>
          <p:cNvPr id="131076" name="Rectangle 2"/>
          <p:cNvSpPr>
            <a:spLocks noGrp="1" noChangeArrowheads="1"/>
          </p:cNvSpPr>
          <p:nvPr>
            <p:ph type="body"/>
          </p:nvPr>
        </p:nvSpPr>
        <p:spPr>
          <a:xfrm>
            <a:off x="913991" y="4341521"/>
            <a:ext cx="5023884" cy="4113169"/>
          </a:xfrm>
          <a:noFill/>
          <a:ln/>
        </p:spPr>
        <p:txBody>
          <a:bodyPr wrap="none" anchor="ctr"/>
          <a:lstStyle/>
          <a:p>
            <a:r>
              <a:rPr lang="fr-FR" smtClean="0">
                <a:latin typeface="Times New Roman" charset="0"/>
              </a:rPr>
              <a:t>Caractéristiques d’Unix et Linux; Linux = système Unix et a donc les caractéristiques de Unix</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10"/>
          <p:cNvSpPr>
            <a:spLocks noGrp="1" noChangeArrowheads="1"/>
          </p:cNvSpPr>
          <p:nvPr>
            <p:ph type="sldNum" sz="quarter"/>
          </p:nvPr>
        </p:nvSpPr>
        <p:spPr>
          <a:noFill/>
        </p:spPr>
        <p:txBody>
          <a:bodyPr/>
          <a:lstStyle/>
          <a:p>
            <a:fld id="{50C0D510-0FE7-A64D-BBE6-BBD8E7F639AC}" type="slidenum">
              <a:rPr lang="en-GB"/>
              <a:pPr/>
              <a:t>69</a:t>
            </a:fld>
            <a:endParaRPr lang="en-GB"/>
          </a:p>
        </p:txBody>
      </p:sp>
      <p:sp>
        <p:nvSpPr>
          <p:cNvPr id="131075" name="Text Box 1"/>
          <p:cNvSpPr txBox="1">
            <a:spLocks noChangeArrowheads="1"/>
          </p:cNvSpPr>
          <p:nvPr/>
        </p:nvSpPr>
        <p:spPr bwMode="auto">
          <a:xfrm>
            <a:off x="877186" y="686474"/>
            <a:ext cx="5102095" cy="3428114"/>
          </a:xfrm>
          <a:prstGeom prst="rect">
            <a:avLst/>
          </a:prstGeom>
          <a:solidFill>
            <a:srgbClr val="FFFFFF"/>
          </a:solidFill>
          <a:ln w="9360">
            <a:solidFill>
              <a:srgbClr val="000000"/>
            </a:solidFill>
            <a:miter lim="800000"/>
            <a:headEnd/>
            <a:tailEnd/>
          </a:ln>
        </p:spPr>
        <p:txBody>
          <a:bodyPr wrap="none" lIns="88030" tIns="44014" rIns="88030" bIns="44014" anchor="ctr">
            <a:prstTxWarp prst="textNoShape">
              <a:avLst/>
            </a:prstTxWarp>
          </a:bodyPr>
          <a:lstStyle/>
          <a:p>
            <a:endParaRPr lang="fr-FR">
              <a:ea typeface="DejaVu Sans" charset="0"/>
              <a:cs typeface="DejaVu Sans" charset="0"/>
            </a:endParaRPr>
          </a:p>
        </p:txBody>
      </p:sp>
      <p:sp>
        <p:nvSpPr>
          <p:cNvPr id="131076" name="Rectangle 2"/>
          <p:cNvSpPr>
            <a:spLocks noGrp="1" noChangeArrowheads="1"/>
          </p:cNvSpPr>
          <p:nvPr>
            <p:ph type="body"/>
          </p:nvPr>
        </p:nvSpPr>
        <p:spPr>
          <a:xfrm>
            <a:off x="913991" y="4341521"/>
            <a:ext cx="5023884" cy="4113169"/>
          </a:xfrm>
          <a:noFill/>
          <a:ln/>
        </p:spPr>
        <p:txBody>
          <a:bodyPr wrap="none" anchor="ctr"/>
          <a:lstStyle/>
          <a:p>
            <a:r>
              <a:rPr lang="fr-FR" smtClean="0">
                <a:latin typeface="Times New Roman" charset="0"/>
              </a:rPr>
              <a:t>Caractéristiques d’Unix et Linux; Linux = système Unix et a donc les caractéristiques de Unix</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10"/>
          <p:cNvSpPr>
            <a:spLocks noGrp="1" noChangeArrowheads="1"/>
          </p:cNvSpPr>
          <p:nvPr>
            <p:ph type="sldNum" sz="quarter"/>
          </p:nvPr>
        </p:nvSpPr>
        <p:spPr>
          <a:noFill/>
        </p:spPr>
        <p:txBody>
          <a:bodyPr/>
          <a:lstStyle/>
          <a:p>
            <a:fld id="{50C0D510-0FE7-A64D-BBE6-BBD8E7F639AC}" type="slidenum">
              <a:rPr lang="en-GB"/>
              <a:pPr/>
              <a:t>70</a:t>
            </a:fld>
            <a:endParaRPr lang="en-GB"/>
          </a:p>
        </p:txBody>
      </p:sp>
      <p:sp>
        <p:nvSpPr>
          <p:cNvPr id="131075" name="Text Box 1"/>
          <p:cNvSpPr txBox="1">
            <a:spLocks noChangeArrowheads="1"/>
          </p:cNvSpPr>
          <p:nvPr/>
        </p:nvSpPr>
        <p:spPr bwMode="auto">
          <a:xfrm>
            <a:off x="877186" y="686474"/>
            <a:ext cx="5102095" cy="3428114"/>
          </a:xfrm>
          <a:prstGeom prst="rect">
            <a:avLst/>
          </a:prstGeom>
          <a:solidFill>
            <a:srgbClr val="FFFFFF"/>
          </a:solidFill>
          <a:ln w="9360">
            <a:solidFill>
              <a:srgbClr val="000000"/>
            </a:solidFill>
            <a:miter lim="800000"/>
            <a:headEnd/>
            <a:tailEnd/>
          </a:ln>
        </p:spPr>
        <p:txBody>
          <a:bodyPr wrap="none" lIns="88030" tIns="44014" rIns="88030" bIns="44014" anchor="ctr">
            <a:prstTxWarp prst="textNoShape">
              <a:avLst/>
            </a:prstTxWarp>
          </a:bodyPr>
          <a:lstStyle/>
          <a:p>
            <a:endParaRPr lang="fr-FR">
              <a:ea typeface="DejaVu Sans" charset="0"/>
              <a:cs typeface="DejaVu Sans" charset="0"/>
            </a:endParaRPr>
          </a:p>
        </p:txBody>
      </p:sp>
      <p:sp>
        <p:nvSpPr>
          <p:cNvPr id="131076" name="Rectangle 2"/>
          <p:cNvSpPr>
            <a:spLocks noGrp="1" noChangeArrowheads="1"/>
          </p:cNvSpPr>
          <p:nvPr>
            <p:ph type="body"/>
          </p:nvPr>
        </p:nvSpPr>
        <p:spPr>
          <a:xfrm>
            <a:off x="913991" y="4341521"/>
            <a:ext cx="5023884" cy="4113169"/>
          </a:xfrm>
          <a:noFill/>
          <a:ln/>
        </p:spPr>
        <p:txBody>
          <a:bodyPr wrap="none" anchor="ctr"/>
          <a:lstStyle/>
          <a:p>
            <a:r>
              <a:rPr lang="fr-FR" smtClean="0">
                <a:latin typeface="Times New Roman" charset="0"/>
              </a:rPr>
              <a:t>Caractéristiques d’Unix et Linux; Linux = système Unix et a donc les caractéristiques de Unix</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10"/>
          <p:cNvSpPr>
            <a:spLocks noGrp="1" noChangeArrowheads="1"/>
          </p:cNvSpPr>
          <p:nvPr>
            <p:ph type="sldNum" sz="quarter"/>
          </p:nvPr>
        </p:nvSpPr>
        <p:spPr>
          <a:noFill/>
        </p:spPr>
        <p:txBody>
          <a:bodyPr/>
          <a:lstStyle/>
          <a:p>
            <a:fld id="{50C0D510-0FE7-A64D-BBE6-BBD8E7F639AC}" type="slidenum">
              <a:rPr lang="en-GB"/>
              <a:pPr/>
              <a:t>71</a:t>
            </a:fld>
            <a:endParaRPr lang="en-GB"/>
          </a:p>
        </p:txBody>
      </p:sp>
      <p:sp>
        <p:nvSpPr>
          <p:cNvPr id="131075" name="Text Box 1"/>
          <p:cNvSpPr txBox="1">
            <a:spLocks noChangeArrowheads="1"/>
          </p:cNvSpPr>
          <p:nvPr/>
        </p:nvSpPr>
        <p:spPr bwMode="auto">
          <a:xfrm>
            <a:off x="877186" y="686474"/>
            <a:ext cx="5102095" cy="3428114"/>
          </a:xfrm>
          <a:prstGeom prst="rect">
            <a:avLst/>
          </a:prstGeom>
          <a:solidFill>
            <a:srgbClr val="FFFFFF"/>
          </a:solidFill>
          <a:ln w="9360">
            <a:solidFill>
              <a:srgbClr val="000000"/>
            </a:solidFill>
            <a:miter lim="800000"/>
            <a:headEnd/>
            <a:tailEnd/>
          </a:ln>
        </p:spPr>
        <p:txBody>
          <a:bodyPr wrap="none" lIns="88030" tIns="44014" rIns="88030" bIns="44014" anchor="ctr">
            <a:prstTxWarp prst="textNoShape">
              <a:avLst/>
            </a:prstTxWarp>
          </a:bodyPr>
          <a:lstStyle/>
          <a:p>
            <a:endParaRPr lang="fr-FR">
              <a:ea typeface="DejaVu Sans" charset="0"/>
              <a:cs typeface="DejaVu Sans" charset="0"/>
            </a:endParaRPr>
          </a:p>
        </p:txBody>
      </p:sp>
      <p:sp>
        <p:nvSpPr>
          <p:cNvPr id="131076" name="Rectangle 2"/>
          <p:cNvSpPr>
            <a:spLocks noGrp="1" noChangeArrowheads="1"/>
          </p:cNvSpPr>
          <p:nvPr>
            <p:ph type="body"/>
          </p:nvPr>
        </p:nvSpPr>
        <p:spPr>
          <a:xfrm>
            <a:off x="913991" y="4341521"/>
            <a:ext cx="5023884" cy="4113169"/>
          </a:xfrm>
          <a:noFill/>
          <a:ln/>
        </p:spPr>
        <p:txBody>
          <a:bodyPr wrap="none" anchor="ctr"/>
          <a:lstStyle/>
          <a:p>
            <a:r>
              <a:rPr lang="fr-FR" smtClean="0">
                <a:latin typeface="Times New Roman" charset="0"/>
              </a:rPr>
              <a:t>Caractéristiques d’Unix et Linux; Linux = système Unix et a donc les caractéristiques de Unix</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ourier New"/>
                <a:ea typeface="Courier New" pitchFamily="-105" charset="0"/>
                <a:cs typeface="Courier New"/>
              </a:rPr>
              <a:t>cut –f1 </a:t>
            </a:r>
            <a:r>
              <a:rPr lang="en-US" sz="1200" dirty="0" err="1" smtClean="0">
                <a:solidFill>
                  <a:srgbClr val="000000"/>
                </a:solidFill>
                <a:latin typeface="Courier New"/>
                <a:ea typeface="Courier New" pitchFamily="-105" charset="0"/>
                <a:cs typeface="Courier New"/>
              </a:rPr>
              <a:t>ESTblastout</a:t>
            </a:r>
            <a:r>
              <a:rPr lang="en-US" sz="1200" dirty="0" smtClean="0">
                <a:solidFill>
                  <a:srgbClr val="000000"/>
                </a:solidFill>
                <a:latin typeface="Courier New"/>
                <a:ea typeface="Courier New" pitchFamily="-105" charset="0"/>
                <a:cs typeface="Courier New"/>
              </a:rPr>
              <a:t> | </a:t>
            </a:r>
            <a:r>
              <a:rPr lang="en-US" sz="1200" dirty="0" err="1" smtClean="0">
                <a:solidFill>
                  <a:srgbClr val="000000"/>
                </a:solidFill>
                <a:latin typeface="Courier New"/>
                <a:ea typeface="Courier New" pitchFamily="-105" charset="0"/>
                <a:cs typeface="Courier New"/>
              </a:rPr>
              <a:t>uniq</a:t>
            </a:r>
            <a:r>
              <a:rPr lang="en-US" sz="1200" dirty="0" smtClean="0">
                <a:solidFill>
                  <a:srgbClr val="000000"/>
                </a:solidFill>
                <a:latin typeface="Courier New"/>
                <a:ea typeface="Courier New" pitchFamily="-105" charset="0"/>
                <a:cs typeface="Courier New"/>
              </a:rPr>
              <a:t> | </a:t>
            </a:r>
            <a:r>
              <a:rPr lang="en-US" sz="1200" dirty="0" err="1" smtClean="0">
                <a:solidFill>
                  <a:srgbClr val="000000"/>
                </a:solidFill>
                <a:latin typeface="Courier New"/>
                <a:ea typeface="Courier New" pitchFamily="-105" charset="0"/>
                <a:cs typeface="Courier New"/>
              </a:rPr>
              <a:t>wc</a:t>
            </a:r>
            <a:endParaRPr lang="en-US" sz="1200" dirty="0" smtClean="0">
              <a:solidFill>
                <a:srgbClr val="000000"/>
              </a:solidFill>
              <a:latin typeface="Courier New"/>
              <a:ea typeface="Courier New" pitchFamily="-105" charset="0"/>
              <a:cs typeface="Courier New"/>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72</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err="1" smtClean="0">
                <a:solidFill>
                  <a:srgbClr val="000000"/>
                </a:solidFill>
              </a:rPr>
              <a:t>Presen</a:t>
            </a:r>
            <a:endParaRPr lang="fr-FR" sz="1200" dirty="0" smtClean="0">
              <a:solidFill>
                <a:srgbClr val="000000"/>
              </a:solidFill>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6</a:t>
            </a:fld>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ourier New"/>
                <a:ea typeface="Courier New" pitchFamily="-105" charset="0"/>
                <a:cs typeface="Courier New"/>
              </a:rPr>
              <a:t>cut –f1 </a:t>
            </a:r>
            <a:r>
              <a:rPr lang="en-US" sz="1200" dirty="0" err="1" smtClean="0">
                <a:solidFill>
                  <a:srgbClr val="000000"/>
                </a:solidFill>
                <a:latin typeface="Courier New"/>
                <a:ea typeface="Courier New" pitchFamily="-105" charset="0"/>
                <a:cs typeface="Courier New"/>
              </a:rPr>
              <a:t>ESTblastout</a:t>
            </a:r>
            <a:r>
              <a:rPr lang="en-US" sz="1200" dirty="0" smtClean="0">
                <a:solidFill>
                  <a:srgbClr val="000000"/>
                </a:solidFill>
                <a:latin typeface="Courier New"/>
                <a:ea typeface="Courier New" pitchFamily="-105" charset="0"/>
                <a:cs typeface="Courier New"/>
              </a:rPr>
              <a:t> | </a:t>
            </a:r>
            <a:r>
              <a:rPr lang="en-US" sz="1200" dirty="0" err="1" smtClean="0">
                <a:solidFill>
                  <a:srgbClr val="000000"/>
                </a:solidFill>
                <a:latin typeface="Courier New"/>
                <a:ea typeface="Courier New" pitchFamily="-105" charset="0"/>
                <a:cs typeface="Courier New"/>
              </a:rPr>
              <a:t>uniq</a:t>
            </a:r>
            <a:r>
              <a:rPr lang="en-US" sz="1200" dirty="0" smtClean="0">
                <a:solidFill>
                  <a:srgbClr val="000000"/>
                </a:solidFill>
                <a:latin typeface="Courier New"/>
                <a:ea typeface="Courier New" pitchFamily="-105" charset="0"/>
                <a:cs typeface="Courier New"/>
              </a:rPr>
              <a:t> | </a:t>
            </a:r>
            <a:r>
              <a:rPr lang="en-US" sz="1200" dirty="0" err="1" smtClean="0">
                <a:solidFill>
                  <a:srgbClr val="000000"/>
                </a:solidFill>
                <a:latin typeface="Courier New"/>
                <a:ea typeface="Courier New" pitchFamily="-105" charset="0"/>
                <a:cs typeface="Courier New"/>
              </a:rPr>
              <a:t>wc</a:t>
            </a:r>
            <a:endParaRPr lang="en-US" sz="1200" dirty="0" smtClean="0">
              <a:solidFill>
                <a:srgbClr val="000000"/>
              </a:solidFill>
              <a:latin typeface="Courier New"/>
              <a:ea typeface="Courier New" pitchFamily="-105" charset="0"/>
              <a:cs typeface="Courier New"/>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solidFill>
                  <a:prstClr val="black"/>
                </a:solidFill>
              </a:rPr>
              <a:pPr/>
              <a:t>73</a:t>
            </a:fld>
            <a:endParaRPr lang="fr-FR">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ourier New"/>
                <a:ea typeface="Courier New" pitchFamily="-105" charset="0"/>
                <a:cs typeface="Courier New"/>
              </a:rPr>
              <a:t>cut –f1 </a:t>
            </a:r>
            <a:r>
              <a:rPr lang="en-US" sz="1200" dirty="0" err="1" smtClean="0">
                <a:solidFill>
                  <a:srgbClr val="000000"/>
                </a:solidFill>
                <a:latin typeface="Courier New"/>
                <a:ea typeface="Courier New" pitchFamily="-105" charset="0"/>
                <a:cs typeface="Courier New"/>
              </a:rPr>
              <a:t>ESTblastout</a:t>
            </a:r>
            <a:r>
              <a:rPr lang="en-US" sz="1200" dirty="0" smtClean="0">
                <a:solidFill>
                  <a:srgbClr val="000000"/>
                </a:solidFill>
                <a:latin typeface="Courier New"/>
                <a:ea typeface="Courier New" pitchFamily="-105" charset="0"/>
                <a:cs typeface="Courier New"/>
              </a:rPr>
              <a:t> | </a:t>
            </a:r>
            <a:r>
              <a:rPr lang="en-US" sz="1200" dirty="0" err="1" smtClean="0">
                <a:solidFill>
                  <a:srgbClr val="000000"/>
                </a:solidFill>
                <a:latin typeface="Courier New"/>
                <a:ea typeface="Courier New" pitchFamily="-105" charset="0"/>
                <a:cs typeface="Courier New"/>
              </a:rPr>
              <a:t>uniq</a:t>
            </a:r>
            <a:r>
              <a:rPr lang="en-US" sz="1200" dirty="0" smtClean="0">
                <a:solidFill>
                  <a:srgbClr val="000000"/>
                </a:solidFill>
                <a:latin typeface="Courier New"/>
                <a:ea typeface="Courier New" pitchFamily="-105" charset="0"/>
                <a:cs typeface="Courier New"/>
              </a:rPr>
              <a:t> | </a:t>
            </a:r>
            <a:r>
              <a:rPr lang="en-US" sz="1200" dirty="0" err="1" smtClean="0">
                <a:solidFill>
                  <a:srgbClr val="000000"/>
                </a:solidFill>
                <a:latin typeface="Courier New"/>
                <a:ea typeface="Courier New" pitchFamily="-105" charset="0"/>
                <a:cs typeface="Courier New"/>
              </a:rPr>
              <a:t>wc</a:t>
            </a:r>
            <a:endParaRPr lang="en-US" sz="1200" dirty="0" smtClean="0">
              <a:solidFill>
                <a:srgbClr val="000000"/>
              </a:solidFill>
              <a:latin typeface="Courier New"/>
              <a:ea typeface="Courier New" pitchFamily="-105" charset="0"/>
              <a:cs typeface="Courier New"/>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solidFill>
                  <a:prstClr val="black"/>
                </a:solidFill>
              </a:rPr>
              <a:pPr/>
              <a:t>74</a:t>
            </a:fld>
            <a:endParaRPr lang="fr-FR">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ourier New"/>
                <a:ea typeface="Courier New" pitchFamily="-105" charset="0"/>
                <a:cs typeface="Courier New"/>
              </a:rPr>
              <a:t>cut –f1 </a:t>
            </a:r>
            <a:r>
              <a:rPr lang="en-US" sz="1200" dirty="0" err="1" smtClean="0">
                <a:solidFill>
                  <a:srgbClr val="000000"/>
                </a:solidFill>
                <a:latin typeface="Courier New"/>
                <a:ea typeface="Courier New" pitchFamily="-105" charset="0"/>
                <a:cs typeface="Courier New"/>
              </a:rPr>
              <a:t>ESTblastout</a:t>
            </a:r>
            <a:r>
              <a:rPr lang="en-US" sz="1200" dirty="0" smtClean="0">
                <a:solidFill>
                  <a:srgbClr val="000000"/>
                </a:solidFill>
                <a:latin typeface="Courier New"/>
                <a:ea typeface="Courier New" pitchFamily="-105" charset="0"/>
                <a:cs typeface="Courier New"/>
              </a:rPr>
              <a:t> | </a:t>
            </a:r>
            <a:r>
              <a:rPr lang="en-US" sz="1200" dirty="0" err="1" smtClean="0">
                <a:solidFill>
                  <a:srgbClr val="000000"/>
                </a:solidFill>
                <a:latin typeface="Courier New"/>
                <a:ea typeface="Courier New" pitchFamily="-105" charset="0"/>
                <a:cs typeface="Courier New"/>
              </a:rPr>
              <a:t>uniq</a:t>
            </a:r>
            <a:r>
              <a:rPr lang="en-US" sz="1200" dirty="0" smtClean="0">
                <a:solidFill>
                  <a:srgbClr val="000000"/>
                </a:solidFill>
                <a:latin typeface="Courier New"/>
                <a:ea typeface="Courier New" pitchFamily="-105" charset="0"/>
                <a:cs typeface="Courier New"/>
              </a:rPr>
              <a:t> | </a:t>
            </a:r>
            <a:r>
              <a:rPr lang="en-US" sz="1200" dirty="0" err="1" smtClean="0">
                <a:solidFill>
                  <a:srgbClr val="000000"/>
                </a:solidFill>
                <a:latin typeface="Courier New"/>
                <a:ea typeface="Courier New" pitchFamily="-105" charset="0"/>
                <a:cs typeface="Courier New"/>
              </a:rPr>
              <a:t>wc</a:t>
            </a:r>
            <a:endParaRPr lang="en-US" sz="1200" dirty="0" smtClean="0">
              <a:solidFill>
                <a:srgbClr val="000000"/>
              </a:solidFill>
              <a:latin typeface="Courier New"/>
              <a:ea typeface="Courier New" pitchFamily="-105" charset="0"/>
              <a:cs typeface="Courier New"/>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solidFill>
                  <a:prstClr val="black"/>
                </a:solidFill>
              </a:rPr>
              <a:pPr/>
              <a:t>77</a:t>
            </a:fld>
            <a:endParaRPr lang="fr-FR">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ourier New"/>
                <a:ea typeface="Courier New" pitchFamily="-105" charset="0"/>
                <a:cs typeface="Courier New"/>
              </a:rPr>
              <a:t>cut –f1 </a:t>
            </a:r>
            <a:r>
              <a:rPr lang="en-US" sz="1200" dirty="0" err="1" smtClean="0">
                <a:solidFill>
                  <a:srgbClr val="000000"/>
                </a:solidFill>
                <a:latin typeface="Courier New"/>
                <a:ea typeface="Courier New" pitchFamily="-105" charset="0"/>
                <a:cs typeface="Courier New"/>
              </a:rPr>
              <a:t>ESTblastout</a:t>
            </a:r>
            <a:r>
              <a:rPr lang="en-US" sz="1200" dirty="0" smtClean="0">
                <a:solidFill>
                  <a:srgbClr val="000000"/>
                </a:solidFill>
                <a:latin typeface="Courier New"/>
                <a:ea typeface="Courier New" pitchFamily="-105" charset="0"/>
                <a:cs typeface="Courier New"/>
              </a:rPr>
              <a:t> | </a:t>
            </a:r>
            <a:r>
              <a:rPr lang="en-US" sz="1200" dirty="0" err="1" smtClean="0">
                <a:solidFill>
                  <a:srgbClr val="000000"/>
                </a:solidFill>
                <a:latin typeface="Courier New"/>
                <a:ea typeface="Courier New" pitchFamily="-105" charset="0"/>
                <a:cs typeface="Courier New"/>
              </a:rPr>
              <a:t>uniq</a:t>
            </a:r>
            <a:r>
              <a:rPr lang="en-US" sz="1200" dirty="0" smtClean="0">
                <a:solidFill>
                  <a:srgbClr val="000000"/>
                </a:solidFill>
                <a:latin typeface="Courier New"/>
                <a:ea typeface="Courier New" pitchFamily="-105" charset="0"/>
                <a:cs typeface="Courier New"/>
              </a:rPr>
              <a:t> | </a:t>
            </a:r>
            <a:r>
              <a:rPr lang="en-US" sz="1200" dirty="0" err="1" smtClean="0">
                <a:solidFill>
                  <a:srgbClr val="000000"/>
                </a:solidFill>
                <a:latin typeface="Courier New"/>
                <a:ea typeface="Courier New" pitchFamily="-105" charset="0"/>
                <a:cs typeface="Courier New"/>
              </a:rPr>
              <a:t>wc</a:t>
            </a:r>
            <a:endParaRPr lang="en-US" sz="1200" dirty="0" smtClean="0">
              <a:solidFill>
                <a:srgbClr val="000000"/>
              </a:solidFill>
              <a:latin typeface="Courier New"/>
              <a:ea typeface="Courier New" pitchFamily="-105" charset="0"/>
              <a:cs typeface="Courier New"/>
            </a:endParaRP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solidFill>
                  <a:prstClr val="black"/>
                </a:solidFill>
              </a:rPr>
              <a:pPr/>
              <a:t>79</a:t>
            </a:fld>
            <a:endParaRPr lang="fr-F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 Pour utiliser la puissance des lignes de commandes disponibles sous linux (cf. </a:t>
            </a:r>
            <a:r>
              <a:rPr lang="fr-FR" sz="1200" dirty="0" err="1" smtClean="0">
                <a:solidFill>
                  <a:schemeClr val="tx1"/>
                </a:solidFill>
              </a:rPr>
              <a:t>shell</a:t>
            </a:r>
            <a:r>
              <a:rPr lang="fr-FR" sz="1200" dirty="0" smtClean="0">
                <a:solidFill>
                  <a:schemeClr val="tx1"/>
                </a:solidFill>
              </a:rPr>
              <a:t>)</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 Facilité de lier des commandes et de les automatiser</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 La majorité des outils </a:t>
            </a:r>
            <a:r>
              <a:rPr lang="fr-FR" sz="1200" dirty="0" err="1" smtClean="0">
                <a:solidFill>
                  <a:schemeClr val="tx1"/>
                </a:solidFill>
              </a:rPr>
              <a:t>bio-informatiques</a:t>
            </a:r>
            <a:r>
              <a:rPr lang="fr-FR" sz="1200" dirty="0" smtClean="0">
                <a:solidFill>
                  <a:schemeClr val="tx1"/>
                </a:solidFill>
              </a:rPr>
              <a:t> fonctionnent sous linux</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 Les serveurs utilisés sont sous linux</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 Point négatif : convivialité</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=&gt; Pas tant que ça… montrer bureau </a:t>
            </a:r>
            <a:r>
              <a:rPr lang="fr-FR" sz="1200" dirty="0" err="1" smtClean="0">
                <a:solidFill>
                  <a:schemeClr val="tx1"/>
                </a:solidFill>
              </a:rPr>
              <a:t>biolinux</a:t>
            </a:r>
            <a:r>
              <a:rPr lang="fr-FR" sz="1200" dirty="0" smtClean="0">
                <a:solidFill>
                  <a:schemeClr val="tx1"/>
                </a:solidFill>
              </a:rPr>
              <a:t> et ouvrir terminal (taper les 2 commandes </a:t>
            </a:r>
            <a:r>
              <a:rPr lang="fr-FR" sz="1200" dirty="0" err="1" smtClean="0">
                <a:solidFill>
                  <a:schemeClr val="tx1"/>
                </a:solidFill>
              </a:rPr>
              <a:t>uname</a:t>
            </a:r>
            <a:r>
              <a:rPr lang="fr-FR" sz="1200" dirty="0" smtClean="0">
                <a:solidFill>
                  <a:schemeClr val="tx1"/>
                </a:solidFill>
              </a:rPr>
              <a:t> et cat /</a:t>
            </a:r>
            <a:r>
              <a:rPr lang="fr-FR" sz="1200" dirty="0" err="1" smtClean="0">
                <a:solidFill>
                  <a:schemeClr val="tx1"/>
                </a:solidFill>
              </a:rPr>
              <a:t>etc</a:t>
            </a:r>
            <a:r>
              <a:rPr lang="fr-FR" sz="1200" dirty="0" smtClean="0">
                <a:solidFill>
                  <a:schemeClr val="tx1"/>
                </a:solidFill>
              </a:rPr>
              <a:t>/issue </a:t>
            </a:r>
          </a:p>
          <a:p>
            <a:endParaRPr lang="fr-FR" dirty="0"/>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I </a:t>
            </a:r>
            <a:r>
              <a:rPr lang="fr-FR" sz="1200" dirty="0" smtClean="0">
                <a:solidFill>
                  <a:srgbClr val="000000"/>
                </a:solidFill>
              </a:rPr>
              <a:t>L’utilisateur communique avec le noyau par l’intermédiaire d’un SHELL via des lignes de commande. </a:t>
            </a: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 </a:t>
            </a:r>
            <a:r>
              <a:rPr lang="fr-FR" sz="1200" dirty="0" err="1" smtClean="0">
                <a:solidFill>
                  <a:schemeClr val="tx1"/>
                </a:solidFill>
              </a:rPr>
              <a:t>nterpréteur</a:t>
            </a:r>
            <a:r>
              <a:rPr lang="fr-FR" sz="1200" dirty="0" smtClean="0">
                <a:solidFill>
                  <a:schemeClr val="tx1"/>
                </a:solidFill>
              </a:rPr>
              <a:t> de commande et langage de programmation</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 Interface entre l’utilisateur et le système d’exploitation grâce au lignes de commande</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 Plusieurs </a:t>
            </a:r>
            <a:r>
              <a:rPr lang="fr-FR" sz="1200" dirty="0" err="1" smtClean="0">
                <a:solidFill>
                  <a:schemeClr val="tx1"/>
                </a:solidFill>
              </a:rPr>
              <a:t>shells</a:t>
            </a:r>
            <a:r>
              <a:rPr lang="fr-FR" sz="1200" dirty="0" smtClean="0">
                <a:solidFill>
                  <a:schemeClr val="tx1"/>
                </a:solidFill>
              </a:rPr>
              <a:t> : </a:t>
            </a:r>
            <a:r>
              <a:rPr lang="fr-FR" sz="1200" b="1" dirty="0" smtClean="0">
                <a:solidFill>
                  <a:schemeClr val="tx1"/>
                </a:solidFill>
              </a:rPr>
              <a:t>sh </a:t>
            </a:r>
            <a:r>
              <a:rPr lang="fr-FR" sz="1200" dirty="0" smtClean="0">
                <a:solidFill>
                  <a:schemeClr val="tx1"/>
                </a:solidFill>
              </a:rPr>
              <a:t>(</a:t>
            </a:r>
            <a:r>
              <a:rPr lang="fr-FR" sz="1200" i="1" dirty="0" err="1" smtClean="0">
                <a:solidFill>
                  <a:schemeClr val="tx1"/>
                </a:solidFill>
              </a:rPr>
              <a:t>Bourne</a:t>
            </a:r>
            <a:r>
              <a:rPr lang="fr-FR" sz="1200" i="1" dirty="0" smtClean="0">
                <a:solidFill>
                  <a:schemeClr val="tx1"/>
                </a:solidFill>
              </a:rPr>
              <a:t> </a:t>
            </a:r>
            <a:r>
              <a:rPr lang="fr-FR" sz="1200" i="1" dirty="0" err="1" smtClean="0">
                <a:solidFill>
                  <a:schemeClr val="tx1"/>
                </a:solidFill>
              </a:rPr>
              <a:t>shell</a:t>
            </a:r>
            <a:r>
              <a:rPr lang="fr-FR" sz="1200" dirty="0" smtClean="0">
                <a:solidFill>
                  <a:schemeClr val="tx1"/>
                </a:solidFill>
              </a:rPr>
              <a:t>), </a:t>
            </a:r>
            <a:r>
              <a:rPr lang="fr-FR" sz="1200" b="1" dirty="0" err="1" smtClean="0">
                <a:solidFill>
                  <a:schemeClr val="tx1"/>
                </a:solidFill>
              </a:rPr>
              <a:t>bash</a:t>
            </a:r>
            <a:r>
              <a:rPr lang="fr-FR" sz="1200" b="1" dirty="0" smtClean="0">
                <a:solidFill>
                  <a:schemeClr val="tx1"/>
                </a:solidFill>
              </a:rPr>
              <a:t> </a:t>
            </a:r>
            <a:r>
              <a:rPr lang="fr-FR" sz="1200" dirty="0" smtClean="0">
                <a:solidFill>
                  <a:schemeClr val="tx1"/>
                </a:solidFill>
              </a:rPr>
              <a:t>(</a:t>
            </a:r>
            <a:r>
              <a:rPr lang="fr-FR" sz="1200" i="1" dirty="0" err="1" smtClean="0">
                <a:solidFill>
                  <a:schemeClr val="tx1"/>
                </a:solidFill>
              </a:rPr>
              <a:t>Bourne</a:t>
            </a:r>
            <a:r>
              <a:rPr lang="fr-FR" sz="1200" i="1" dirty="0" smtClean="0">
                <a:solidFill>
                  <a:schemeClr val="tx1"/>
                </a:solidFill>
              </a:rPr>
              <a:t> </a:t>
            </a:r>
            <a:r>
              <a:rPr lang="fr-FR" sz="1200" i="1" dirty="0" err="1" smtClean="0">
                <a:solidFill>
                  <a:schemeClr val="tx1"/>
                </a:solidFill>
              </a:rPr>
              <a:t>again</a:t>
            </a:r>
            <a:r>
              <a:rPr lang="fr-FR" sz="1200" i="1" dirty="0" smtClean="0">
                <a:solidFill>
                  <a:schemeClr val="tx1"/>
                </a:solidFill>
              </a:rPr>
              <a:t> </a:t>
            </a:r>
            <a:r>
              <a:rPr lang="fr-FR" sz="1200" i="1" dirty="0" err="1" smtClean="0">
                <a:solidFill>
                  <a:schemeClr val="tx1"/>
                </a:solidFill>
              </a:rPr>
              <a:t>shell</a:t>
            </a:r>
            <a:r>
              <a:rPr lang="fr-FR" sz="1200" dirty="0" smtClean="0">
                <a:solidFill>
                  <a:schemeClr val="tx1"/>
                </a:solidFill>
              </a:rPr>
              <a:t>), </a:t>
            </a:r>
            <a:r>
              <a:rPr lang="fr-FR" sz="1200" b="1" dirty="0" err="1" smtClean="0">
                <a:solidFill>
                  <a:schemeClr val="tx1"/>
                </a:solidFill>
              </a:rPr>
              <a:t>csh</a:t>
            </a:r>
            <a:r>
              <a:rPr lang="fr-FR" sz="1200" dirty="0" smtClean="0">
                <a:solidFill>
                  <a:schemeClr val="tx1"/>
                </a:solidFill>
              </a:rPr>
              <a:t> (</a:t>
            </a:r>
            <a:r>
              <a:rPr lang="fr-FR" sz="1200" i="1" dirty="0" err="1" smtClean="0">
                <a:solidFill>
                  <a:schemeClr val="tx1"/>
                </a:solidFill>
              </a:rPr>
              <a:t>ksh</a:t>
            </a:r>
            <a:r>
              <a:rPr lang="fr-FR" sz="1200" i="1" dirty="0" smtClean="0">
                <a:solidFill>
                  <a:schemeClr val="tx1"/>
                </a:solidFill>
              </a:rPr>
              <a:t>)</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i="0" dirty="0" smtClean="0">
              <a:solidFill>
                <a:schemeClr val="tx1"/>
              </a:solidFill>
            </a:endParaRPr>
          </a:p>
          <a:p>
            <a:pPr marL="0" marR="0" indent="0" algn="just" defTabSz="457200" rtl="0" eaLnBrk="1" fontAlgn="auto" latinLnBrk="0" hangingPunct="1">
              <a:lnSpc>
                <a:spcPct val="104000"/>
              </a:lnSpc>
              <a:spcBef>
                <a:spcPts val="0"/>
              </a:spcBef>
              <a:spcAft>
                <a:spcPts val="0"/>
              </a:spcAft>
              <a:buClr>
                <a:srgbClr val="FFCC66"/>
              </a:buClr>
              <a:buSzTx/>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200" dirty="0" err="1" smtClean="0">
                <a:solidFill>
                  <a:schemeClr val="tx1"/>
                </a:solidFill>
                <a:latin typeface="Courier" charset="0"/>
                <a:ea typeface="Courier" charset="0"/>
                <a:cs typeface="Courier" charset="0"/>
              </a:rPr>
              <a:t>echo</a:t>
            </a:r>
            <a:r>
              <a:rPr lang="fr-FR" sz="1200" dirty="0" smtClean="0">
                <a:solidFill>
                  <a:schemeClr val="tx1"/>
                </a:solidFill>
                <a:latin typeface="Courier" charset="0"/>
                <a:ea typeface="Courier" charset="0"/>
                <a:cs typeface="Courier" charset="0"/>
              </a:rPr>
              <a:t> $SHELL 			</a:t>
            </a:r>
            <a:r>
              <a:rPr lang="fr-FR" sz="1200" dirty="0" smtClean="0">
                <a:solidFill>
                  <a:schemeClr val="tx1"/>
                </a:solidFill>
              </a:rPr>
              <a:t>affiche le </a:t>
            </a:r>
            <a:r>
              <a:rPr lang="fr-FR" sz="1200" dirty="0" err="1" smtClean="0">
                <a:solidFill>
                  <a:schemeClr val="tx1"/>
                </a:solidFill>
              </a:rPr>
              <a:t>shell</a:t>
            </a:r>
            <a:r>
              <a:rPr lang="fr-FR" sz="1200" dirty="0" smtClean="0">
                <a:solidFill>
                  <a:schemeClr val="tx1"/>
                </a:solidFill>
              </a:rPr>
              <a:t> installé/utilisé par défaut</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i="1" dirty="0" smtClean="0">
              <a:solidFill>
                <a:schemeClr val="tx1"/>
              </a:solidFill>
            </a:endParaRPr>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I </a:t>
            </a:r>
            <a:r>
              <a:rPr lang="fr-FR" sz="1200" dirty="0" smtClean="0">
                <a:solidFill>
                  <a:srgbClr val="000000"/>
                </a:solidFill>
              </a:rPr>
              <a:t>L’utilisateur communique avec le noyau par l’intermédiaire d’un SHELL via des lignes de commande. </a:t>
            </a: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 </a:t>
            </a:r>
            <a:r>
              <a:rPr lang="fr-FR" sz="1200" dirty="0" err="1" smtClean="0">
                <a:solidFill>
                  <a:schemeClr val="tx1"/>
                </a:solidFill>
              </a:rPr>
              <a:t>nterpréteur</a:t>
            </a:r>
            <a:r>
              <a:rPr lang="fr-FR" sz="1200" dirty="0" smtClean="0">
                <a:solidFill>
                  <a:schemeClr val="tx1"/>
                </a:solidFill>
              </a:rPr>
              <a:t> de commande et langage de programmation</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 Interface entre l’utilisateur et le système d’exploitation grâce au lignes de commande</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dirty="0" smtClean="0">
              <a:solidFill>
                <a:schemeClr val="tx1"/>
              </a:solidFill>
            </a:endParaRP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200" dirty="0" smtClean="0">
                <a:solidFill>
                  <a:schemeClr val="tx1"/>
                </a:solidFill>
              </a:rPr>
              <a:t> Plusieurs </a:t>
            </a:r>
            <a:r>
              <a:rPr lang="fr-FR" sz="1200" dirty="0" err="1" smtClean="0">
                <a:solidFill>
                  <a:schemeClr val="tx1"/>
                </a:solidFill>
              </a:rPr>
              <a:t>shells</a:t>
            </a:r>
            <a:r>
              <a:rPr lang="fr-FR" sz="1200" dirty="0" smtClean="0">
                <a:solidFill>
                  <a:schemeClr val="tx1"/>
                </a:solidFill>
              </a:rPr>
              <a:t> : </a:t>
            </a:r>
            <a:r>
              <a:rPr lang="fr-FR" sz="1200" b="1" dirty="0" smtClean="0">
                <a:solidFill>
                  <a:schemeClr val="tx1"/>
                </a:solidFill>
              </a:rPr>
              <a:t>sh </a:t>
            </a:r>
            <a:r>
              <a:rPr lang="fr-FR" sz="1200" dirty="0" smtClean="0">
                <a:solidFill>
                  <a:schemeClr val="tx1"/>
                </a:solidFill>
              </a:rPr>
              <a:t>(</a:t>
            </a:r>
            <a:r>
              <a:rPr lang="fr-FR" sz="1200" i="1" dirty="0" err="1" smtClean="0">
                <a:solidFill>
                  <a:schemeClr val="tx1"/>
                </a:solidFill>
              </a:rPr>
              <a:t>Bourne</a:t>
            </a:r>
            <a:r>
              <a:rPr lang="fr-FR" sz="1200" i="1" dirty="0" smtClean="0">
                <a:solidFill>
                  <a:schemeClr val="tx1"/>
                </a:solidFill>
              </a:rPr>
              <a:t> </a:t>
            </a:r>
            <a:r>
              <a:rPr lang="fr-FR" sz="1200" i="1" dirty="0" err="1" smtClean="0">
                <a:solidFill>
                  <a:schemeClr val="tx1"/>
                </a:solidFill>
              </a:rPr>
              <a:t>shell</a:t>
            </a:r>
            <a:r>
              <a:rPr lang="fr-FR" sz="1200" dirty="0" smtClean="0">
                <a:solidFill>
                  <a:schemeClr val="tx1"/>
                </a:solidFill>
              </a:rPr>
              <a:t>), </a:t>
            </a:r>
            <a:r>
              <a:rPr lang="fr-FR" sz="1200" b="1" dirty="0" err="1" smtClean="0">
                <a:solidFill>
                  <a:schemeClr val="tx1"/>
                </a:solidFill>
              </a:rPr>
              <a:t>bash</a:t>
            </a:r>
            <a:r>
              <a:rPr lang="fr-FR" sz="1200" b="1" dirty="0" smtClean="0">
                <a:solidFill>
                  <a:schemeClr val="tx1"/>
                </a:solidFill>
              </a:rPr>
              <a:t> </a:t>
            </a:r>
            <a:r>
              <a:rPr lang="fr-FR" sz="1200" dirty="0" smtClean="0">
                <a:solidFill>
                  <a:schemeClr val="tx1"/>
                </a:solidFill>
              </a:rPr>
              <a:t>(</a:t>
            </a:r>
            <a:r>
              <a:rPr lang="fr-FR" sz="1200" i="1" dirty="0" err="1" smtClean="0">
                <a:solidFill>
                  <a:schemeClr val="tx1"/>
                </a:solidFill>
              </a:rPr>
              <a:t>Bourne</a:t>
            </a:r>
            <a:r>
              <a:rPr lang="fr-FR" sz="1200" i="1" dirty="0" smtClean="0">
                <a:solidFill>
                  <a:schemeClr val="tx1"/>
                </a:solidFill>
              </a:rPr>
              <a:t> </a:t>
            </a:r>
            <a:r>
              <a:rPr lang="fr-FR" sz="1200" i="1" dirty="0" err="1" smtClean="0">
                <a:solidFill>
                  <a:schemeClr val="tx1"/>
                </a:solidFill>
              </a:rPr>
              <a:t>again</a:t>
            </a:r>
            <a:r>
              <a:rPr lang="fr-FR" sz="1200" i="1" dirty="0" smtClean="0">
                <a:solidFill>
                  <a:schemeClr val="tx1"/>
                </a:solidFill>
              </a:rPr>
              <a:t> </a:t>
            </a:r>
            <a:r>
              <a:rPr lang="fr-FR" sz="1200" i="1" dirty="0" err="1" smtClean="0">
                <a:solidFill>
                  <a:schemeClr val="tx1"/>
                </a:solidFill>
              </a:rPr>
              <a:t>shell</a:t>
            </a:r>
            <a:r>
              <a:rPr lang="fr-FR" sz="1200" dirty="0" smtClean="0">
                <a:solidFill>
                  <a:schemeClr val="tx1"/>
                </a:solidFill>
              </a:rPr>
              <a:t>), </a:t>
            </a:r>
            <a:r>
              <a:rPr lang="fr-FR" sz="1200" b="1" dirty="0" err="1" smtClean="0">
                <a:solidFill>
                  <a:schemeClr val="tx1"/>
                </a:solidFill>
              </a:rPr>
              <a:t>csh</a:t>
            </a:r>
            <a:r>
              <a:rPr lang="fr-FR" sz="1200" dirty="0" smtClean="0">
                <a:solidFill>
                  <a:schemeClr val="tx1"/>
                </a:solidFill>
              </a:rPr>
              <a:t> (</a:t>
            </a:r>
            <a:r>
              <a:rPr lang="fr-FR" sz="1200" i="1" dirty="0" err="1" smtClean="0">
                <a:solidFill>
                  <a:schemeClr val="tx1"/>
                </a:solidFill>
              </a:rPr>
              <a:t>ksh</a:t>
            </a:r>
            <a:r>
              <a:rPr lang="fr-FR" sz="1200" i="1" dirty="0" smtClean="0">
                <a:solidFill>
                  <a:schemeClr val="tx1"/>
                </a:solidFill>
              </a:rPr>
              <a:t>)</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i="0" dirty="0" smtClean="0">
              <a:solidFill>
                <a:schemeClr val="tx1"/>
              </a:solidFill>
            </a:endParaRPr>
          </a:p>
          <a:p>
            <a:pPr marL="0" marR="0" indent="0" algn="just" defTabSz="457200" rtl="0" eaLnBrk="1" fontAlgn="auto" latinLnBrk="0" hangingPunct="1">
              <a:lnSpc>
                <a:spcPct val="104000"/>
              </a:lnSpc>
              <a:spcBef>
                <a:spcPts val="0"/>
              </a:spcBef>
              <a:spcAft>
                <a:spcPts val="0"/>
              </a:spcAft>
              <a:buClr>
                <a:srgbClr val="FFCC66"/>
              </a:buClr>
              <a:buSzTx/>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200" dirty="0" err="1" smtClean="0">
                <a:solidFill>
                  <a:schemeClr val="tx1"/>
                </a:solidFill>
                <a:latin typeface="Courier" charset="0"/>
                <a:ea typeface="Courier" charset="0"/>
                <a:cs typeface="Courier" charset="0"/>
              </a:rPr>
              <a:t>echo</a:t>
            </a:r>
            <a:r>
              <a:rPr lang="fr-FR" sz="1200" dirty="0" smtClean="0">
                <a:solidFill>
                  <a:schemeClr val="tx1"/>
                </a:solidFill>
                <a:latin typeface="Courier" charset="0"/>
                <a:ea typeface="Courier" charset="0"/>
                <a:cs typeface="Courier" charset="0"/>
              </a:rPr>
              <a:t> $SHELL 			</a:t>
            </a:r>
            <a:r>
              <a:rPr lang="fr-FR" sz="1200" dirty="0" smtClean="0">
                <a:solidFill>
                  <a:schemeClr val="tx1"/>
                </a:solidFill>
              </a:rPr>
              <a:t>affiche le </a:t>
            </a:r>
            <a:r>
              <a:rPr lang="fr-FR" sz="1200" dirty="0" err="1" smtClean="0">
                <a:solidFill>
                  <a:schemeClr val="tx1"/>
                </a:solidFill>
              </a:rPr>
              <a:t>shell</a:t>
            </a:r>
            <a:r>
              <a:rPr lang="fr-FR" sz="1200" dirty="0" smtClean="0">
                <a:solidFill>
                  <a:schemeClr val="tx1"/>
                </a:solidFill>
              </a:rPr>
              <a:t> installé/utilisé par défaut</a:t>
            </a:r>
          </a:p>
          <a:p>
            <a:pPr algn="just">
              <a:lnSpc>
                <a:spcPct val="104000"/>
              </a:lnSpc>
              <a:buClr>
                <a:srgbClr val="FFCC66"/>
              </a:buClr>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200" i="1" dirty="0" smtClean="0">
              <a:solidFill>
                <a:schemeClr val="tx1"/>
              </a:solidFill>
            </a:endParaRPr>
          </a:p>
        </p:txBody>
      </p:sp>
      <p:sp>
        <p:nvSpPr>
          <p:cNvPr id="4" name="Espace réservé du numéro de diapositive 3"/>
          <p:cNvSpPr>
            <a:spLocks noGrp="1"/>
          </p:cNvSpPr>
          <p:nvPr>
            <p:ph type="sldNum" sz="quarter" idx="10"/>
          </p:nvPr>
        </p:nvSpPr>
        <p:spPr/>
        <p:txBody>
          <a:bodyPr/>
          <a:lstStyle/>
          <a:p>
            <a:fld id="{BF0F7312-E61E-F945-8A89-E54F8D1DBE10}"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vert="horz"/>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vert="horz"/>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FR" smtClean="0"/>
              <a:t>Cliquez et modifiez le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linux.org" TargetMode="External"/><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linux.org/dist/" TargetMode="External"/><Relationship Id="rId5" Type="http://schemas.openxmlformats.org/officeDocument/2006/relationships/hyperlink" Target="http://fr.wikipedia.org/wiki/Linux" TargetMode="External"/><Relationship Id="rId4" Type="http://schemas.openxmlformats.org/officeDocument/2006/relationships/hyperlink" Target="http://www.lea-linux.org"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hcyr@sun.co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ftp://selab.janelia.org/pub/software/infernal/infernal-0.72.tar.gz" TargetMode="External"/><Relationship Id="rId4" Type="http://schemas.openxmlformats.org/officeDocument/2006/relationships/hyperlink" Target="ftp://ftp.sanger.ac.uk/pub/databases/Rfam/CURRENT/Rfam.fasta.gz"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1710699" y="2600980"/>
            <a:ext cx="5706986" cy="523220"/>
          </a:xfrm>
          <a:prstGeom prst="rect">
            <a:avLst/>
          </a:prstGeom>
          <a:noFill/>
        </p:spPr>
        <p:txBody>
          <a:bodyPr wrap="none" rtlCol="0">
            <a:spAutoFit/>
          </a:bodyPr>
          <a:lstStyle/>
          <a:p>
            <a:pPr algn="ctr"/>
            <a:r>
              <a:rPr lang="en-US" sz="2800" b="1" dirty="0" smtClean="0">
                <a:solidFill>
                  <a:schemeClr val="accent5">
                    <a:lumMod val="75000"/>
                  </a:schemeClr>
                </a:solidFill>
              </a:rPr>
              <a:t>Introduction to Linux and Commands</a:t>
            </a:r>
          </a:p>
        </p:txBody>
      </p:sp>
      <p:sp>
        <p:nvSpPr>
          <p:cNvPr id="7" name="ZoneTexte 6"/>
          <p:cNvSpPr txBox="1"/>
          <p:nvPr/>
        </p:nvSpPr>
        <p:spPr>
          <a:xfrm>
            <a:off x="2682032" y="4781490"/>
            <a:ext cx="3720314" cy="400110"/>
          </a:xfrm>
          <a:prstGeom prst="rect">
            <a:avLst/>
          </a:prstGeom>
          <a:noFill/>
        </p:spPr>
        <p:txBody>
          <a:bodyPr wrap="none" rtlCol="0">
            <a:spAutoFit/>
          </a:bodyPr>
          <a:lstStyle/>
          <a:p>
            <a:pPr algn="ctr"/>
            <a:r>
              <a:rPr lang="en-US" sz="2000" b="1" dirty="0" err="1" smtClean="0">
                <a:solidFill>
                  <a:srgbClr val="E46C0A"/>
                </a:solidFill>
              </a:rPr>
              <a:t>Southgreen</a:t>
            </a:r>
            <a:r>
              <a:rPr lang="en-US" sz="2000" b="1" dirty="0" smtClean="0">
                <a:solidFill>
                  <a:srgbClr val="E46C0A"/>
                </a:solidFill>
              </a:rPr>
              <a:t>, http://southgreen.fr</a:t>
            </a:r>
            <a:endParaRPr lang="en-US" sz="2000" b="1" dirty="0">
              <a:solidFill>
                <a:srgbClr val="E46C0A"/>
              </a:solidFill>
            </a:endParaRPr>
          </a:p>
        </p:txBody>
      </p:sp>
      <p:sp>
        <p:nvSpPr>
          <p:cNvPr id="18" name="Rectangle 6"/>
          <p:cNvSpPr>
            <a:spLocks noChangeArrowheads="1"/>
          </p:cNvSpPr>
          <p:nvPr/>
        </p:nvSpPr>
        <p:spPr bwMode="auto">
          <a:xfrm>
            <a:off x="6716713" y="76200"/>
            <a:ext cx="1752600" cy="655638"/>
          </a:xfrm>
          <a:prstGeom prst="rect">
            <a:avLst/>
          </a:prstGeom>
          <a:solidFill>
            <a:schemeClr val="bg1"/>
          </a:solidFill>
          <a:ln w="9525">
            <a:solidFill>
              <a:schemeClr val="bg1"/>
            </a:solidFill>
            <a:round/>
            <a:headEnd/>
            <a:tailEnd/>
          </a:ln>
        </p:spPr>
        <p:txBody>
          <a:bodyPr>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Connection from a Windows desktop</a:t>
            </a:r>
            <a:endParaRPr lang="en-US" sz="24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988840"/>
            <a:ext cx="4824536" cy="4482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17315" y="692696"/>
            <a:ext cx="8003579" cy="1754326"/>
          </a:xfrm>
          <a:prstGeom prst="rect">
            <a:avLst/>
          </a:prstGeom>
        </p:spPr>
        <p:txBody>
          <a:bodyPr wrap="square">
            <a:spAutoFit/>
          </a:bodyPr>
          <a:lstStyle/>
          <a:p>
            <a:pPr>
              <a:buClr>
                <a:srgbClr val="CEC3A0"/>
              </a:buClr>
            </a:pPr>
            <a:endParaRPr lang="en-US" i="1" dirty="0" smtClean="0">
              <a:solidFill>
                <a:srgbClr val="000000"/>
              </a:solidFill>
            </a:endParaRPr>
          </a:p>
          <a:p>
            <a:pPr>
              <a:buClr>
                <a:srgbClr val="CEC3A0"/>
              </a:buClr>
            </a:pPr>
            <a:endParaRPr lang="en-US" dirty="0" smtClean="0"/>
          </a:p>
          <a:p>
            <a:pPr>
              <a:buClr>
                <a:schemeClr val="accent5">
                  <a:lumMod val="75000"/>
                </a:schemeClr>
              </a:buClr>
              <a:buFont typeface="Wingdings" charset="2"/>
              <a:buChar char="§"/>
            </a:pPr>
            <a:r>
              <a:rPr lang="en-US" dirty="0" smtClean="0"/>
              <a:t> Run </a:t>
            </a:r>
            <a:r>
              <a:rPr lang="en-US" dirty="0" err="1" smtClean="0"/>
              <a:t>Mobaxterm</a:t>
            </a:r>
            <a:endParaRPr lang="en-US" dirty="0" smtClean="0"/>
          </a:p>
          <a:p>
            <a:endParaRPr lang="en-US" dirty="0" smtClean="0"/>
          </a:p>
          <a:p>
            <a:pPr>
              <a:buClr>
                <a:srgbClr val="CEC3A0"/>
              </a:buClr>
              <a:buFont typeface="Wingdings" charset="2"/>
              <a:buChar char="§"/>
            </a:pPr>
            <a:endParaRPr lang="en-US" i="1" dirty="0" smtClean="0">
              <a:solidFill>
                <a:srgbClr val="000000"/>
              </a:solidFill>
            </a:endParaRPr>
          </a:p>
          <a:p>
            <a:endParaRPr lang="en-US" dirty="0" smtClean="0">
              <a:solidFill>
                <a:srgbClr val="000000"/>
              </a:solidFill>
            </a:endParaRP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004095"/>
            <a:ext cx="4032448" cy="4023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592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Practical 1 : How to execute a line command?</a:t>
            </a:r>
            <a:endParaRPr lang="en-US" sz="2400" b="1" dirty="0">
              <a:solidFill>
                <a:schemeClr val="bg1"/>
              </a:solidFill>
            </a:endParaRPr>
          </a:p>
        </p:txBody>
      </p:sp>
      <p:sp>
        <p:nvSpPr>
          <p:cNvPr id="16" name="Rectangle à coins arrondis 6"/>
          <p:cNvSpPr>
            <a:spLocks noChangeArrowheads="1"/>
          </p:cNvSpPr>
          <p:nvPr/>
        </p:nvSpPr>
        <p:spPr bwMode="auto">
          <a:xfrm>
            <a:off x="1219200" y="1695572"/>
            <a:ext cx="7668681" cy="3461620"/>
          </a:xfrm>
          <a:prstGeom prst="roundRect">
            <a:avLst>
              <a:gd name="adj" fmla="val 16667"/>
            </a:avLst>
          </a:prstGeom>
          <a:noFill/>
          <a:ln w="19050" cap="flat" cmpd="sng" algn="ctr">
            <a:solidFill>
              <a:schemeClr val="accent5">
                <a:lumMod val="75000"/>
              </a:schemeClr>
            </a:solidFill>
            <a:prstDash val="solid"/>
            <a:round/>
            <a:headEnd type="none" w="med" len="med"/>
            <a:tailEnd type="none" w="med" len="med"/>
          </a:ln>
        </p:spPr>
        <p:txBody>
          <a:bodyPr>
            <a:prstTxWarp prst="textNoShape">
              <a:avLst/>
            </a:prstTxWarp>
          </a:bodyPr>
          <a:lstStyle/>
          <a:p>
            <a:pPr algn="just">
              <a:defRPr/>
            </a:pPr>
            <a:r>
              <a:rPr lang="fr-FR" sz="1800" dirty="0" smtClean="0">
                <a:solidFill>
                  <a:srgbClr val="323232"/>
                </a:solidFill>
              </a:rPr>
              <a:t>1 – Setup </a:t>
            </a:r>
            <a:r>
              <a:rPr lang="fr-FR" sz="1800" dirty="0" err="1" smtClean="0">
                <a:solidFill>
                  <a:srgbClr val="323232"/>
                </a:solidFill>
              </a:rPr>
              <a:t>mobaxterm</a:t>
            </a:r>
            <a:r>
              <a:rPr lang="fr-FR" dirty="0">
                <a:solidFill>
                  <a:srgbClr val="323232"/>
                </a:solidFill>
              </a:rPr>
              <a:t> (http://mobaxterm.mobatek.net/) on </a:t>
            </a:r>
            <a:r>
              <a:rPr lang="fr-FR" sz="1800" dirty="0" err="1" smtClean="0">
                <a:solidFill>
                  <a:srgbClr val="323232"/>
                </a:solidFill>
              </a:rPr>
              <a:t>your</a:t>
            </a:r>
            <a:r>
              <a:rPr lang="fr-FR" sz="1800" dirty="0" smtClean="0">
                <a:solidFill>
                  <a:srgbClr val="323232"/>
                </a:solidFill>
              </a:rPr>
              <a:t> desktop</a:t>
            </a:r>
          </a:p>
          <a:p>
            <a:pPr algn="just">
              <a:defRPr/>
            </a:pPr>
            <a:endParaRPr lang="fr-FR" dirty="0">
              <a:solidFill>
                <a:srgbClr val="323232"/>
              </a:solidFill>
            </a:endParaRPr>
          </a:p>
          <a:p>
            <a:pPr algn="just">
              <a:defRPr/>
            </a:pPr>
            <a:r>
              <a:rPr lang="fr-FR" dirty="0" smtClean="0">
                <a:solidFill>
                  <a:srgbClr val="323232"/>
                </a:solidFill>
              </a:rPr>
              <a:t>2 – Open a terminal and </a:t>
            </a:r>
            <a:r>
              <a:rPr lang="fr-FR" dirty="0" err="1" smtClean="0">
                <a:solidFill>
                  <a:srgbClr val="323232"/>
                </a:solidFill>
              </a:rPr>
              <a:t>execute</a:t>
            </a:r>
            <a:r>
              <a:rPr lang="fr-FR" dirty="0" smtClean="0">
                <a:solidFill>
                  <a:srgbClr val="323232"/>
                </a:solidFill>
              </a:rPr>
              <a:t> </a:t>
            </a:r>
            <a:r>
              <a:rPr lang="fr-FR" dirty="0" err="1" smtClean="0">
                <a:solidFill>
                  <a:srgbClr val="323232"/>
                </a:solidFill>
              </a:rPr>
              <a:t>your</a:t>
            </a:r>
            <a:r>
              <a:rPr lang="fr-FR" dirty="0" smtClean="0">
                <a:solidFill>
                  <a:srgbClr val="323232"/>
                </a:solidFill>
              </a:rPr>
              <a:t> first linux command :</a:t>
            </a:r>
          </a:p>
          <a:p>
            <a:pPr algn="just">
              <a:defRPr/>
            </a:pPr>
            <a:r>
              <a:rPr lang="fr-FR" dirty="0" smtClean="0">
                <a:solidFill>
                  <a:srgbClr val="323232"/>
                </a:solidFill>
              </a:rPr>
              <a:t>	</a:t>
            </a:r>
          </a:p>
          <a:p>
            <a:pPr algn="just">
              <a:defRPr/>
            </a:pPr>
            <a:r>
              <a:rPr lang="fr-FR" dirty="0" smtClean="0">
                <a:solidFill>
                  <a:srgbClr val="323232"/>
                </a:solidFill>
              </a:rPr>
              <a:t>	- </a:t>
            </a:r>
            <a:r>
              <a:rPr lang="fr-FR" dirty="0" err="1" smtClean="0">
                <a:solidFill>
                  <a:srgbClr val="323232"/>
                </a:solidFill>
              </a:rPr>
              <a:t>Find</a:t>
            </a:r>
            <a:r>
              <a:rPr lang="fr-FR" dirty="0" smtClean="0">
                <a:solidFill>
                  <a:srgbClr val="323232"/>
                </a:solidFill>
              </a:rPr>
              <a:t> out </a:t>
            </a:r>
            <a:r>
              <a:rPr lang="fr-FR" dirty="0" err="1" smtClean="0">
                <a:solidFill>
                  <a:srgbClr val="323232"/>
                </a:solidFill>
              </a:rPr>
              <a:t>what</a:t>
            </a:r>
            <a:r>
              <a:rPr lang="fr-FR" dirty="0" smtClean="0">
                <a:solidFill>
                  <a:srgbClr val="323232"/>
                </a:solidFill>
              </a:rPr>
              <a:t> the linux </a:t>
            </a:r>
            <a:r>
              <a:rPr lang="fr-FR" dirty="0" err="1" smtClean="0">
                <a:solidFill>
                  <a:srgbClr val="323232"/>
                </a:solidFill>
              </a:rPr>
              <a:t>distibution</a:t>
            </a:r>
            <a:r>
              <a:rPr lang="fr-FR" dirty="0" smtClean="0">
                <a:solidFill>
                  <a:srgbClr val="323232"/>
                </a:solidFill>
              </a:rPr>
              <a:t> </a:t>
            </a:r>
            <a:r>
              <a:rPr lang="fr-FR" dirty="0" err="1" smtClean="0">
                <a:solidFill>
                  <a:srgbClr val="323232"/>
                </a:solidFill>
              </a:rPr>
              <a:t>you</a:t>
            </a:r>
            <a:r>
              <a:rPr lang="fr-FR" dirty="0" smtClean="0">
                <a:solidFill>
                  <a:srgbClr val="323232"/>
                </a:solidFill>
              </a:rPr>
              <a:t> are </a:t>
            </a:r>
            <a:r>
              <a:rPr lang="fr-FR" dirty="0" err="1" smtClean="0">
                <a:solidFill>
                  <a:srgbClr val="323232"/>
                </a:solidFill>
              </a:rPr>
              <a:t>using</a:t>
            </a:r>
            <a:r>
              <a:rPr lang="fr-FR" dirty="0" smtClean="0">
                <a:solidFill>
                  <a:srgbClr val="323232"/>
                </a:solidFill>
              </a:rPr>
              <a:t> on </a:t>
            </a:r>
            <a:r>
              <a:rPr lang="fr-FR" dirty="0" err="1" smtClean="0">
                <a:solidFill>
                  <a:srgbClr val="323232"/>
                </a:solidFill>
              </a:rPr>
              <a:t>your</a:t>
            </a:r>
            <a:r>
              <a:rPr lang="fr-FR" dirty="0" smtClean="0">
                <a:solidFill>
                  <a:srgbClr val="323232"/>
                </a:solidFill>
              </a:rPr>
              <a:t> computer ? </a:t>
            </a:r>
          </a:p>
          <a:p>
            <a:pPr algn="just">
              <a:defRPr/>
            </a:pPr>
            <a:endParaRPr lang="fr-FR" dirty="0" smtClean="0">
              <a:solidFill>
                <a:srgbClr val="323232"/>
              </a:solidFill>
            </a:endParaRPr>
          </a:p>
          <a:p>
            <a:pPr algn="just">
              <a:defRPr/>
            </a:pPr>
            <a:r>
              <a:rPr lang="fr-FR" dirty="0" smtClean="0">
                <a:solidFill>
                  <a:srgbClr val="323232"/>
                </a:solidFill>
              </a:rPr>
              <a:t>	- </a:t>
            </a:r>
            <a:r>
              <a:rPr lang="fr-FR" dirty="0" err="1" smtClean="0">
                <a:solidFill>
                  <a:srgbClr val="323232"/>
                </a:solidFill>
              </a:rPr>
              <a:t>What</a:t>
            </a:r>
            <a:r>
              <a:rPr lang="fr-FR" dirty="0" smtClean="0">
                <a:solidFill>
                  <a:srgbClr val="323232"/>
                </a:solidFill>
              </a:rPr>
              <a:t> </a:t>
            </a:r>
            <a:r>
              <a:rPr lang="fr-FR" dirty="0" err="1" smtClean="0">
                <a:solidFill>
                  <a:srgbClr val="323232"/>
                </a:solidFill>
              </a:rPr>
              <a:t>is</a:t>
            </a:r>
            <a:r>
              <a:rPr lang="fr-FR" dirty="0" smtClean="0">
                <a:solidFill>
                  <a:srgbClr val="323232"/>
                </a:solidFill>
              </a:rPr>
              <a:t> the </a:t>
            </a:r>
            <a:r>
              <a:rPr lang="fr-FR" dirty="0" err="1" smtClean="0">
                <a:solidFill>
                  <a:srgbClr val="323232"/>
                </a:solidFill>
              </a:rPr>
              <a:t>kernel</a:t>
            </a:r>
            <a:r>
              <a:rPr lang="fr-FR" dirty="0" smtClean="0">
                <a:solidFill>
                  <a:srgbClr val="323232"/>
                </a:solidFill>
              </a:rPr>
              <a:t> version ?</a:t>
            </a:r>
          </a:p>
          <a:p>
            <a:pPr algn="just">
              <a:defRPr/>
            </a:pPr>
            <a:endParaRPr lang="fr-FR" dirty="0" smtClean="0">
              <a:solidFill>
                <a:srgbClr val="323232"/>
              </a:solidFill>
            </a:endParaRPr>
          </a:p>
          <a:p>
            <a:pPr algn="just">
              <a:defRPr/>
            </a:pPr>
            <a:r>
              <a:rPr lang="fr-FR" dirty="0" smtClean="0">
                <a:solidFill>
                  <a:srgbClr val="323232"/>
                </a:solidFill>
              </a:rPr>
              <a:t>	- </a:t>
            </a:r>
            <a:r>
              <a:rPr lang="fr-FR" dirty="0" err="1" smtClean="0">
                <a:solidFill>
                  <a:srgbClr val="323232"/>
                </a:solidFill>
              </a:rPr>
              <a:t>What</a:t>
            </a:r>
            <a:r>
              <a:rPr lang="fr-FR" dirty="0" smtClean="0">
                <a:solidFill>
                  <a:srgbClr val="323232"/>
                </a:solidFill>
              </a:rPr>
              <a:t>  </a:t>
            </a:r>
            <a:r>
              <a:rPr lang="fr-FR" dirty="0" err="1" smtClean="0">
                <a:solidFill>
                  <a:srgbClr val="323232"/>
                </a:solidFill>
              </a:rPr>
              <a:t>is</a:t>
            </a:r>
            <a:r>
              <a:rPr lang="fr-FR" dirty="0" smtClean="0">
                <a:solidFill>
                  <a:srgbClr val="323232"/>
                </a:solidFill>
              </a:rPr>
              <a:t> the </a:t>
            </a:r>
            <a:r>
              <a:rPr lang="fr-FR" dirty="0" err="1" smtClean="0">
                <a:solidFill>
                  <a:srgbClr val="323232"/>
                </a:solidFill>
              </a:rPr>
              <a:t>shell</a:t>
            </a:r>
            <a:r>
              <a:rPr lang="fr-FR" dirty="0" smtClean="0">
                <a:solidFill>
                  <a:srgbClr val="323232"/>
                </a:solidFill>
              </a:rPr>
              <a:t>?</a:t>
            </a:r>
            <a:endParaRPr lang="fr-FR" dirty="0">
              <a:solidFill>
                <a:srgbClr val="323232"/>
              </a:solidFill>
            </a:endParaRPr>
          </a:p>
        </p:txBody>
      </p:sp>
      <p:grpSp>
        <p:nvGrpSpPr>
          <p:cNvPr id="24" name="Grouper 23"/>
          <p:cNvGrpSpPr/>
          <p:nvPr/>
        </p:nvGrpSpPr>
        <p:grpSpPr>
          <a:xfrm>
            <a:off x="70247" y="1201149"/>
            <a:ext cx="1405071" cy="1371600"/>
            <a:chOff x="70247" y="1672104"/>
            <a:chExt cx="1405071" cy="1371600"/>
          </a:xfrm>
        </p:grpSpPr>
        <p:pic>
          <p:nvPicPr>
            <p:cNvPr id="22" name="Image 21"/>
            <p:cNvPicPr>
              <a:picLocks noChangeAspect="1"/>
            </p:cNvPicPr>
            <p:nvPr/>
          </p:nvPicPr>
          <p:blipFill>
            <a:blip r:embed="rId3"/>
            <a:stretch>
              <a:fillRect/>
            </a:stretch>
          </p:blipFill>
          <p:spPr>
            <a:xfrm>
              <a:off x="103718" y="1672104"/>
              <a:ext cx="1371600" cy="1371600"/>
            </a:xfrm>
            <a:prstGeom prst="rect">
              <a:avLst/>
            </a:prstGeom>
          </p:spPr>
        </p:pic>
        <p:sp>
          <p:nvSpPr>
            <p:cNvPr id="23" name="ZoneTexte 22"/>
            <p:cNvSpPr txBox="1"/>
            <p:nvPr/>
          </p:nvSpPr>
          <p:spPr>
            <a:xfrm>
              <a:off x="70247" y="2057400"/>
              <a:ext cx="615553" cy="523220"/>
            </a:xfrm>
            <a:prstGeom prst="rect">
              <a:avLst/>
            </a:prstGeom>
            <a:noFill/>
          </p:spPr>
          <p:txBody>
            <a:bodyPr vert="horz" wrap="square" rtlCol="0">
              <a:spAutoFit/>
            </a:bodyPr>
            <a:lstStyle/>
            <a:p>
              <a:r>
                <a:rPr lang="fr-FR" sz="2800" b="1" dirty="0" smtClean="0">
                  <a:solidFill>
                    <a:schemeClr val="bg2">
                      <a:lumMod val="25000"/>
                    </a:schemeClr>
                  </a:solidFill>
                </a:rPr>
                <a:t>TP</a:t>
              </a:r>
              <a:endParaRPr lang="fr-FR" sz="2800" b="1" dirty="0">
                <a:solidFill>
                  <a:schemeClr val="bg2">
                    <a:lumMod val="25000"/>
                  </a:schemeClr>
                </a:solidFill>
              </a:endParaRPr>
            </a:p>
          </p:txBody>
        </p:sp>
      </p:grpSp>
      <p:pic>
        <p:nvPicPr>
          <p:cNvPr id="9" name="Picture 2"/>
          <p:cNvPicPr>
            <a:picLocks noChangeAspect="1" noChangeArrowheads="1"/>
          </p:cNvPicPr>
          <p:nvPr/>
        </p:nvPicPr>
        <p:blipFill>
          <a:blip r:embed="rId4"/>
          <a:srcRect/>
          <a:stretch>
            <a:fillRect/>
          </a:stretch>
        </p:blipFill>
        <p:spPr bwMode="auto">
          <a:xfrm>
            <a:off x="0" y="0"/>
            <a:ext cx="1064652" cy="1064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6"/>
          <p:cNvSpPr>
            <a:spLocks noChangeArrowheads="1"/>
          </p:cNvSpPr>
          <p:nvPr/>
        </p:nvSpPr>
        <p:spPr bwMode="auto">
          <a:xfrm>
            <a:off x="1475319" y="4876800"/>
            <a:ext cx="7135281" cy="1292225"/>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spcAft>
                <a:spcPts val="600"/>
              </a:spcAft>
            </a:pPr>
            <a:r>
              <a:rPr lang="en-US" i="1" dirty="0" smtClean="0">
                <a:latin typeface="Courier"/>
                <a:cs typeface="Courier"/>
              </a:rPr>
              <a:t>cat /etc/issue		</a:t>
            </a:r>
            <a:endParaRPr lang="fr-FR" dirty="0" smtClean="0">
              <a:cs typeface="Calibri"/>
            </a:endParaRPr>
          </a:p>
          <a:p>
            <a:pPr>
              <a:spcAft>
                <a:spcPts val="600"/>
              </a:spcAft>
            </a:pPr>
            <a:r>
              <a:rPr lang="en-US" i="1" dirty="0" err="1" smtClean="0">
                <a:latin typeface="Courier"/>
                <a:cs typeface="Courier"/>
              </a:rPr>
              <a:t>uname</a:t>
            </a:r>
            <a:r>
              <a:rPr lang="en-US" i="1" dirty="0" smtClean="0">
                <a:latin typeface="Courier"/>
                <a:cs typeface="Courier"/>
              </a:rPr>
              <a:t> –a				</a:t>
            </a:r>
          </a:p>
          <a:p>
            <a:pPr>
              <a:spcAft>
                <a:spcPts val="600"/>
              </a:spcAft>
            </a:pPr>
            <a:r>
              <a:rPr lang="en-US" i="1" dirty="0" smtClean="0">
                <a:latin typeface="Courier"/>
                <a:cs typeface="Courier"/>
              </a:rPr>
              <a:t>echo $SHELL</a:t>
            </a:r>
            <a:endParaRPr lang="en-US" dirty="0" smtClean="0">
              <a:cs typeface="Courier"/>
            </a:endParaRPr>
          </a:p>
          <a:p>
            <a:pPr>
              <a:spcAft>
                <a:spcPts val="600"/>
              </a:spcAft>
            </a:pPr>
            <a:endParaRPr lang="fr-FR" dirty="0"/>
          </a:p>
        </p:txBody>
      </p:sp>
      <p:sp>
        <p:nvSpPr>
          <p:cNvPr id="28" name="Rectangle 27"/>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Practical 1 : How to execute a line command?</a:t>
            </a:r>
            <a:endParaRPr lang="en-US" sz="2400" b="1" dirty="0">
              <a:solidFill>
                <a:schemeClr val="bg1"/>
              </a:solidFill>
            </a:endParaRPr>
          </a:p>
        </p:txBody>
      </p:sp>
      <p:sp>
        <p:nvSpPr>
          <p:cNvPr id="16" name="Rectangle à coins arrondis 6"/>
          <p:cNvSpPr>
            <a:spLocks noChangeArrowheads="1"/>
          </p:cNvSpPr>
          <p:nvPr/>
        </p:nvSpPr>
        <p:spPr bwMode="auto">
          <a:xfrm>
            <a:off x="1232958" y="980728"/>
            <a:ext cx="7668681" cy="3528392"/>
          </a:xfrm>
          <a:prstGeom prst="roundRect">
            <a:avLst>
              <a:gd name="adj" fmla="val 16667"/>
            </a:avLst>
          </a:prstGeom>
          <a:noFill/>
          <a:ln w="19050" cap="flat" cmpd="sng" algn="ctr">
            <a:solidFill>
              <a:schemeClr val="accent5">
                <a:lumMod val="75000"/>
              </a:schemeClr>
            </a:solidFill>
            <a:prstDash val="solid"/>
            <a:round/>
            <a:headEnd type="none" w="med" len="med"/>
            <a:tailEnd type="none" w="med" len="med"/>
          </a:ln>
        </p:spPr>
        <p:txBody>
          <a:bodyPr>
            <a:prstTxWarp prst="textNoShape">
              <a:avLst/>
            </a:prstTxWarp>
          </a:bodyPr>
          <a:lstStyle/>
          <a:p>
            <a:pPr algn="just">
              <a:defRPr/>
            </a:pPr>
            <a:r>
              <a:rPr lang="fr-FR" sz="1800" dirty="0" smtClean="0">
                <a:solidFill>
                  <a:srgbClr val="323232"/>
                </a:solidFill>
              </a:rPr>
              <a:t>1 – </a:t>
            </a:r>
            <a:r>
              <a:rPr lang="fr-FR" dirty="0">
                <a:solidFill>
                  <a:srgbClr val="323232"/>
                </a:solidFill>
              </a:rPr>
              <a:t>Setup </a:t>
            </a:r>
            <a:r>
              <a:rPr lang="fr-FR" dirty="0" err="1">
                <a:solidFill>
                  <a:srgbClr val="323232"/>
                </a:solidFill>
              </a:rPr>
              <a:t>mobaxterm</a:t>
            </a:r>
            <a:r>
              <a:rPr lang="fr-FR" dirty="0">
                <a:solidFill>
                  <a:srgbClr val="323232"/>
                </a:solidFill>
              </a:rPr>
              <a:t> (http://mobaxterm.mobatek.net/) on </a:t>
            </a:r>
            <a:r>
              <a:rPr lang="fr-FR" dirty="0" err="1">
                <a:solidFill>
                  <a:srgbClr val="323232"/>
                </a:solidFill>
              </a:rPr>
              <a:t>your</a:t>
            </a:r>
            <a:r>
              <a:rPr lang="fr-FR" dirty="0">
                <a:solidFill>
                  <a:srgbClr val="323232"/>
                </a:solidFill>
              </a:rPr>
              <a:t> desktop</a:t>
            </a:r>
          </a:p>
          <a:p>
            <a:pPr algn="just">
              <a:defRPr/>
            </a:pPr>
            <a:endParaRPr lang="fr-FR" dirty="0">
              <a:solidFill>
                <a:srgbClr val="323232"/>
              </a:solidFill>
            </a:endParaRPr>
          </a:p>
          <a:p>
            <a:pPr algn="just">
              <a:defRPr/>
            </a:pPr>
            <a:r>
              <a:rPr lang="fr-FR" dirty="0" smtClean="0">
                <a:solidFill>
                  <a:srgbClr val="323232"/>
                </a:solidFill>
              </a:rPr>
              <a:t>2 – </a:t>
            </a:r>
            <a:r>
              <a:rPr lang="fr-FR" dirty="0" err="1" smtClean="0">
                <a:solidFill>
                  <a:srgbClr val="323232"/>
                </a:solidFill>
              </a:rPr>
              <a:t>Execute</a:t>
            </a:r>
            <a:r>
              <a:rPr lang="fr-FR" dirty="0" smtClean="0">
                <a:solidFill>
                  <a:srgbClr val="323232"/>
                </a:solidFill>
              </a:rPr>
              <a:t> </a:t>
            </a:r>
            <a:r>
              <a:rPr lang="fr-FR" dirty="0" err="1" smtClean="0">
                <a:solidFill>
                  <a:srgbClr val="323232"/>
                </a:solidFill>
              </a:rPr>
              <a:t>your</a:t>
            </a:r>
            <a:r>
              <a:rPr lang="fr-FR" dirty="0" smtClean="0">
                <a:solidFill>
                  <a:srgbClr val="323232"/>
                </a:solidFill>
              </a:rPr>
              <a:t> first linux command :</a:t>
            </a:r>
          </a:p>
          <a:p>
            <a:pPr algn="just">
              <a:defRPr/>
            </a:pPr>
            <a:r>
              <a:rPr lang="fr-FR" dirty="0" smtClean="0">
                <a:solidFill>
                  <a:srgbClr val="323232"/>
                </a:solidFill>
              </a:rPr>
              <a:t>	</a:t>
            </a:r>
          </a:p>
          <a:p>
            <a:pPr algn="just">
              <a:defRPr/>
            </a:pPr>
            <a:r>
              <a:rPr lang="fr-FR" dirty="0" smtClean="0">
                <a:solidFill>
                  <a:srgbClr val="323232"/>
                </a:solidFill>
              </a:rPr>
              <a:t>	- </a:t>
            </a:r>
            <a:r>
              <a:rPr lang="fr-FR" dirty="0" err="1" smtClean="0">
                <a:solidFill>
                  <a:srgbClr val="323232"/>
                </a:solidFill>
              </a:rPr>
              <a:t>Find</a:t>
            </a:r>
            <a:r>
              <a:rPr lang="fr-FR" dirty="0" smtClean="0">
                <a:solidFill>
                  <a:srgbClr val="323232"/>
                </a:solidFill>
              </a:rPr>
              <a:t> out </a:t>
            </a:r>
            <a:r>
              <a:rPr lang="fr-FR" dirty="0" err="1" smtClean="0">
                <a:solidFill>
                  <a:srgbClr val="323232"/>
                </a:solidFill>
              </a:rPr>
              <a:t>what</a:t>
            </a:r>
            <a:r>
              <a:rPr lang="fr-FR" dirty="0" smtClean="0">
                <a:solidFill>
                  <a:srgbClr val="323232"/>
                </a:solidFill>
              </a:rPr>
              <a:t> the linux </a:t>
            </a:r>
            <a:r>
              <a:rPr lang="fr-FR" dirty="0" err="1" smtClean="0">
                <a:solidFill>
                  <a:srgbClr val="323232"/>
                </a:solidFill>
              </a:rPr>
              <a:t>distibution</a:t>
            </a:r>
            <a:r>
              <a:rPr lang="fr-FR" dirty="0" smtClean="0">
                <a:solidFill>
                  <a:srgbClr val="323232"/>
                </a:solidFill>
              </a:rPr>
              <a:t> </a:t>
            </a:r>
            <a:r>
              <a:rPr lang="fr-FR" dirty="0" err="1" smtClean="0">
                <a:solidFill>
                  <a:srgbClr val="323232"/>
                </a:solidFill>
              </a:rPr>
              <a:t>you</a:t>
            </a:r>
            <a:r>
              <a:rPr lang="fr-FR" dirty="0" smtClean="0">
                <a:solidFill>
                  <a:srgbClr val="323232"/>
                </a:solidFill>
              </a:rPr>
              <a:t> are </a:t>
            </a:r>
            <a:r>
              <a:rPr lang="fr-FR" dirty="0" err="1" smtClean="0">
                <a:solidFill>
                  <a:srgbClr val="323232"/>
                </a:solidFill>
              </a:rPr>
              <a:t>using</a:t>
            </a:r>
            <a:r>
              <a:rPr lang="fr-FR" dirty="0" smtClean="0">
                <a:solidFill>
                  <a:srgbClr val="323232"/>
                </a:solidFill>
              </a:rPr>
              <a:t> on </a:t>
            </a:r>
            <a:r>
              <a:rPr lang="fr-FR" dirty="0" err="1" smtClean="0">
                <a:solidFill>
                  <a:srgbClr val="323232"/>
                </a:solidFill>
              </a:rPr>
              <a:t>you</a:t>
            </a:r>
            <a:r>
              <a:rPr lang="fr-FR" dirty="0" smtClean="0">
                <a:solidFill>
                  <a:srgbClr val="323232"/>
                </a:solidFill>
              </a:rPr>
              <a:t> computer ? </a:t>
            </a:r>
          </a:p>
          <a:p>
            <a:pPr algn="just">
              <a:defRPr/>
            </a:pPr>
            <a:endParaRPr lang="fr-FR" dirty="0" smtClean="0">
              <a:solidFill>
                <a:srgbClr val="323232"/>
              </a:solidFill>
            </a:endParaRPr>
          </a:p>
          <a:p>
            <a:pPr algn="just">
              <a:defRPr/>
            </a:pPr>
            <a:r>
              <a:rPr lang="fr-FR" dirty="0" smtClean="0">
                <a:solidFill>
                  <a:srgbClr val="323232"/>
                </a:solidFill>
              </a:rPr>
              <a:t>	- </a:t>
            </a:r>
            <a:r>
              <a:rPr lang="fr-FR" dirty="0" err="1" smtClean="0">
                <a:solidFill>
                  <a:srgbClr val="323232"/>
                </a:solidFill>
              </a:rPr>
              <a:t>What</a:t>
            </a:r>
            <a:r>
              <a:rPr lang="fr-FR" dirty="0" smtClean="0">
                <a:solidFill>
                  <a:srgbClr val="323232"/>
                </a:solidFill>
              </a:rPr>
              <a:t> </a:t>
            </a:r>
            <a:r>
              <a:rPr lang="fr-FR" dirty="0" err="1" smtClean="0">
                <a:solidFill>
                  <a:srgbClr val="323232"/>
                </a:solidFill>
              </a:rPr>
              <a:t>is</a:t>
            </a:r>
            <a:r>
              <a:rPr lang="fr-FR" dirty="0" smtClean="0">
                <a:solidFill>
                  <a:srgbClr val="323232"/>
                </a:solidFill>
              </a:rPr>
              <a:t> the </a:t>
            </a:r>
            <a:r>
              <a:rPr lang="fr-FR" dirty="0" err="1" smtClean="0">
                <a:solidFill>
                  <a:srgbClr val="323232"/>
                </a:solidFill>
              </a:rPr>
              <a:t>kernel</a:t>
            </a:r>
            <a:r>
              <a:rPr lang="fr-FR" dirty="0" smtClean="0">
                <a:solidFill>
                  <a:srgbClr val="323232"/>
                </a:solidFill>
              </a:rPr>
              <a:t> version ?</a:t>
            </a:r>
          </a:p>
          <a:p>
            <a:pPr algn="just">
              <a:defRPr/>
            </a:pPr>
            <a:endParaRPr lang="fr-FR" dirty="0" smtClean="0">
              <a:solidFill>
                <a:srgbClr val="323232"/>
              </a:solidFill>
            </a:endParaRPr>
          </a:p>
          <a:p>
            <a:pPr algn="just">
              <a:defRPr/>
            </a:pPr>
            <a:r>
              <a:rPr lang="fr-FR" dirty="0" smtClean="0">
                <a:solidFill>
                  <a:srgbClr val="323232"/>
                </a:solidFill>
              </a:rPr>
              <a:t>	- </a:t>
            </a:r>
            <a:r>
              <a:rPr lang="fr-FR" dirty="0" err="1" smtClean="0">
                <a:solidFill>
                  <a:srgbClr val="323232"/>
                </a:solidFill>
              </a:rPr>
              <a:t>What</a:t>
            </a:r>
            <a:r>
              <a:rPr lang="fr-FR" dirty="0" smtClean="0">
                <a:solidFill>
                  <a:srgbClr val="323232"/>
                </a:solidFill>
              </a:rPr>
              <a:t>  </a:t>
            </a:r>
            <a:r>
              <a:rPr lang="fr-FR" dirty="0" err="1" smtClean="0">
                <a:solidFill>
                  <a:srgbClr val="323232"/>
                </a:solidFill>
              </a:rPr>
              <a:t>is</a:t>
            </a:r>
            <a:r>
              <a:rPr lang="fr-FR" dirty="0" smtClean="0">
                <a:solidFill>
                  <a:srgbClr val="323232"/>
                </a:solidFill>
              </a:rPr>
              <a:t> the </a:t>
            </a:r>
            <a:r>
              <a:rPr lang="fr-FR" dirty="0" err="1" smtClean="0">
                <a:solidFill>
                  <a:srgbClr val="323232"/>
                </a:solidFill>
              </a:rPr>
              <a:t>shell</a:t>
            </a:r>
            <a:r>
              <a:rPr lang="fr-FR" dirty="0" smtClean="0">
                <a:solidFill>
                  <a:srgbClr val="323232"/>
                </a:solidFill>
              </a:rPr>
              <a:t>?</a:t>
            </a:r>
            <a:endParaRPr lang="fr-FR" dirty="0">
              <a:solidFill>
                <a:srgbClr val="323232"/>
              </a:solidFill>
            </a:endParaRPr>
          </a:p>
        </p:txBody>
      </p:sp>
      <p:grpSp>
        <p:nvGrpSpPr>
          <p:cNvPr id="2" name="Grouper 23"/>
          <p:cNvGrpSpPr/>
          <p:nvPr/>
        </p:nvGrpSpPr>
        <p:grpSpPr>
          <a:xfrm>
            <a:off x="70247" y="1201149"/>
            <a:ext cx="1405071" cy="1371600"/>
            <a:chOff x="70247" y="1672104"/>
            <a:chExt cx="1405071" cy="1371600"/>
          </a:xfrm>
        </p:grpSpPr>
        <p:pic>
          <p:nvPicPr>
            <p:cNvPr id="22" name="Image 21"/>
            <p:cNvPicPr>
              <a:picLocks noChangeAspect="1"/>
            </p:cNvPicPr>
            <p:nvPr/>
          </p:nvPicPr>
          <p:blipFill>
            <a:blip r:embed="rId3"/>
            <a:stretch>
              <a:fillRect/>
            </a:stretch>
          </p:blipFill>
          <p:spPr>
            <a:xfrm>
              <a:off x="103718" y="1672104"/>
              <a:ext cx="1371600" cy="1371600"/>
            </a:xfrm>
            <a:prstGeom prst="rect">
              <a:avLst/>
            </a:prstGeom>
          </p:spPr>
        </p:pic>
        <p:sp>
          <p:nvSpPr>
            <p:cNvPr id="23" name="ZoneTexte 22"/>
            <p:cNvSpPr txBox="1"/>
            <p:nvPr/>
          </p:nvSpPr>
          <p:spPr>
            <a:xfrm>
              <a:off x="70247" y="2057400"/>
              <a:ext cx="615553" cy="523220"/>
            </a:xfrm>
            <a:prstGeom prst="rect">
              <a:avLst/>
            </a:prstGeom>
            <a:noFill/>
          </p:spPr>
          <p:txBody>
            <a:bodyPr vert="horz" wrap="square" rtlCol="0">
              <a:spAutoFit/>
            </a:bodyPr>
            <a:lstStyle/>
            <a:p>
              <a:r>
                <a:rPr lang="fr-FR" sz="2800" b="1" dirty="0" smtClean="0">
                  <a:solidFill>
                    <a:schemeClr val="bg2">
                      <a:lumMod val="25000"/>
                    </a:schemeClr>
                  </a:solidFill>
                </a:rPr>
                <a:t>TP</a:t>
              </a:r>
              <a:endParaRPr lang="fr-FR" sz="2800" b="1" dirty="0">
                <a:solidFill>
                  <a:schemeClr val="bg2">
                    <a:lumMod val="25000"/>
                  </a:schemeClr>
                </a:solidFill>
              </a:endParaRPr>
            </a:p>
          </p:txBody>
        </p:sp>
      </p:grpSp>
      <p:pic>
        <p:nvPicPr>
          <p:cNvPr id="12" name="Image 11"/>
          <p:cNvPicPr>
            <a:picLocks noChangeAspect="1"/>
          </p:cNvPicPr>
          <p:nvPr/>
        </p:nvPicPr>
        <p:blipFill>
          <a:blip r:embed="rId4"/>
          <a:stretch>
            <a:fillRect/>
          </a:stretch>
        </p:blipFill>
        <p:spPr>
          <a:xfrm>
            <a:off x="211800" y="5088600"/>
            <a:ext cx="931200" cy="931200"/>
          </a:xfrm>
          <a:prstGeom prst="rect">
            <a:avLst/>
          </a:prstGeom>
        </p:spPr>
      </p:pic>
      <p:pic>
        <p:nvPicPr>
          <p:cNvPr id="11" name="Picture 2"/>
          <p:cNvPicPr>
            <a:picLocks noChangeAspect="1" noChangeArrowheads="1"/>
          </p:cNvPicPr>
          <p:nvPr/>
        </p:nvPicPr>
        <p:blipFill>
          <a:blip r:embed="rId5"/>
          <a:srcRect/>
          <a:stretch>
            <a:fillRect/>
          </a:stretch>
        </p:blipFill>
        <p:spPr bwMode="auto">
          <a:xfrm>
            <a:off x="0" y="0"/>
            <a:ext cx="1064652" cy="1064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descr="Capture d’écran 2013-09-09 à 20.28.43.png"/>
          <p:cNvPicPr>
            <a:picLocks noChangeAspect="1"/>
          </p:cNvPicPr>
          <p:nvPr/>
        </p:nvPicPr>
        <p:blipFill>
          <a:blip r:embed="rId2"/>
          <a:srcRect t="64815"/>
          <a:stretch>
            <a:fillRect/>
          </a:stretch>
        </p:blipFill>
        <p:spPr>
          <a:xfrm>
            <a:off x="1524000" y="3314447"/>
            <a:ext cx="7023100" cy="361950"/>
          </a:xfrm>
          <a:prstGeom prst="rect">
            <a:avLst/>
          </a:prstGeom>
        </p:spPr>
      </p:pic>
      <p:sp>
        <p:nvSpPr>
          <p:cNvPr id="14" name="Rectangle 13"/>
          <p:cNvSpPr/>
          <p:nvPr/>
        </p:nvSpPr>
        <p:spPr>
          <a:xfrm>
            <a:off x="990600" y="0"/>
            <a:ext cx="8153399" cy="461665"/>
          </a:xfrm>
          <a:prstGeom prst="rect">
            <a:avLst/>
          </a:prstGeom>
          <a:solidFill>
            <a:schemeClr val="accent5">
              <a:lumMod val="75000"/>
            </a:schemeClr>
          </a:solidFill>
          <a:ln>
            <a:noFill/>
          </a:ln>
        </p:spPr>
        <p:txBody>
          <a:bodyPr wrap="square">
            <a:spAutoFit/>
          </a:bodyPr>
          <a:lstStyle/>
          <a:p>
            <a:endParaRPr lang="en-US" sz="2400" b="1" dirty="0">
              <a:solidFill>
                <a:schemeClr val="bg1"/>
              </a:solidFill>
            </a:endParaRPr>
          </a:p>
        </p:txBody>
      </p:sp>
      <p:cxnSp>
        <p:nvCxnSpPr>
          <p:cNvPr id="19" name="Connecteur droit avec flèche 18"/>
          <p:cNvCxnSpPr/>
          <p:nvPr/>
        </p:nvCxnSpPr>
        <p:spPr>
          <a:xfrm rot="5400000" flipH="1" flipV="1">
            <a:off x="1470668" y="3688934"/>
            <a:ext cx="546932" cy="457200"/>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1" name="Bulle rectangulaire à coins arrondis 20"/>
          <p:cNvSpPr/>
          <p:nvPr/>
        </p:nvSpPr>
        <p:spPr>
          <a:xfrm>
            <a:off x="762001" y="4128332"/>
            <a:ext cx="1286933" cy="592667"/>
          </a:xfrm>
          <a:prstGeom prst="wedgeRoundRectCallout">
            <a:avLst>
              <a:gd name="adj1" fmla="val 9214"/>
              <a:gd name="adj2" fmla="val -50000"/>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schemeClr val="tx1">
                    <a:lumMod val="65000"/>
                    <a:lumOff val="35000"/>
                  </a:schemeClr>
                </a:solidFill>
              </a:rPr>
              <a:t> user </a:t>
            </a:r>
            <a:r>
              <a:rPr lang="fr-FR" sz="1600" b="1" dirty="0" err="1" smtClean="0">
                <a:solidFill>
                  <a:schemeClr val="tx1">
                    <a:lumMod val="65000"/>
                    <a:lumOff val="35000"/>
                  </a:schemeClr>
                </a:solidFill>
              </a:rPr>
              <a:t>name</a:t>
            </a:r>
            <a:endParaRPr lang="fr-FR" sz="1600" b="1" dirty="0">
              <a:solidFill>
                <a:schemeClr val="tx1">
                  <a:lumMod val="65000"/>
                  <a:lumOff val="35000"/>
                </a:schemeClr>
              </a:solidFill>
            </a:endParaRPr>
          </a:p>
        </p:txBody>
      </p:sp>
      <p:cxnSp>
        <p:nvCxnSpPr>
          <p:cNvPr id="24" name="Connecteur droit avec flèche 23"/>
          <p:cNvCxnSpPr/>
          <p:nvPr/>
        </p:nvCxnSpPr>
        <p:spPr>
          <a:xfrm rot="5400000" flipH="1" flipV="1">
            <a:off x="2749375" y="3871560"/>
            <a:ext cx="476260" cy="48342"/>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2" name="Bulle rectangulaire à coins arrondis 21"/>
          <p:cNvSpPr/>
          <p:nvPr/>
        </p:nvSpPr>
        <p:spPr>
          <a:xfrm>
            <a:off x="2277534" y="4131733"/>
            <a:ext cx="1532466" cy="592667"/>
          </a:xfrm>
          <a:prstGeom prst="wedgeRoundRectCallout">
            <a:avLst>
              <a:gd name="adj1" fmla="val 6514"/>
              <a:gd name="adj2" fmla="val -4964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schemeClr val="tx1">
                    <a:lumMod val="65000"/>
                    <a:lumOff val="35000"/>
                  </a:schemeClr>
                </a:solidFill>
              </a:rPr>
              <a:t>Server </a:t>
            </a:r>
            <a:r>
              <a:rPr lang="fr-FR" sz="1600" b="1" dirty="0" err="1" smtClean="0">
                <a:solidFill>
                  <a:schemeClr val="tx1">
                    <a:lumMod val="65000"/>
                    <a:lumOff val="35000"/>
                  </a:schemeClr>
                </a:solidFill>
              </a:rPr>
              <a:t>name</a:t>
            </a:r>
            <a:endParaRPr lang="fr-FR" sz="1600" b="1" dirty="0">
              <a:solidFill>
                <a:schemeClr val="tx1">
                  <a:lumMod val="65000"/>
                  <a:lumOff val="35000"/>
                </a:schemeClr>
              </a:solidFill>
            </a:endParaRPr>
          </a:p>
        </p:txBody>
      </p:sp>
      <p:cxnSp>
        <p:nvCxnSpPr>
          <p:cNvPr id="27" name="Connecteur droit avec flèche 26"/>
          <p:cNvCxnSpPr/>
          <p:nvPr/>
        </p:nvCxnSpPr>
        <p:spPr>
          <a:xfrm rot="10800000">
            <a:off x="3657600" y="3644068"/>
            <a:ext cx="982136" cy="546934"/>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37" name="ZoneTexte 36"/>
          <p:cNvSpPr txBox="1"/>
          <p:nvPr/>
        </p:nvSpPr>
        <p:spPr>
          <a:xfrm>
            <a:off x="1447800" y="3200400"/>
            <a:ext cx="279043" cy="461665"/>
          </a:xfrm>
          <a:prstGeom prst="rect">
            <a:avLst/>
          </a:prstGeom>
          <a:noFill/>
        </p:spPr>
        <p:txBody>
          <a:bodyPr wrap="none" rtlCol="0">
            <a:spAutoFit/>
          </a:bodyPr>
          <a:lstStyle/>
          <a:p>
            <a:r>
              <a:rPr lang="fr-FR" sz="2400" dirty="0" smtClean="0">
                <a:solidFill>
                  <a:srgbClr val="31859C"/>
                </a:solidFill>
              </a:rPr>
              <a:t>[</a:t>
            </a:r>
            <a:endParaRPr lang="fr-FR" sz="2400" dirty="0">
              <a:solidFill>
                <a:srgbClr val="31859C"/>
              </a:solidFill>
            </a:endParaRPr>
          </a:p>
        </p:txBody>
      </p:sp>
      <p:sp>
        <p:nvSpPr>
          <p:cNvPr id="38" name="ZoneTexte 37"/>
          <p:cNvSpPr txBox="1"/>
          <p:nvPr/>
        </p:nvSpPr>
        <p:spPr>
          <a:xfrm>
            <a:off x="3962400" y="3214732"/>
            <a:ext cx="279043" cy="461665"/>
          </a:xfrm>
          <a:prstGeom prst="rect">
            <a:avLst/>
          </a:prstGeom>
          <a:noFill/>
        </p:spPr>
        <p:txBody>
          <a:bodyPr wrap="none" rtlCol="0">
            <a:spAutoFit/>
          </a:bodyPr>
          <a:lstStyle/>
          <a:p>
            <a:r>
              <a:rPr lang="fr-FR" sz="2400" dirty="0" smtClean="0">
                <a:solidFill>
                  <a:srgbClr val="31859C"/>
                </a:solidFill>
              </a:rPr>
              <a:t>]</a:t>
            </a:r>
            <a:endParaRPr lang="fr-FR" sz="2400" dirty="0">
              <a:solidFill>
                <a:srgbClr val="31859C"/>
              </a:solidFill>
            </a:endParaRPr>
          </a:p>
        </p:txBody>
      </p:sp>
      <p:sp>
        <p:nvSpPr>
          <p:cNvPr id="39" name="Rectangle 38"/>
          <p:cNvSpPr/>
          <p:nvPr/>
        </p:nvSpPr>
        <p:spPr>
          <a:xfrm>
            <a:off x="609600" y="3288268"/>
            <a:ext cx="901621" cy="369332"/>
          </a:xfrm>
          <a:prstGeom prst="rect">
            <a:avLst/>
          </a:prstGeom>
        </p:spPr>
        <p:txBody>
          <a:bodyPr wrap="none">
            <a:spAutoFit/>
          </a:bodyPr>
          <a:lstStyle/>
          <a:p>
            <a:r>
              <a:rPr lang="fr-FR" b="1" dirty="0" smtClean="0">
                <a:solidFill>
                  <a:srgbClr val="31859C"/>
                </a:solidFill>
              </a:rPr>
              <a:t>Prompt </a:t>
            </a:r>
            <a:endParaRPr lang="fr-FR" b="1" dirty="0">
              <a:solidFill>
                <a:srgbClr val="31859C"/>
              </a:solidFill>
            </a:endParaRPr>
          </a:p>
        </p:txBody>
      </p:sp>
      <p:sp>
        <p:nvSpPr>
          <p:cNvPr id="23" name="Bulle rectangulaire à coins arrondis 22"/>
          <p:cNvSpPr/>
          <p:nvPr/>
        </p:nvSpPr>
        <p:spPr>
          <a:xfrm>
            <a:off x="4030134" y="4128332"/>
            <a:ext cx="1532466" cy="592667"/>
          </a:xfrm>
          <a:prstGeom prst="wedgeRoundRectCallout">
            <a:avLst>
              <a:gd name="adj1" fmla="val -8956"/>
              <a:gd name="adj2" fmla="val -4964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lumMod val="65000"/>
                    <a:lumOff val="35000"/>
                  </a:schemeClr>
                </a:solidFill>
              </a:rPr>
              <a:t>current directory</a:t>
            </a:r>
            <a:endParaRPr lang="en-US" sz="1600" b="1" dirty="0">
              <a:solidFill>
                <a:schemeClr val="tx1">
                  <a:lumMod val="65000"/>
                  <a:lumOff val="35000"/>
                </a:schemeClr>
              </a:solidFill>
            </a:endParaRPr>
          </a:p>
        </p:txBody>
      </p:sp>
      <p:sp>
        <p:nvSpPr>
          <p:cNvPr id="17" name="Rectangle 16"/>
          <p:cNvSpPr/>
          <p:nvPr/>
        </p:nvSpPr>
        <p:spPr>
          <a:xfrm>
            <a:off x="990600" y="0"/>
            <a:ext cx="8153399" cy="584776"/>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 First command :			</a:t>
            </a:r>
            <a:r>
              <a:rPr lang="en-US" sz="2400" b="1" i="1" dirty="0" err="1" smtClean="0">
                <a:solidFill>
                  <a:schemeClr val="bg1"/>
                </a:solidFill>
              </a:rPr>
              <a:t>pwd</a:t>
            </a:r>
            <a:r>
              <a:rPr lang="en-US" sz="2400" b="1" i="1" dirty="0" smtClean="0">
                <a:solidFill>
                  <a:schemeClr val="bg1"/>
                </a:solidFill>
              </a:rPr>
              <a:t>		</a:t>
            </a:r>
            <a:r>
              <a:rPr lang="en-US" sz="3200" b="1" i="1" dirty="0" smtClean="0">
                <a:solidFill>
                  <a:schemeClr val="bg1"/>
                </a:solidFill>
              </a:rPr>
              <a:t>p</a:t>
            </a:r>
            <a:r>
              <a:rPr lang="en-US" sz="2400" b="1" i="1" dirty="0" smtClean="0">
                <a:solidFill>
                  <a:schemeClr val="bg1"/>
                </a:solidFill>
              </a:rPr>
              <a:t>resent </a:t>
            </a:r>
            <a:r>
              <a:rPr lang="en-US" sz="3200" b="1" i="1" dirty="0" smtClean="0">
                <a:solidFill>
                  <a:schemeClr val="bg1"/>
                </a:solidFill>
              </a:rPr>
              <a:t>w</a:t>
            </a:r>
            <a:r>
              <a:rPr lang="en-US" sz="2400" b="1" i="1" dirty="0" smtClean="0">
                <a:solidFill>
                  <a:schemeClr val="bg1"/>
                </a:solidFill>
              </a:rPr>
              <a:t>ork </a:t>
            </a:r>
            <a:r>
              <a:rPr lang="en-US" sz="3200" b="1" i="1" dirty="0" smtClean="0">
                <a:solidFill>
                  <a:schemeClr val="bg1"/>
                </a:solidFill>
              </a:rPr>
              <a:t>d</a:t>
            </a:r>
            <a:r>
              <a:rPr lang="en-US" sz="2400" b="1" i="1" dirty="0" smtClean="0">
                <a:solidFill>
                  <a:schemeClr val="bg1"/>
                </a:solidFill>
              </a:rPr>
              <a:t>irectory</a:t>
            </a:r>
            <a:r>
              <a:rPr lang="en-US" sz="2400" b="1" dirty="0" smtClean="0">
                <a:solidFill>
                  <a:schemeClr val="bg1"/>
                </a:solidFill>
              </a:rPr>
              <a:t> </a:t>
            </a:r>
            <a:endParaRPr lang="en-US" sz="2400" b="1" dirty="0">
              <a:solidFill>
                <a:schemeClr val="bg1"/>
              </a:solidFill>
            </a:endParaRPr>
          </a:p>
        </p:txBody>
      </p:sp>
      <p:sp>
        <p:nvSpPr>
          <p:cNvPr id="18" name="Rectangle 17"/>
          <p:cNvSpPr/>
          <p:nvPr/>
        </p:nvSpPr>
        <p:spPr>
          <a:xfrm>
            <a:off x="685800" y="1066800"/>
            <a:ext cx="7789332" cy="2862323"/>
          </a:xfrm>
          <a:prstGeom prst="rect">
            <a:avLst/>
          </a:prstGeom>
        </p:spPr>
        <p:txBody>
          <a:bodyPr wrap="square">
            <a:spAutoFit/>
          </a:bodyPr>
          <a:lstStyle/>
          <a:p>
            <a:endParaRPr lang="en-US" dirty="0" smtClean="0">
              <a:solidFill>
                <a:srgbClr val="000000"/>
              </a:solidFill>
            </a:endParaRPr>
          </a:p>
          <a:p>
            <a:r>
              <a:rPr lang="en-US" dirty="0" smtClean="0">
                <a:solidFill>
                  <a:srgbClr val="000000"/>
                </a:solidFill>
              </a:rPr>
              <a:t>		</a:t>
            </a:r>
            <a:r>
              <a:rPr lang="en-US" i="1" dirty="0" smtClean="0">
                <a:latin typeface="Courier"/>
                <a:cs typeface="Courier"/>
              </a:rPr>
              <a:t>command [ -options ] [ arguments or target]</a:t>
            </a:r>
          </a:p>
          <a:p>
            <a:endParaRPr lang="en-US" i="1" dirty="0" smtClean="0">
              <a:latin typeface="Courier"/>
              <a:cs typeface="Courier"/>
            </a:endParaRPr>
          </a:p>
          <a:p>
            <a:endParaRPr lang="en-US" dirty="0" smtClean="0">
              <a:solidFill>
                <a:srgbClr val="000000"/>
              </a:solidFill>
            </a:endParaRPr>
          </a:p>
          <a:p>
            <a:endParaRPr lang="en-US" dirty="0" smtClean="0">
              <a:solidFill>
                <a:srgbClr val="000000"/>
              </a:solidFill>
            </a:endParaRPr>
          </a:p>
          <a:p>
            <a:pPr algn="ctr"/>
            <a:r>
              <a:rPr lang="en-US" b="1" dirty="0" smtClean="0">
                <a:solidFill>
                  <a:schemeClr val="accent5">
                    <a:lumMod val="75000"/>
                  </a:schemeClr>
                </a:solidFill>
              </a:rPr>
              <a:t>What is the prompt ?</a:t>
            </a:r>
          </a:p>
          <a:p>
            <a:endParaRPr lang="en-US" dirty="0" smtClean="0"/>
          </a:p>
          <a:p>
            <a:endParaRPr lang="en-US" i="1" dirty="0" smtClean="0">
              <a:latin typeface="Courier"/>
              <a:cs typeface="Courier"/>
            </a:endParaRPr>
          </a:p>
          <a:p>
            <a:endParaRPr lang="en-US" dirty="0" smtClean="0">
              <a:latin typeface="Courier New"/>
              <a:cs typeface="Courier New"/>
            </a:endParaRP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90600" y="0"/>
            <a:ext cx="8153399" cy="584776"/>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 First command :			</a:t>
            </a:r>
            <a:r>
              <a:rPr lang="en-US" sz="2400" b="1" i="1" dirty="0" err="1" smtClean="0">
                <a:solidFill>
                  <a:schemeClr val="bg1"/>
                </a:solidFill>
              </a:rPr>
              <a:t>pwd</a:t>
            </a:r>
            <a:r>
              <a:rPr lang="en-US" sz="2400" b="1" i="1" dirty="0" smtClean="0">
                <a:solidFill>
                  <a:schemeClr val="bg1"/>
                </a:solidFill>
              </a:rPr>
              <a:t>		</a:t>
            </a:r>
            <a:r>
              <a:rPr lang="en-US" sz="3200" b="1" i="1" dirty="0" smtClean="0">
                <a:solidFill>
                  <a:schemeClr val="bg1"/>
                </a:solidFill>
              </a:rPr>
              <a:t>p</a:t>
            </a:r>
            <a:r>
              <a:rPr lang="en-US" sz="2400" b="1" i="1" dirty="0" smtClean="0">
                <a:solidFill>
                  <a:schemeClr val="bg1"/>
                </a:solidFill>
              </a:rPr>
              <a:t>resent </a:t>
            </a:r>
            <a:r>
              <a:rPr lang="en-US" sz="3200" b="1" i="1" dirty="0" smtClean="0">
                <a:solidFill>
                  <a:schemeClr val="bg1"/>
                </a:solidFill>
              </a:rPr>
              <a:t>w</a:t>
            </a:r>
            <a:r>
              <a:rPr lang="en-US" sz="2400" b="1" i="1" dirty="0" smtClean="0">
                <a:solidFill>
                  <a:schemeClr val="bg1"/>
                </a:solidFill>
              </a:rPr>
              <a:t>ork </a:t>
            </a:r>
            <a:r>
              <a:rPr lang="en-US" sz="3200" b="1" i="1" dirty="0" smtClean="0">
                <a:solidFill>
                  <a:schemeClr val="bg1"/>
                </a:solidFill>
              </a:rPr>
              <a:t>d</a:t>
            </a:r>
            <a:r>
              <a:rPr lang="en-US" sz="2400" b="1" i="1" dirty="0" smtClean="0">
                <a:solidFill>
                  <a:schemeClr val="bg1"/>
                </a:solidFill>
              </a:rPr>
              <a:t>irectory</a:t>
            </a:r>
            <a:r>
              <a:rPr lang="en-US" sz="2400" b="1" dirty="0" smtClean="0">
                <a:solidFill>
                  <a:schemeClr val="bg1"/>
                </a:solidFill>
              </a:rPr>
              <a:t> </a:t>
            </a:r>
            <a:endParaRPr lang="en-US" sz="2400" b="1" dirty="0">
              <a:solidFill>
                <a:schemeClr val="bg1"/>
              </a:solidFill>
            </a:endParaRPr>
          </a:p>
        </p:txBody>
      </p:sp>
      <p:sp>
        <p:nvSpPr>
          <p:cNvPr id="15" name="Rectangle 14"/>
          <p:cNvSpPr/>
          <p:nvPr/>
        </p:nvSpPr>
        <p:spPr>
          <a:xfrm>
            <a:off x="685800" y="1143016"/>
            <a:ext cx="7789332" cy="2862323"/>
          </a:xfrm>
          <a:prstGeom prst="rect">
            <a:avLst/>
          </a:prstGeom>
        </p:spPr>
        <p:txBody>
          <a:bodyPr wrap="square">
            <a:spAutoFit/>
          </a:bodyPr>
          <a:lstStyle/>
          <a:p>
            <a:endParaRPr lang="en-US" dirty="0" smtClean="0">
              <a:solidFill>
                <a:srgbClr val="000000"/>
              </a:solidFill>
            </a:endParaRPr>
          </a:p>
          <a:p>
            <a:r>
              <a:rPr lang="en-US" dirty="0" smtClean="0">
                <a:solidFill>
                  <a:srgbClr val="000000"/>
                </a:solidFill>
              </a:rPr>
              <a:t>		</a:t>
            </a:r>
            <a:r>
              <a:rPr lang="en-US" i="1" dirty="0" smtClean="0">
                <a:latin typeface="Courier"/>
                <a:cs typeface="Courier"/>
              </a:rPr>
              <a:t>command [ -options ] [ arguments or target]</a:t>
            </a:r>
          </a:p>
          <a:p>
            <a:endParaRPr lang="en-US" i="1" dirty="0" smtClean="0">
              <a:latin typeface="Courier"/>
              <a:cs typeface="Courier"/>
            </a:endParaRPr>
          </a:p>
          <a:p>
            <a:endParaRPr lang="en-US" dirty="0" smtClean="0">
              <a:solidFill>
                <a:srgbClr val="000000"/>
              </a:solidFill>
            </a:endParaRPr>
          </a:p>
          <a:p>
            <a:endParaRPr lang="en-US" dirty="0" smtClean="0">
              <a:solidFill>
                <a:srgbClr val="000000"/>
              </a:solidFill>
            </a:endParaRPr>
          </a:p>
          <a:p>
            <a:pPr algn="ctr"/>
            <a:r>
              <a:rPr lang="en-US" b="1" i="1" dirty="0" err="1" smtClean="0">
                <a:solidFill>
                  <a:schemeClr val="accent6">
                    <a:lumMod val="75000"/>
                  </a:schemeClr>
                </a:solidFill>
                <a:latin typeface="Courier"/>
                <a:cs typeface="Courier"/>
              </a:rPr>
              <a:t>pwd</a:t>
            </a:r>
            <a:r>
              <a:rPr lang="en-US" b="1" i="1" dirty="0" smtClean="0">
                <a:solidFill>
                  <a:srgbClr val="E08434"/>
                </a:solidFill>
              </a:rPr>
              <a:t> </a:t>
            </a:r>
            <a:r>
              <a:rPr lang="en-US" dirty="0" smtClean="0">
                <a:solidFill>
                  <a:srgbClr val="000000"/>
                </a:solidFill>
              </a:rPr>
              <a:t> </a:t>
            </a:r>
            <a:r>
              <a:rPr lang="en-US" dirty="0" smtClean="0"/>
              <a:t>: print name of current directory</a:t>
            </a:r>
          </a:p>
          <a:p>
            <a:endParaRPr lang="en-US" dirty="0" smtClean="0"/>
          </a:p>
          <a:p>
            <a:endParaRPr lang="en-US" i="1" dirty="0" smtClean="0">
              <a:latin typeface="Courier"/>
              <a:cs typeface="Courier"/>
            </a:endParaRPr>
          </a:p>
          <a:p>
            <a:endParaRPr lang="en-US" dirty="0" smtClean="0">
              <a:latin typeface="Courier New"/>
              <a:cs typeface="Courier New"/>
            </a:endParaRPr>
          </a:p>
          <a:p>
            <a:endParaRPr lang="en-US" dirty="0" smtClean="0"/>
          </a:p>
        </p:txBody>
      </p:sp>
      <p:pic>
        <p:nvPicPr>
          <p:cNvPr id="6" name="Image 5" descr="Capture d’écran 2012-10-17 à 11.40.22.png"/>
          <p:cNvPicPr>
            <a:picLocks noChangeAspect="1"/>
          </p:cNvPicPr>
          <p:nvPr/>
        </p:nvPicPr>
        <p:blipFill>
          <a:blip r:embed="rId2"/>
          <a:srcRect r="27083"/>
          <a:stretch>
            <a:fillRect/>
          </a:stretch>
        </p:blipFill>
        <p:spPr>
          <a:xfrm>
            <a:off x="2019300" y="3429000"/>
            <a:ext cx="5029200" cy="2392665"/>
          </a:xfrm>
          <a:prstGeom prst="rect">
            <a:avLst/>
          </a:prstGeom>
        </p:spPr>
      </p:pic>
      <p:cxnSp>
        <p:nvCxnSpPr>
          <p:cNvPr id="13" name="Connecteur droit avec flèche 12"/>
          <p:cNvCxnSpPr/>
          <p:nvPr/>
        </p:nvCxnSpPr>
        <p:spPr>
          <a:xfrm rot="10800000">
            <a:off x="5221288" y="4131733"/>
            <a:ext cx="1141413" cy="365865"/>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16" name="Bulle rectangulaire à coins arrondis 15"/>
          <p:cNvSpPr/>
          <p:nvPr/>
        </p:nvSpPr>
        <p:spPr>
          <a:xfrm>
            <a:off x="5905500" y="4207933"/>
            <a:ext cx="2313353" cy="592667"/>
          </a:xfrm>
          <a:prstGeom prst="wedgeRoundRectCallout">
            <a:avLst>
              <a:gd name="adj1" fmla="val 6514"/>
              <a:gd name="adj2" fmla="val -4964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srgbClr val="595959"/>
                </a:solidFill>
              </a:rPr>
              <a:t>Command </a:t>
            </a:r>
            <a:r>
              <a:rPr lang="fr-FR" sz="1600" b="1" dirty="0" err="1" smtClean="0">
                <a:solidFill>
                  <a:srgbClr val="595959"/>
                </a:solidFill>
              </a:rPr>
              <a:t>without</a:t>
            </a:r>
            <a:r>
              <a:rPr lang="fr-FR" sz="1600" b="1" dirty="0" smtClean="0">
                <a:solidFill>
                  <a:srgbClr val="595959"/>
                </a:solidFill>
              </a:rPr>
              <a:t> options and argument</a:t>
            </a:r>
          </a:p>
        </p:txBody>
      </p:sp>
      <p:cxnSp>
        <p:nvCxnSpPr>
          <p:cNvPr id="20" name="Connecteur droit avec flèche 19"/>
          <p:cNvCxnSpPr/>
          <p:nvPr/>
        </p:nvCxnSpPr>
        <p:spPr>
          <a:xfrm flipV="1">
            <a:off x="990596" y="4340003"/>
            <a:ext cx="1066804" cy="689197"/>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1" name="Bulle rectangulaire à coins arrondis 20"/>
          <p:cNvSpPr/>
          <p:nvPr/>
        </p:nvSpPr>
        <p:spPr>
          <a:xfrm>
            <a:off x="533400" y="4724400"/>
            <a:ext cx="2438400" cy="592667"/>
          </a:xfrm>
          <a:prstGeom prst="wedgeRoundRectCallout">
            <a:avLst>
              <a:gd name="adj1" fmla="val 6514"/>
              <a:gd name="adj2" fmla="val -4964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595959"/>
                </a:solidFill>
              </a:rPr>
              <a:t>Command result : </a:t>
            </a:r>
            <a:r>
              <a:rPr lang="fr-FR" sz="1600" b="1" dirty="0" err="1" smtClean="0">
                <a:solidFill>
                  <a:srgbClr val="595959"/>
                </a:solidFill>
              </a:rPr>
              <a:t>name</a:t>
            </a:r>
            <a:r>
              <a:rPr lang="fr-FR" sz="1600" b="1" dirty="0" smtClean="0">
                <a:solidFill>
                  <a:srgbClr val="595959"/>
                </a:solidFill>
              </a:rPr>
              <a:t> of </a:t>
            </a:r>
            <a:r>
              <a:rPr lang="fr-FR" sz="1600" b="1" dirty="0" err="1" smtClean="0">
                <a:solidFill>
                  <a:srgbClr val="595959"/>
                </a:solidFill>
              </a:rPr>
              <a:t>current</a:t>
            </a:r>
            <a:r>
              <a:rPr lang="fr-FR" sz="1600" b="1" dirty="0" smtClean="0">
                <a:solidFill>
                  <a:srgbClr val="595959"/>
                </a:solidFill>
              </a:rPr>
              <a:t> directory </a:t>
            </a:r>
            <a:endParaRPr lang="fr-FR" sz="1600" b="1" dirty="0">
              <a:solidFill>
                <a:srgbClr val="59595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Capture d’écran 2012-10-17 à 11.46.42.png"/>
          <p:cNvPicPr>
            <a:picLocks noChangeAspect="1"/>
          </p:cNvPicPr>
          <p:nvPr/>
        </p:nvPicPr>
        <p:blipFill>
          <a:blip r:embed="rId2"/>
          <a:srcRect r="30000" b="81127"/>
          <a:stretch>
            <a:fillRect/>
          </a:stretch>
        </p:blipFill>
        <p:spPr>
          <a:xfrm>
            <a:off x="1371600" y="3048000"/>
            <a:ext cx="6400800" cy="1017515"/>
          </a:xfrm>
          <a:prstGeom prst="rect">
            <a:avLst/>
          </a:prstGeom>
        </p:spPr>
      </p:pic>
      <p:sp>
        <p:nvSpPr>
          <p:cNvPr id="14" name="Rectangle 13"/>
          <p:cNvSpPr/>
          <p:nvPr/>
        </p:nvSpPr>
        <p:spPr>
          <a:xfrm>
            <a:off x="990600" y="0"/>
            <a:ext cx="8153399" cy="584776"/>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 2</a:t>
            </a:r>
            <a:r>
              <a:rPr lang="en-US" sz="2400" b="1" baseline="30000" dirty="0" smtClean="0">
                <a:solidFill>
                  <a:schemeClr val="bg1"/>
                </a:solidFill>
              </a:rPr>
              <a:t>nd</a:t>
            </a:r>
            <a:r>
              <a:rPr lang="en-US" sz="2400" b="1" dirty="0" smtClean="0">
                <a:solidFill>
                  <a:schemeClr val="bg1"/>
                </a:solidFill>
              </a:rPr>
              <a:t> command :			</a:t>
            </a:r>
            <a:r>
              <a:rPr lang="en-US" sz="2400" b="1" i="1" dirty="0" err="1" smtClean="0">
                <a:solidFill>
                  <a:schemeClr val="bg1"/>
                </a:solidFill>
              </a:rPr>
              <a:t>ls</a:t>
            </a:r>
            <a:r>
              <a:rPr lang="en-US" sz="2400" b="1" i="1" dirty="0" smtClean="0">
                <a:solidFill>
                  <a:schemeClr val="bg1"/>
                </a:solidFill>
              </a:rPr>
              <a:t>		</a:t>
            </a:r>
            <a:r>
              <a:rPr lang="en-US" sz="3200" b="1" i="1" dirty="0" smtClean="0">
                <a:solidFill>
                  <a:schemeClr val="bg1"/>
                </a:solidFill>
              </a:rPr>
              <a:t>l</a:t>
            </a:r>
            <a:r>
              <a:rPr lang="en-US" sz="2400" b="1" i="1" dirty="0" smtClean="0">
                <a:solidFill>
                  <a:schemeClr val="bg1"/>
                </a:solidFill>
              </a:rPr>
              <a:t>i</a:t>
            </a:r>
            <a:r>
              <a:rPr lang="en-US" sz="3200" b="1" i="1" dirty="0" smtClean="0">
                <a:solidFill>
                  <a:schemeClr val="bg1"/>
                </a:solidFill>
              </a:rPr>
              <a:t>s</a:t>
            </a:r>
            <a:r>
              <a:rPr lang="en-US" sz="2400" b="1" i="1" dirty="0" smtClean="0">
                <a:solidFill>
                  <a:schemeClr val="bg1"/>
                </a:solidFill>
              </a:rPr>
              <a:t>t</a:t>
            </a:r>
            <a:r>
              <a:rPr lang="en-US" sz="2400" b="1" dirty="0" smtClean="0">
                <a:solidFill>
                  <a:schemeClr val="bg1"/>
                </a:solidFill>
              </a:rPr>
              <a:t> </a:t>
            </a:r>
            <a:endParaRPr lang="en-US" sz="2400" b="1" dirty="0">
              <a:solidFill>
                <a:schemeClr val="bg1"/>
              </a:solidFill>
            </a:endParaRPr>
          </a:p>
        </p:txBody>
      </p:sp>
      <p:sp>
        <p:nvSpPr>
          <p:cNvPr id="15" name="Rectangle 14"/>
          <p:cNvSpPr/>
          <p:nvPr/>
        </p:nvSpPr>
        <p:spPr>
          <a:xfrm>
            <a:off x="685800" y="1143016"/>
            <a:ext cx="7789332" cy="3139321"/>
          </a:xfrm>
          <a:prstGeom prst="rect">
            <a:avLst/>
          </a:prstGeom>
        </p:spPr>
        <p:txBody>
          <a:bodyPr wrap="square">
            <a:spAutoFit/>
          </a:bodyPr>
          <a:lstStyle/>
          <a:p>
            <a:endParaRPr lang="en-US" dirty="0" smtClean="0">
              <a:solidFill>
                <a:srgbClr val="000000"/>
              </a:solidFill>
            </a:endParaRPr>
          </a:p>
          <a:p>
            <a:r>
              <a:rPr lang="en-US" dirty="0" smtClean="0">
                <a:solidFill>
                  <a:srgbClr val="000000"/>
                </a:solidFill>
              </a:rPr>
              <a:t>		</a:t>
            </a:r>
            <a:r>
              <a:rPr lang="en-US" i="1" dirty="0" smtClean="0">
                <a:latin typeface="Courier"/>
                <a:cs typeface="Courier"/>
              </a:rPr>
              <a:t>command [ -options ] [ arguments or target]</a:t>
            </a:r>
          </a:p>
          <a:p>
            <a:endParaRPr lang="en-US" i="1" dirty="0" smtClean="0">
              <a:latin typeface="Courier"/>
              <a:cs typeface="Courier"/>
            </a:endParaRPr>
          </a:p>
          <a:p>
            <a:endParaRPr lang="en-US" dirty="0" smtClean="0">
              <a:solidFill>
                <a:srgbClr val="000000"/>
              </a:solidFill>
            </a:endParaRPr>
          </a:p>
          <a:p>
            <a:pPr algn="ctr"/>
            <a:endParaRPr lang="en-US" dirty="0" smtClean="0">
              <a:solidFill>
                <a:srgbClr val="000000"/>
              </a:solidFill>
            </a:endParaRPr>
          </a:p>
          <a:p>
            <a:pPr algn="ctr"/>
            <a:r>
              <a:rPr lang="en-US" dirty="0" smtClean="0">
                <a:solidFill>
                  <a:srgbClr val="000000"/>
                </a:solidFill>
              </a:rPr>
              <a:t>	</a:t>
            </a:r>
            <a:r>
              <a:rPr lang="en-US" b="1" dirty="0" err="1" smtClean="0">
                <a:solidFill>
                  <a:schemeClr val="accent6">
                    <a:lumMod val="75000"/>
                  </a:schemeClr>
                </a:solidFill>
              </a:rPr>
              <a:t>ls</a:t>
            </a:r>
            <a:r>
              <a:rPr lang="en-US" b="1" dirty="0" smtClean="0">
                <a:solidFill>
                  <a:schemeClr val="accent6">
                    <a:lumMod val="75000"/>
                  </a:schemeClr>
                </a:solidFill>
              </a:rPr>
              <a:t> : </a:t>
            </a:r>
            <a:r>
              <a:rPr lang="en-US" dirty="0" smtClean="0"/>
              <a:t>list all files in a directory</a:t>
            </a:r>
          </a:p>
          <a:p>
            <a:endParaRPr lang="en-US" dirty="0" smtClean="0"/>
          </a:p>
          <a:p>
            <a:endParaRPr lang="en-US" dirty="0" smtClean="0"/>
          </a:p>
          <a:p>
            <a:endParaRPr lang="en-US" i="1" dirty="0" smtClean="0">
              <a:latin typeface="Courier"/>
              <a:cs typeface="Courier"/>
            </a:endParaRPr>
          </a:p>
          <a:p>
            <a:endParaRPr lang="en-US" dirty="0" smtClean="0">
              <a:latin typeface="Courier New"/>
              <a:cs typeface="Courier New"/>
            </a:endParaRPr>
          </a:p>
          <a:p>
            <a:endParaRPr lang="en-US" dirty="0" smtClean="0"/>
          </a:p>
        </p:txBody>
      </p:sp>
      <p:cxnSp>
        <p:nvCxnSpPr>
          <p:cNvPr id="13" name="Connecteur droit avec flèche 12"/>
          <p:cNvCxnSpPr/>
          <p:nvPr/>
        </p:nvCxnSpPr>
        <p:spPr>
          <a:xfrm rot="16200000" flipV="1">
            <a:off x="4491992" y="3268350"/>
            <a:ext cx="272728" cy="1331911"/>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16" name="Bulle rectangulaire à coins arrondis 15"/>
          <p:cNvSpPr/>
          <p:nvPr/>
        </p:nvSpPr>
        <p:spPr>
          <a:xfrm>
            <a:off x="3962401" y="3979333"/>
            <a:ext cx="2819400" cy="592667"/>
          </a:xfrm>
          <a:prstGeom prst="wedgeRoundRectCallout">
            <a:avLst>
              <a:gd name="adj1" fmla="val 6514"/>
              <a:gd name="adj2" fmla="val -4964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srgbClr val="595959"/>
                </a:solidFill>
              </a:rPr>
              <a:t>Command </a:t>
            </a:r>
            <a:r>
              <a:rPr lang="fr-FR" sz="1600" b="1" dirty="0" err="1" smtClean="0">
                <a:solidFill>
                  <a:srgbClr val="595959"/>
                </a:solidFill>
              </a:rPr>
              <a:t>without</a:t>
            </a:r>
            <a:r>
              <a:rPr lang="fr-FR" sz="1600" b="1" dirty="0" smtClean="0">
                <a:solidFill>
                  <a:srgbClr val="595959"/>
                </a:solidFill>
              </a:rPr>
              <a:t> options and argument</a:t>
            </a:r>
          </a:p>
        </p:txBody>
      </p:sp>
      <p:cxnSp>
        <p:nvCxnSpPr>
          <p:cNvPr id="19" name="Connecteur droit avec flèche 18"/>
          <p:cNvCxnSpPr>
            <a:stCxn id="20" idx="0"/>
          </p:cNvCxnSpPr>
          <p:nvPr/>
        </p:nvCxnSpPr>
        <p:spPr>
          <a:xfrm rot="5400000" flipH="1" flipV="1">
            <a:off x="1727561" y="4242163"/>
            <a:ext cx="582682" cy="229393"/>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0" name="Bulle rectangulaire à coins arrondis 19"/>
          <p:cNvSpPr/>
          <p:nvPr/>
        </p:nvSpPr>
        <p:spPr>
          <a:xfrm>
            <a:off x="303212" y="4648200"/>
            <a:ext cx="3201988" cy="592667"/>
          </a:xfrm>
          <a:prstGeom prst="wedgeRoundRectCallout">
            <a:avLst>
              <a:gd name="adj1" fmla="val 6514"/>
              <a:gd name="adj2" fmla="val -4964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FR" sz="1600" b="1" dirty="0" err="1" smtClean="0">
                <a:solidFill>
                  <a:srgbClr val="595959"/>
                </a:solidFill>
              </a:rPr>
              <a:t>Lists</a:t>
            </a:r>
            <a:r>
              <a:rPr lang="fr-FR" sz="1600" b="1" dirty="0" smtClean="0">
                <a:solidFill>
                  <a:srgbClr val="595959"/>
                </a:solidFill>
              </a:rPr>
              <a:t> all files in a directory </a:t>
            </a:r>
          </a:p>
          <a:p>
            <a:r>
              <a:rPr lang="fr-FR" sz="1600" b="1" dirty="0" smtClean="0">
                <a:solidFill>
                  <a:srgbClr val="595959"/>
                </a:solidFill>
              </a:rPr>
              <a:t>(the </a:t>
            </a:r>
            <a:r>
              <a:rPr lang="fr-FR" sz="1600" b="1" dirty="0" err="1" smtClean="0">
                <a:solidFill>
                  <a:srgbClr val="595959"/>
                </a:solidFill>
              </a:rPr>
              <a:t>current</a:t>
            </a:r>
            <a:r>
              <a:rPr lang="fr-FR" sz="1600" b="1" dirty="0" smtClean="0">
                <a:solidFill>
                  <a:srgbClr val="595959"/>
                </a:solidFill>
              </a:rPr>
              <a:t> directory by default)</a:t>
            </a:r>
            <a:endParaRPr lang="fr-FR" sz="1600" b="1" dirty="0">
              <a:solidFill>
                <a:srgbClr val="59595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Capture d’écran 2012-10-17 à 11.46.42.png"/>
          <p:cNvPicPr>
            <a:picLocks noChangeAspect="1"/>
          </p:cNvPicPr>
          <p:nvPr/>
        </p:nvPicPr>
        <p:blipFill>
          <a:blip r:embed="rId2"/>
          <a:srcRect t="30213" r="9537" b="30246"/>
          <a:stretch>
            <a:fillRect/>
          </a:stretch>
        </p:blipFill>
        <p:spPr>
          <a:xfrm>
            <a:off x="491067" y="2897343"/>
            <a:ext cx="8271933" cy="2131857"/>
          </a:xfrm>
          <a:prstGeom prst="rect">
            <a:avLst/>
          </a:prstGeom>
        </p:spPr>
      </p:pic>
      <p:sp>
        <p:nvSpPr>
          <p:cNvPr id="14" name="Rectangle 13"/>
          <p:cNvSpPr/>
          <p:nvPr/>
        </p:nvSpPr>
        <p:spPr>
          <a:xfrm>
            <a:off x="990600" y="0"/>
            <a:ext cx="8153399" cy="584776"/>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 2</a:t>
            </a:r>
            <a:r>
              <a:rPr lang="en-US" sz="2400" b="1" baseline="30000" dirty="0" smtClean="0">
                <a:solidFill>
                  <a:schemeClr val="bg1"/>
                </a:solidFill>
              </a:rPr>
              <a:t>nd</a:t>
            </a:r>
            <a:r>
              <a:rPr lang="en-US" sz="2400" b="1" dirty="0" smtClean="0">
                <a:solidFill>
                  <a:schemeClr val="bg1"/>
                </a:solidFill>
              </a:rPr>
              <a:t> command :			</a:t>
            </a:r>
            <a:r>
              <a:rPr lang="en-US" sz="2400" b="1" i="1" dirty="0" err="1" smtClean="0">
                <a:solidFill>
                  <a:schemeClr val="bg1"/>
                </a:solidFill>
              </a:rPr>
              <a:t>ls</a:t>
            </a:r>
            <a:r>
              <a:rPr lang="en-US" sz="2400" b="1" i="1" dirty="0" smtClean="0">
                <a:solidFill>
                  <a:schemeClr val="bg1"/>
                </a:solidFill>
              </a:rPr>
              <a:t>		</a:t>
            </a:r>
            <a:r>
              <a:rPr lang="en-US" sz="3200" b="1" i="1" dirty="0" smtClean="0">
                <a:solidFill>
                  <a:schemeClr val="bg1"/>
                </a:solidFill>
              </a:rPr>
              <a:t>l</a:t>
            </a:r>
            <a:r>
              <a:rPr lang="en-US" sz="2400" b="1" i="1" dirty="0" smtClean="0">
                <a:solidFill>
                  <a:schemeClr val="bg1"/>
                </a:solidFill>
              </a:rPr>
              <a:t>i</a:t>
            </a:r>
            <a:r>
              <a:rPr lang="en-US" sz="3200" b="1" i="1" dirty="0" smtClean="0">
                <a:solidFill>
                  <a:schemeClr val="bg1"/>
                </a:solidFill>
              </a:rPr>
              <a:t>s</a:t>
            </a:r>
            <a:r>
              <a:rPr lang="en-US" sz="2400" b="1" i="1" dirty="0" smtClean="0">
                <a:solidFill>
                  <a:schemeClr val="bg1"/>
                </a:solidFill>
              </a:rPr>
              <a:t>t</a:t>
            </a:r>
            <a:r>
              <a:rPr lang="en-US" sz="2400" b="1" dirty="0" smtClean="0">
                <a:solidFill>
                  <a:schemeClr val="bg1"/>
                </a:solidFill>
              </a:rPr>
              <a:t> </a:t>
            </a:r>
            <a:endParaRPr lang="en-US" sz="2400" b="1" dirty="0">
              <a:solidFill>
                <a:schemeClr val="bg1"/>
              </a:solidFill>
            </a:endParaRPr>
          </a:p>
        </p:txBody>
      </p:sp>
      <p:sp>
        <p:nvSpPr>
          <p:cNvPr id="15" name="Rectangle 14"/>
          <p:cNvSpPr/>
          <p:nvPr/>
        </p:nvSpPr>
        <p:spPr>
          <a:xfrm>
            <a:off x="685800" y="1143016"/>
            <a:ext cx="7789332" cy="3416320"/>
          </a:xfrm>
          <a:prstGeom prst="rect">
            <a:avLst/>
          </a:prstGeom>
        </p:spPr>
        <p:txBody>
          <a:bodyPr wrap="square">
            <a:spAutoFit/>
          </a:bodyPr>
          <a:lstStyle/>
          <a:p>
            <a:endParaRPr lang="en-US" dirty="0" smtClean="0">
              <a:solidFill>
                <a:srgbClr val="000000"/>
              </a:solidFill>
            </a:endParaRPr>
          </a:p>
          <a:p>
            <a:r>
              <a:rPr lang="en-US" dirty="0" smtClean="0">
                <a:solidFill>
                  <a:srgbClr val="000000"/>
                </a:solidFill>
              </a:rPr>
              <a:t>		</a:t>
            </a:r>
            <a:r>
              <a:rPr lang="en-US" i="1" dirty="0" smtClean="0">
                <a:latin typeface="Courier"/>
                <a:cs typeface="Courier"/>
              </a:rPr>
              <a:t>command [ -options ] [ arguments or target]</a:t>
            </a:r>
          </a:p>
          <a:p>
            <a:endParaRPr lang="en-US" i="1" dirty="0" smtClean="0">
              <a:latin typeface="Courier"/>
              <a:cs typeface="Courier"/>
            </a:endParaRPr>
          </a:p>
          <a:p>
            <a:endParaRPr lang="en-US" dirty="0" smtClean="0">
              <a:solidFill>
                <a:srgbClr val="000000"/>
              </a:solidFill>
            </a:endParaRPr>
          </a:p>
          <a:p>
            <a:endParaRPr lang="en-US" dirty="0" smtClean="0">
              <a:solidFill>
                <a:srgbClr val="000000"/>
              </a:solidFill>
            </a:endParaRPr>
          </a:p>
          <a:p>
            <a:pPr algn="ctr"/>
            <a:r>
              <a:rPr lang="en-US" dirty="0" smtClean="0">
                <a:solidFill>
                  <a:srgbClr val="000000"/>
                </a:solidFill>
              </a:rPr>
              <a:t>	</a:t>
            </a:r>
            <a:r>
              <a:rPr lang="en-US" b="1" dirty="0" err="1" smtClean="0">
                <a:solidFill>
                  <a:schemeClr val="accent6">
                    <a:lumMod val="75000"/>
                  </a:schemeClr>
                </a:solidFill>
              </a:rPr>
              <a:t>ls</a:t>
            </a:r>
            <a:r>
              <a:rPr lang="en-US" b="1" dirty="0" smtClean="0">
                <a:solidFill>
                  <a:schemeClr val="accent6">
                    <a:lumMod val="75000"/>
                  </a:schemeClr>
                </a:solidFill>
              </a:rPr>
              <a:t> : </a:t>
            </a:r>
            <a:r>
              <a:rPr lang="en-US" dirty="0" smtClean="0"/>
              <a:t>list all files in a directory</a:t>
            </a:r>
          </a:p>
          <a:p>
            <a:pPr algn="ctr"/>
            <a:endParaRPr lang="en-US" dirty="0" smtClean="0"/>
          </a:p>
          <a:p>
            <a:endParaRPr lang="en-US" dirty="0" smtClean="0"/>
          </a:p>
          <a:p>
            <a:endParaRPr lang="en-US" dirty="0" smtClean="0"/>
          </a:p>
          <a:p>
            <a:endParaRPr lang="en-US" i="1" dirty="0" smtClean="0">
              <a:latin typeface="Courier"/>
              <a:cs typeface="Courier"/>
            </a:endParaRPr>
          </a:p>
          <a:p>
            <a:endParaRPr lang="en-US" dirty="0" smtClean="0">
              <a:latin typeface="Courier New"/>
              <a:cs typeface="Courier New"/>
            </a:endParaRPr>
          </a:p>
          <a:p>
            <a:endParaRPr lang="en-US" dirty="0" smtClean="0"/>
          </a:p>
        </p:txBody>
      </p:sp>
      <p:cxnSp>
        <p:nvCxnSpPr>
          <p:cNvPr id="13" name="Connecteur droit avec flèche 12"/>
          <p:cNvCxnSpPr/>
          <p:nvPr/>
        </p:nvCxnSpPr>
        <p:spPr>
          <a:xfrm rot="16200000" flipV="1">
            <a:off x="3094567" y="3611034"/>
            <a:ext cx="2133600" cy="1159931"/>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16" name="Bulle rectangulaire à coins arrondis 15"/>
          <p:cNvSpPr/>
          <p:nvPr/>
        </p:nvSpPr>
        <p:spPr>
          <a:xfrm>
            <a:off x="4724400" y="5257800"/>
            <a:ext cx="3733800" cy="592667"/>
          </a:xfrm>
          <a:prstGeom prst="wedgeRoundRectCallout">
            <a:avLst>
              <a:gd name="adj1" fmla="val 6514"/>
              <a:gd name="adj2" fmla="val -4964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srgbClr val="595959"/>
                </a:solidFill>
              </a:rPr>
              <a:t>Command </a:t>
            </a:r>
            <a:r>
              <a:rPr lang="fr-FR" sz="1600" b="1" dirty="0" err="1" smtClean="0">
                <a:solidFill>
                  <a:srgbClr val="595959"/>
                </a:solidFill>
              </a:rPr>
              <a:t>with</a:t>
            </a:r>
            <a:r>
              <a:rPr lang="fr-FR" sz="1600" b="1" dirty="0" smtClean="0">
                <a:solidFill>
                  <a:srgbClr val="595959"/>
                </a:solidFill>
              </a:rPr>
              <a:t> the option l and the directory </a:t>
            </a:r>
            <a:r>
              <a:rPr lang="fr-FR" sz="1600" b="1" dirty="0" err="1" smtClean="0">
                <a:solidFill>
                  <a:srgbClr val="595959"/>
                </a:solidFill>
              </a:rPr>
              <a:t>name</a:t>
            </a:r>
            <a:r>
              <a:rPr lang="fr-FR" sz="1600" b="1" dirty="0" smtClean="0">
                <a:solidFill>
                  <a:srgbClr val="595959"/>
                </a:solidFill>
              </a:rPr>
              <a:t> </a:t>
            </a:r>
            <a:r>
              <a:rPr lang="fr-FR" sz="1600" b="1" dirty="0" err="1" smtClean="0">
                <a:solidFill>
                  <a:srgbClr val="595959"/>
                </a:solidFill>
              </a:rPr>
              <a:t>like</a:t>
            </a:r>
            <a:r>
              <a:rPr lang="fr-FR" sz="1600" b="1" dirty="0" smtClean="0">
                <a:solidFill>
                  <a:srgbClr val="595959"/>
                </a:solidFill>
              </a:rPr>
              <a:t> an argument</a:t>
            </a:r>
          </a:p>
        </p:txBody>
      </p:sp>
      <p:cxnSp>
        <p:nvCxnSpPr>
          <p:cNvPr id="19" name="Connecteur droit avec flèche 18"/>
          <p:cNvCxnSpPr>
            <a:stCxn id="20" idx="4"/>
          </p:cNvCxnSpPr>
          <p:nvPr/>
        </p:nvCxnSpPr>
        <p:spPr>
          <a:xfrm rot="5400000" flipH="1">
            <a:off x="2656322" y="4811279"/>
            <a:ext cx="459328" cy="437971"/>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0" name="Bulle rectangulaire à coins arrondis 19"/>
          <p:cNvSpPr/>
          <p:nvPr/>
        </p:nvSpPr>
        <p:spPr>
          <a:xfrm>
            <a:off x="1295400" y="5257800"/>
            <a:ext cx="3201988" cy="592667"/>
          </a:xfrm>
          <a:prstGeom prst="wedgeRoundRectCallout">
            <a:avLst>
              <a:gd name="adj1" fmla="val 6514"/>
              <a:gd name="adj2" fmla="val -4964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FR" sz="1600" b="1" dirty="0" smtClean="0">
                <a:solidFill>
                  <a:schemeClr val="tx1">
                    <a:lumMod val="65000"/>
                    <a:lumOff val="35000"/>
                  </a:schemeClr>
                </a:solidFill>
              </a:rPr>
              <a:t>Display the long format listing</a:t>
            </a:r>
            <a:endParaRPr lang="fr-FR" sz="160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62000" y="1295400"/>
            <a:ext cx="7789332" cy="369332"/>
          </a:xfrm>
          <a:prstGeom prst="rect">
            <a:avLst/>
          </a:prstGeom>
        </p:spPr>
        <p:txBody>
          <a:bodyPr wrap="square">
            <a:spAutoFit/>
          </a:bodyPr>
          <a:lstStyle/>
          <a:p>
            <a:r>
              <a:rPr lang="en-US" b="1" dirty="0" smtClean="0">
                <a:solidFill>
                  <a:schemeClr val="accent5">
                    <a:lumMod val="75000"/>
                  </a:schemeClr>
                </a:solidFill>
              </a:rPr>
              <a:t>Help</a:t>
            </a:r>
          </a:p>
        </p:txBody>
      </p:sp>
      <p:sp>
        <p:nvSpPr>
          <p:cNvPr id="14" name="Rectangle à coins arrondis 13"/>
          <p:cNvSpPr/>
          <p:nvPr/>
        </p:nvSpPr>
        <p:spPr>
          <a:xfrm>
            <a:off x="762000" y="1707618"/>
            <a:ext cx="7558504" cy="690033"/>
          </a:xfrm>
          <a:prstGeom prst="roundRect">
            <a:avLst/>
          </a:prstGeom>
          <a:noFill/>
          <a:ln w="19050" cap="flat" cmpd="sng" algn="ctr">
            <a:solidFill>
              <a:schemeClr val="accent5">
                <a:lumMod val="75000"/>
              </a:schemeClr>
            </a:solidFill>
            <a:prstDash val="solid"/>
            <a:round/>
            <a:headEnd type="none" w="med" len="med"/>
            <a:tailEnd type="none" w="med" len="med"/>
          </a:ln>
        </p:spPr>
        <p:txBody>
          <a:bodyPr>
            <a:prstTxWarp prst="textNoShape">
              <a:avLst/>
            </a:prstTxWarp>
          </a:bodyPr>
          <a:lstStyle/>
          <a:p>
            <a:pPr algn="just">
              <a:defRPr/>
            </a:pPr>
            <a:r>
              <a:rPr lang="en-US" dirty="0" smtClean="0">
                <a:solidFill>
                  <a:srgbClr val="323232"/>
                </a:solidFill>
              </a:rPr>
              <a:t>man </a:t>
            </a:r>
            <a:r>
              <a:rPr lang="en-US" dirty="0" err="1" smtClean="0">
                <a:solidFill>
                  <a:srgbClr val="323232"/>
                </a:solidFill>
              </a:rPr>
              <a:t>ls</a:t>
            </a:r>
            <a:r>
              <a:rPr lang="en-US" dirty="0" smtClean="0">
                <a:solidFill>
                  <a:srgbClr val="323232"/>
                </a:solidFill>
              </a:rPr>
              <a:t>			To get help (Manual) </a:t>
            </a:r>
          </a:p>
          <a:p>
            <a:pPr algn="just">
              <a:defRPr/>
            </a:pPr>
            <a:r>
              <a:rPr lang="en-US" dirty="0" err="1" smtClean="0">
                <a:solidFill>
                  <a:srgbClr val="323232"/>
                </a:solidFill>
              </a:rPr>
              <a:t>ls</a:t>
            </a:r>
            <a:r>
              <a:rPr lang="en-US" dirty="0" smtClean="0">
                <a:solidFill>
                  <a:srgbClr val="323232"/>
                </a:solidFill>
              </a:rPr>
              <a:t>	--help		</a:t>
            </a:r>
          </a:p>
        </p:txBody>
      </p:sp>
      <p:sp>
        <p:nvSpPr>
          <p:cNvPr id="15" name="Rectangle 14"/>
          <p:cNvSpPr/>
          <p:nvPr/>
        </p:nvSpPr>
        <p:spPr>
          <a:xfrm>
            <a:off x="762000" y="2895600"/>
            <a:ext cx="7789332" cy="369332"/>
          </a:xfrm>
          <a:prstGeom prst="rect">
            <a:avLst/>
          </a:prstGeom>
        </p:spPr>
        <p:txBody>
          <a:bodyPr wrap="square">
            <a:spAutoFit/>
          </a:bodyPr>
          <a:lstStyle/>
          <a:p>
            <a:r>
              <a:rPr lang="en-US" b="1" dirty="0" smtClean="0">
                <a:solidFill>
                  <a:srgbClr val="31859C"/>
                </a:solidFill>
              </a:rPr>
              <a:t>Basics</a:t>
            </a:r>
            <a:r>
              <a:rPr lang="en-US" b="1" dirty="0" smtClean="0">
                <a:solidFill>
                  <a:srgbClr val="2AAFE6"/>
                </a:solidFill>
              </a:rPr>
              <a:t> </a:t>
            </a:r>
          </a:p>
        </p:txBody>
      </p:sp>
      <p:sp>
        <p:nvSpPr>
          <p:cNvPr id="18" name="Rectangle à coins arrondis 17"/>
          <p:cNvSpPr/>
          <p:nvPr/>
        </p:nvSpPr>
        <p:spPr>
          <a:xfrm>
            <a:off x="747296" y="3341132"/>
            <a:ext cx="7558504" cy="2429962"/>
          </a:xfrm>
          <a:prstGeom prst="roundRect">
            <a:avLst/>
          </a:prstGeom>
          <a:noFill/>
          <a:ln w="19050" cap="flat" cmpd="sng" algn="ctr">
            <a:solidFill>
              <a:schemeClr val="accent5">
                <a:lumMod val="75000"/>
              </a:schemeClr>
            </a:solidFill>
            <a:prstDash val="solid"/>
            <a:round/>
            <a:headEnd type="none" w="med" len="med"/>
            <a:tailEnd type="none" w="med" len="med"/>
          </a:ln>
        </p:spPr>
        <p:txBody>
          <a:bodyPr>
            <a:prstTxWarp prst="textNoShape">
              <a:avLst/>
            </a:prstTxWarp>
          </a:bodyPr>
          <a:lstStyle/>
          <a:p>
            <a:pPr marL="0" lvl="1" algn="just">
              <a:defRPr/>
            </a:pPr>
            <a:r>
              <a:rPr lang="en-US" dirty="0" err="1" smtClean="0">
                <a:solidFill>
                  <a:srgbClr val="323232"/>
                </a:solidFill>
              </a:rPr>
              <a:t>pwd</a:t>
            </a:r>
            <a:r>
              <a:rPr lang="en-US" dirty="0" smtClean="0">
                <a:solidFill>
                  <a:srgbClr val="323232"/>
                </a:solidFill>
              </a:rPr>
              <a:t>				Display absolute path </a:t>
            </a:r>
          </a:p>
          <a:p>
            <a:pPr algn="just">
              <a:defRPr/>
            </a:pPr>
            <a:r>
              <a:rPr lang="en-US" dirty="0" err="1" smtClean="0">
                <a:solidFill>
                  <a:srgbClr val="323232"/>
                </a:solidFill>
              </a:rPr>
              <a:t>ls</a:t>
            </a:r>
            <a:r>
              <a:rPr lang="en-US" dirty="0" smtClean="0">
                <a:solidFill>
                  <a:srgbClr val="323232"/>
                </a:solidFill>
              </a:rPr>
              <a:t>				List all files/directories [only show names]</a:t>
            </a:r>
          </a:p>
          <a:p>
            <a:pPr algn="just">
              <a:defRPr/>
            </a:pPr>
            <a:r>
              <a:rPr lang="en-US" dirty="0" err="1" smtClean="0">
                <a:solidFill>
                  <a:srgbClr val="323232"/>
                </a:solidFill>
              </a:rPr>
              <a:t>ls</a:t>
            </a:r>
            <a:r>
              <a:rPr lang="en-US" dirty="0" smtClean="0">
                <a:solidFill>
                  <a:srgbClr val="323232"/>
                </a:solidFill>
              </a:rPr>
              <a:t> –</a:t>
            </a:r>
            <a:r>
              <a:rPr lang="en-US" dirty="0" err="1" smtClean="0">
                <a:solidFill>
                  <a:srgbClr val="323232"/>
                </a:solidFill>
              </a:rPr>
              <a:t>l</a:t>
            </a:r>
            <a:r>
              <a:rPr lang="en-US" dirty="0" smtClean="0">
                <a:solidFill>
                  <a:srgbClr val="323232"/>
                </a:solidFill>
              </a:rPr>
              <a:t> 				Long listing: show other information too</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dirty="0" smtClean="0">
              <a:solidFill>
                <a:srgbClr val="323232"/>
              </a:solidFill>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solidFill>
                  <a:srgbClr val="323232"/>
                </a:solidFill>
              </a:rPr>
              <a:t>who 			Connected users list</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err="1" smtClean="0">
                <a:solidFill>
                  <a:srgbClr val="323232"/>
                </a:solidFill>
              </a:rPr>
              <a:t>whoami</a:t>
            </a:r>
            <a:r>
              <a:rPr lang="en-US" dirty="0" smtClean="0">
                <a:solidFill>
                  <a:srgbClr val="323232"/>
                </a:solidFill>
              </a:rPr>
              <a:t>			Display the full name of current user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err="1" smtClean="0">
                <a:solidFill>
                  <a:srgbClr val="323232"/>
                </a:solidFill>
              </a:rPr>
              <a:t>uname</a:t>
            </a:r>
            <a:r>
              <a:rPr lang="en-US" dirty="0" smtClean="0">
                <a:solidFill>
                  <a:srgbClr val="323232"/>
                </a:solidFill>
              </a:rPr>
              <a:t>			Version and Name of the system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solidFill>
                  <a:srgbClr val="323232"/>
                </a:solidFill>
              </a:rPr>
              <a:t>exit				Exit the shell session</a:t>
            </a:r>
          </a:p>
        </p:txBody>
      </p:sp>
      <p:sp>
        <p:nvSpPr>
          <p:cNvPr id="13" name="Rectangle 12"/>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 A few commands</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srcRect/>
          <a:stretch>
            <a:fillRect/>
          </a:stretch>
        </p:blipFill>
        <p:spPr bwMode="auto">
          <a:xfrm>
            <a:off x="0" y="0"/>
            <a:ext cx="1064652" cy="1064652"/>
          </a:xfrm>
          <a:prstGeom prst="rect">
            <a:avLst/>
          </a:prstGeom>
          <a:noFill/>
          <a:ln w="9525">
            <a:noFill/>
            <a:miter lim="800000"/>
            <a:headEnd/>
            <a:tailEnd/>
          </a:ln>
          <a:effectLst/>
        </p:spPr>
      </p:pic>
      <p:sp>
        <p:nvSpPr>
          <p:cNvPr id="28" name="Rectangle 27"/>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Practical 2 : Running commands on a remote server </a:t>
            </a:r>
            <a:endParaRPr lang="en-US" sz="2400" b="1" dirty="0">
              <a:solidFill>
                <a:schemeClr val="bg1"/>
              </a:solidFill>
            </a:endParaRPr>
          </a:p>
        </p:txBody>
      </p:sp>
      <p:sp>
        <p:nvSpPr>
          <p:cNvPr id="16" name="Rectangle à coins arrondis 6"/>
          <p:cNvSpPr>
            <a:spLocks noChangeArrowheads="1"/>
          </p:cNvSpPr>
          <p:nvPr/>
        </p:nvSpPr>
        <p:spPr bwMode="auto">
          <a:xfrm>
            <a:off x="1143000" y="990600"/>
            <a:ext cx="7668681" cy="3127375"/>
          </a:xfrm>
          <a:prstGeom prst="roundRect">
            <a:avLst>
              <a:gd name="adj" fmla="val 16667"/>
            </a:avLst>
          </a:prstGeom>
          <a:noFill/>
          <a:ln w="19050" cap="flat" cmpd="sng" algn="ctr">
            <a:solidFill>
              <a:schemeClr val="accent5">
                <a:lumMod val="75000"/>
              </a:schemeClr>
            </a:solidFill>
            <a:prstDash val="solid"/>
            <a:round/>
            <a:headEnd type="none" w="med" len="med"/>
            <a:tailEnd type="none" w="med" len="med"/>
          </a:ln>
        </p:spPr>
        <p:txBody>
          <a:bodyPr>
            <a:prstTxWarp prst="textNoShape">
              <a:avLst/>
            </a:prstTxWarp>
          </a:bodyPr>
          <a:lstStyle/>
          <a:p>
            <a:pPr algn="just">
              <a:defRPr/>
            </a:pPr>
            <a:r>
              <a:rPr lang="fr-FR" sz="1800" dirty="0" smtClean="0">
                <a:solidFill>
                  <a:srgbClr val="323232"/>
                </a:solidFill>
              </a:rPr>
              <a:t>1 – Open a terminal </a:t>
            </a:r>
            <a:r>
              <a:rPr lang="fr-FR" sz="1800" dirty="0" err="1" smtClean="0">
                <a:solidFill>
                  <a:srgbClr val="323232"/>
                </a:solidFill>
              </a:rPr>
              <a:t>window</a:t>
            </a:r>
            <a:r>
              <a:rPr lang="fr-FR" sz="1800" dirty="0" smtClean="0">
                <a:solidFill>
                  <a:srgbClr val="323232"/>
                </a:solidFill>
              </a:rPr>
              <a:t> :</a:t>
            </a:r>
          </a:p>
          <a:p>
            <a:pPr algn="just">
              <a:defRPr/>
            </a:pPr>
            <a:endParaRPr lang="fr-FR" sz="1800" dirty="0" smtClean="0">
              <a:solidFill>
                <a:srgbClr val="323232"/>
              </a:solidFill>
            </a:endParaRPr>
          </a:p>
          <a:p>
            <a:pPr algn="just">
              <a:defRPr/>
            </a:pPr>
            <a:r>
              <a:rPr lang="fr-FR" dirty="0" smtClean="0">
                <a:solidFill>
                  <a:srgbClr val="323232"/>
                </a:solidFill>
              </a:rPr>
              <a:t>	- </a:t>
            </a:r>
            <a:r>
              <a:rPr lang="fr-FR" dirty="0" err="1" smtClean="0"/>
              <a:t>What</a:t>
            </a:r>
            <a:r>
              <a:rPr lang="fr-FR" dirty="0" smtClean="0"/>
              <a:t> </a:t>
            </a:r>
            <a:r>
              <a:rPr lang="fr-FR" dirty="0" err="1" smtClean="0"/>
              <a:t>is</a:t>
            </a:r>
            <a:r>
              <a:rPr lang="fr-FR" dirty="0" smtClean="0"/>
              <a:t> the </a:t>
            </a:r>
            <a:r>
              <a:rPr lang="fr-FR" dirty="0" err="1" smtClean="0"/>
              <a:t>current</a:t>
            </a:r>
            <a:r>
              <a:rPr lang="fr-FR" dirty="0" smtClean="0"/>
              <a:t> directory (prompt)? </a:t>
            </a:r>
          </a:p>
          <a:p>
            <a:pPr algn="just">
              <a:defRPr/>
            </a:pPr>
            <a:r>
              <a:rPr lang="fr-FR" dirty="0" smtClean="0"/>
              <a:t>	- Check </a:t>
            </a:r>
            <a:r>
              <a:rPr lang="fr-FR" dirty="0" err="1" smtClean="0"/>
              <a:t>with</a:t>
            </a:r>
            <a:r>
              <a:rPr lang="fr-FR" dirty="0" smtClean="0"/>
              <a:t> </a:t>
            </a:r>
            <a:r>
              <a:rPr lang="fr-FR" dirty="0" err="1" smtClean="0"/>
              <a:t>pwd</a:t>
            </a:r>
            <a:r>
              <a:rPr lang="fr-FR" dirty="0" smtClean="0"/>
              <a:t> command the </a:t>
            </a:r>
            <a:r>
              <a:rPr lang="fr-FR" dirty="0" err="1" smtClean="0"/>
              <a:t>name</a:t>
            </a:r>
            <a:r>
              <a:rPr lang="fr-FR" dirty="0" smtClean="0"/>
              <a:t> of </a:t>
            </a:r>
            <a:r>
              <a:rPr lang="fr-FR" dirty="0" err="1" smtClean="0"/>
              <a:t>your</a:t>
            </a:r>
            <a:r>
              <a:rPr lang="fr-FR" dirty="0" smtClean="0"/>
              <a:t> </a:t>
            </a:r>
            <a:r>
              <a:rPr lang="fr-FR" dirty="0" err="1" smtClean="0"/>
              <a:t>working</a:t>
            </a:r>
            <a:r>
              <a:rPr lang="fr-FR" dirty="0" smtClean="0"/>
              <a:t> directory.</a:t>
            </a:r>
          </a:p>
          <a:p>
            <a:pPr algn="just">
              <a:defRPr/>
            </a:pPr>
            <a:endParaRPr lang="fr-FR" dirty="0" smtClean="0">
              <a:solidFill>
                <a:srgbClr val="323232"/>
              </a:solidFill>
            </a:endParaRPr>
          </a:p>
          <a:p>
            <a:pPr algn="just">
              <a:defRPr/>
            </a:pPr>
            <a:r>
              <a:rPr lang="fr-FR" dirty="0" smtClean="0">
                <a:solidFill>
                  <a:srgbClr val="323232"/>
                </a:solidFill>
              </a:rPr>
              <a:t>2 – Open a terminal on </a:t>
            </a:r>
            <a:r>
              <a:rPr lang="fr-FR" dirty="0" err="1" smtClean="0">
                <a:solidFill>
                  <a:srgbClr val="323232"/>
                </a:solidFill>
              </a:rPr>
              <a:t>remote</a:t>
            </a:r>
            <a:r>
              <a:rPr lang="fr-FR" dirty="0" smtClean="0">
                <a:solidFill>
                  <a:srgbClr val="323232"/>
                </a:solidFill>
              </a:rPr>
              <a:t> server marmadais.cirad.fr : </a:t>
            </a:r>
          </a:p>
          <a:p>
            <a:pPr algn="just">
              <a:defRPr/>
            </a:pPr>
            <a:endParaRPr lang="fr-FR" dirty="0" smtClean="0">
              <a:solidFill>
                <a:srgbClr val="323232"/>
              </a:solidFill>
            </a:endParaRPr>
          </a:p>
          <a:p>
            <a:pPr algn="just">
              <a:defRPr/>
            </a:pPr>
            <a:r>
              <a:rPr lang="fr-FR" dirty="0" smtClean="0">
                <a:solidFill>
                  <a:srgbClr val="323232"/>
                </a:solidFill>
              </a:rPr>
              <a:t>	</a:t>
            </a:r>
            <a:endParaRPr lang="fr-FR" dirty="0" smtClean="0"/>
          </a:p>
          <a:p>
            <a:pPr algn="just">
              <a:defRPr/>
            </a:pPr>
            <a:endParaRPr lang="fr-FR" dirty="0">
              <a:solidFill>
                <a:srgbClr val="323232"/>
              </a:solidFill>
            </a:endParaRPr>
          </a:p>
        </p:txBody>
      </p:sp>
      <p:grpSp>
        <p:nvGrpSpPr>
          <p:cNvPr id="2" name="Grouper 23"/>
          <p:cNvGrpSpPr/>
          <p:nvPr/>
        </p:nvGrpSpPr>
        <p:grpSpPr>
          <a:xfrm>
            <a:off x="70247" y="1201149"/>
            <a:ext cx="1405071" cy="1371600"/>
            <a:chOff x="70247" y="1672104"/>
            <a:chExt cx="1405071" cy="1371600"/>
          </a:xfrm>
        </p:grpSpPr>
        <p:pic>
          <p:nvPicPr>
            <p:cNvPr id="22" name="Image 21"/>
            <p:cNvPicPr>
              <a:picLocks noChangeAspect="1"/>
            </p:cNvPicPr>
            <p:nvPr/>
          </p:nvPicPr>
          <p:blipFill>
            <a:blip r:embed="rId4"/>
            <a:stretch>
              <a:fillRect/>
            </a:stretch>
          </p:blipFill>
          <p:spPr>
            <a:xfrm>
              <a:off x="103718" y="1672104"/>
              <a:ext cx="1371600" cy="1371600"/>
            </a:xfrm>
            <a:prstGeom prst="rect">
              <a:avLst/>
            </a:prstGeom>
          </p:spPr>
        </p:pic>
        <p:sp>
          <p:nvSpPr>
            <p:cNvPr id="23" name="ZoneTexte 22"/>
            <p:cNvSpPr txBox="1"/>
            <p:nvPr/>
          </p:nvSpPr>
          <p:spPr>
            <a:xfrm>
              <a:off x="70247" y="2057400"/>
              <a:ext cx="615553" cy="523220"/>
            </a:xfrm>
            <a:prstGeom prst="rect">
              <a:avLst/>
            </a:prstGeom>
            <a:noFill/>
          </p:spPr>
          <p:txBody>
            <a:bodyPr vert="horz" wrap="square" rtlCol="0">
              <a:spAutoFit/>
            </a:bodyPr>
            <a:lstStyle/>
            <a:p>
              <a:r>
                <a:rPr lang="fr-FR" sz="2800" b="1" dirty="0" smtClean="0">
                  <a:solidFill>
                    <a:schemeClr val="bg2">
                      <a:lumMod val="25000"/>
                    </a:schemeClr>
                  </a:solidFill>
                </a:rPr>
                <a:t>TP</a:t>
              </a:r>
              <a:endParaRPr lang="fr-FR" sz="2800" b="1" dirty="0">
                <a:solidFill>
                  <a:schemeClr val="bg2">
                    <a:lumMod val="25000"/>
                  </a:schemeClr>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srcRect/>
          <a:stretch>
            <a:fillRect/>
          </a:stretch>
        </p:blipFill>
        <p:spPr bwMode="auto">
          <a:xfrm>
            <a:off x="0" y="0"/>
            <a:ext cx="1064652" cy="1064652"/>
          </a:xfrm>
          <a:prstGeom prst="rect">
            <a:avLst/>
          </a:prstGeom>
          <a:noFill/>
          <a:ln w="9525">
            <a:noFill/>
            <a:miter lim="800000"/>
            <a:headEnd/>
            <a:tailEnd/>
          </a:ln>
          <a:effectLst/>
        </p:spPr>
      </p:pic>
      <p:sp>
        <p:nvSpPr>
          <p:cNvPr id="28" name="Rectangle 27"/>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Practical 2 : Running commands on a remote server </a:t>
            </a:r>
            <a:endParaRPr lang="en-US" sz="2400" b="1" dirty="0">
              <a:solidFill>
                <a:schemeClr val="bg1"/>
              </a:solidFill>
            </a:endParaRPr>
          </a:p>
        </p:txBody>
      </p:sp>
      <p:sp>
        <p:nvSpPr>
          <p:cNvPr id="16" name="Rectangle à coins arrondis 6"/>
          <p:cNvSpPr>
            <a:spLocks noChangeArrowheads="1"/>
          </p:cNvSpPr>
          <p:nvPr/>
        </p:nvSpPr>
        <p:spPr bwMode="auto">
          <a:xfrm>
            <a:off x="1322919" y="1295400"/>
            <a:ext cx="7668681" cy="4191000"/>
          </a:xfrm>
          <a:prstGeom prst="roundRect">
            <a:avLst>
              <a:gd name="adj" fmla="val 16667"/>
            </a:avLst>
          </a:prstGeom>
          <a:noFill/>
          <a:ln w="19050" cap="flat" cmpd="sng" algn="ctr">
            <a:solidFill>
              <a:schemeClr val="accent5">
                <a:lumMod val="75000"/>
              </a:schemeClr>
            </a:solidFill>
            <a:prstDash val="solid"/>
            <a:round/>
            <a:headEnd type="none" w="med" len="med"/>
            <a:tailEnd type="none" w="med" len="med"/>
          </a:ln>
        </p:spPr>
        <p:txBody>
          <a:bodyPr>
            <a:prstTxWarp prst="textNoShape">
              <a:avLst/>
            </a:prstTxWarp>
          </a:bodyPr>
          <a:lstStyle/>
          <a:p>
            <a:pPr algn="just">
              <a:defRPr/>
            </a:pPr>
            <a:r>
              <a:rPr lang="fr-FR" dirty="0" smtClean="0">
                <a:solidFill>
                  <a:srgbClr val="323232"/>
                </a:solidFill>
              </a:rPr>
              <a:t>2 – Running </a:t>
            </a:r>
            <a:r>
              <a:rPr lang="fr-FR" dirty="0" err="1" smtClean="0">
                <a:solidFill>
                  <a:srgbClr val="323232"/>
                </a:solidFill>
              </a:rPr>
              <a:t>commands</a:t>
            </a:r>
            <a:r>
              <a:rPr lang="fr-FR" dirty="0" smtClean="0">
                <a:solidFill>
                  <a:srgbClr val="323232"/>
                </a:solidFill>
              </a:rPr>
              <a:t> on the </a:t>
            </a:r>
            <a:r>
              <a:rPr lang="fr-FR" dirty="0" err="1" smtClean="0">
                <a:solidFill>
                  <a:srgbClr val="323232"/>
                </a:solidFill>
              </a:rPr>
              <a:t>remote</a:t>
            </a:r>
            <a:r>
              <a:rPr lang="fr-FR" dirty="0" smtClean="0">
                <a:solidFill>
                  <a:srgbClr val="323232"/>
                </a:solidFill>
              </a:rPr>
              <a:t> server marmadais.cirad.fr : </a:t>
            </a:r>
            <a:endParaRPr lang="fr-FR" i="1" dirty="0" smtClean="0">
              <a:solidFill>
                <a:srgbClr val="323232"/>
              </a:solidFill>
              <a:latin typeface="Courier New"/>
              <a:cs typeface="Courier New"/>
            </a:endParaRPr>
          </a:p>
          <a:p>
            <a:pPr algn="just">
              <a:defRPr/>
            </a:pPr>
            <a:endParaRPr lang="fr-FR" dirty="0" smtClean="0">
              <a:solidFill>
                <a:srgbClr val="323232"/>
              </a:solidFill>
            </a:endParaRPr>
          </a:p>
          <a:p>
            <a:pPr algn="just">
              <a:defRPr/>
            </a:pPr>
            <a:r>
              <a:rPr lang="fr-FR" dirty="0" smtClean="0"/>
              <a:t>	- Is the prompt the </a:t>
            </a:r>
            <a:r>
              <a:rPr lang="fr-FR" dirty="0" err="1" smtClean="0"/>
              <a:t>same</a:t>
            </a:r>
            <a:r>
              <a:rPr lang="fr-FR" dirty="0" smtClean="0"/>
              <a:t> as on the </a:t>
            </a:r>
            <a:r>
              <a:rPr lang="fr-FR" dirty="0" err="1" smtClean="0"/>
              <a:t>locally</a:t>
            </a:r>
            <a:r>
              <a:rPr lang="fr-FR" dirty="0" smtClean="0"/>
              <a:t> terminal ? </a:t>
            </a:r>
          </a:p>
          <a:p>
            <a:pPr algn="just">
              <a:defRPr/>
            </a:pPr>
            <a:endParaRPr lang="fr-FR" dirty="0" smtClean="0"/>
          </a:p>
          <a:p>
            <a:pPr algn="just">
              <a:defRPr/>
            </a:pPr>
            <a:r>
              <a:rPr lang="fr-FR" dirty="0" smtClean="0"/>
              <a:t>	- </a:t>
            </a:r>
            <a:r>
              <a:rPr lang="fr-FR" dirty="0" err="1" smtClean="0"/>
              <a:t>What</a:t>
            </a:r>
            <a:r>
              <a:rPr lang="fr-FR" dirty="0" smtClean="0"/>
              <a:t> </a:t>
            </a:r>
            <a:r>
              <a:rPr lang="fr-FR" dirty="0" err="1" smtClean="0"/>
              <a:t>is</a:t>
            </a:r>
            <a:r>
              <a:rPr lang="fr-FR" dirty="0" smtClean="0"/>
              <a:t> the </a:t>
            </a:r>
            <a:r>
              <a:rPr lang="fr-FR" dirty="0" err="1" smtClean="0"/>
              <a:t>current</a:t>
            </a:r>
            <a:r>
              <a:rPr lang="fr-FR" dirty="0" smtClean="0"/>
              <a:t> directory (prompt)? </a:t>
            </a:r>
          </a:p>
          <a:p>
            <a:pPr algn="just">
              <a:defRPr/>
            </a:pPr>
            <a:endParaRPr lang="fr-FR" dirty="0" smtClean="0"/>
          </a:p>
          <a:p>
            <a:pPr algn="just">
              <a:defRPr/>
            </a:pPr>
            <a:r>
              <a:rPr lang="fr-FR" dirty="0" smtClean="0"/>
              <a:t>	- Check </a:t>
            </a:r>
            <a:r>
              <a:rPr lang="fr-FR" dirty="0" err="1" smtClean="0"/>
              <a:t>with</a:t>
            </a:r>
            <a:r>
              <a:rPr lang="fr-FR" dirty="0" smtClean="0"/>
              <a:t> </a:t>
            </a:r>
            <a:r>
              <a:rPr lang="fr-FR" dirty="0" err="1" smtClean="0"/>
              <a:t>pwd</a:t>
            </a:r>
            <a:r>
              <a:rPr lang="fr-FR" dirty="0" smtClean="0"/>
              <a:t> command the </a:t>
            </a:r>
            <a:r>
              <a:rPr lang="fr-FR" dirty="0" err="1" smtClean="0"/>
              <a:t>name</a:t>
            </a:r>
            <a:r>
              <a:rPr lang="fr-FR" dirty="0" smtClean="0"/>
              <a:t> of </a:t>
            </a:r>
            <a:r>
              <a:rPr lang="fr-FR" dirty="0" err="1" smtClean="0"/>
              <a:t>your</a:t>
            </a:r>
            <a:r>
              <a:rPr lang="fr-FR" dirty="0" smtClean="0"/>
              <a:t> </a:t>
            </a:r>
            <a:r>
              <a:rPr lang="fr-FR" dirty="0" err="1" smtClean="0"/>
              <a:t>working</a:t>
            </a:r>
            <a:r>
              <a:rPr lang="fr-FR" dirty="0" smtClean="0"/>
              <a:t> directory.</a:t>
            </a:r>
          </a:p>
          <a:p>
            <a:pPr algn="just">
              <a:defRPr/>
            </a:pPr>
            <a:endParaRPr lang="fr-FR" dirty="0" smtClean="0"/>
          </a:p>
          <a:p>
            <a:pPr algn="just">
              <a:defRPr/>
            </a:pPr>
            <a:r>
              <a:rPr lang="fr-FR" dirty="0" smtClean="0">
                <a:solidFill>
                  <a:srgbClr val="323232"/>
                </a:solidFill>
              </a:rPr>
              <a:t>	- </a:t>
            </a:r>
            <a:r>
              <a:rPr lang="fr-FR" dirty="0" err="1" smtClean="0">
                <a:solidFill>
                  <a:srgbClr val="323232"/>
                </a:solidFill>
              </a:rPr>
              <a:t>What</a:t>
            </a:r>
            <a:r>
              <a:rPr lang="fr-FR" dirty="0" smtClean="0">
                <a:solidFill>
                  <a:srgbClr val="323232"/>
                </a:solidFill>
              </a:rPr>
              <a:t> </a:t>
            </a:r>
            <a:r>
              <a:rPr lang="fr-FR" dirty="0" err="1" smtClean="0">
                <a:solidFill>
                  <a:srgbClr val="323232"/>
                </a:solidFill>
              </a:rPr>
              <a:t>is</a:t>
            </a:r>
            <a:r>
              <a:rPr lang="fr-FR" dirty="0" smtClean="0">
                <a:solidFill>
                  <a:srgbClr val="323232"/>
                </a:solidFill>
              </a:rPr>
              <a:t> the linux </a:t>
            </a:r>
            <a:r>
              <a:rPr lang="fr-FR" dirty="0" err="1" smtClean="0">
                <a:solidFill>
                  <a:srgbClr val="323232"/>
                </a:solidFill>
              </a:rPr>
              <a:t>distibution</a:t>
            </a:r>
            <a:r>
              <a:rPr lang="fr-FR" dirty="0" smtClean="0">
                <a:solidFill>
                  <a:srgbClr val="323232"/>
                </a:solidFill>
              </a:rPr>
              <a:t> on server? </a:t>
            </a:r>
          </a:p>
          <a:p>
            <a:pPr algn="just">
              <a:defRPr/>
            </a:pPr>
            <a:endParaRPr lang="fr-FR" dirty="0" smtClean="0">
              <a:solidFill>
                <a:srgbClr val="323232"/>
              </a:solidFill>
            </a:endParaRPr>
          </a:p>
          <a:p>
            <a:pPr algn="just">
              <a:defRPr/>
            </a:pPr>
            <a:r>
              <a:rPr lang="fr-FR" dirty="0" smtClean="0">
                <a:solidFill>
                  <a:srgbClr val="323232"/>
                </a:solidFill>
              </a:rPr>
              <a:t>	- </a:t>
            </a:r>
            <a:r>
              <a:rPr lang="fr-FR" dirty="0" err="1" smtClean="0">
                <a:solidFill>
                  <a:srgbClr val="323232"/>
                </a:solidFill>
              </a:rPr>
              <a:t>What</a:t>
            </a:r>
            <a:r>
              <a:rPr lang="fr-FR" dirty="0" smtClean="0">
                <a:solidFill>
                  <a:srgbClr val="323232"/>
                </a:solidFill>
              </a:rPr>
              <a:t>  </a:t>
            </a:r>
            <a:r>
              <a:rPr lang="fr-FR" dirty="0" err="1" smtClean="0">
                <a:solidFill>
                  <a:srgbClr val="323232"/>
                </a:solidFill>
              </a:rPr>
              <a:t>is</a:t>
            </a:r>
            <a:r>
              <a:rPr lang="fr-FR" dirty="0" smtClean="0">
                <a:solidFill>
                  <a:srgbClr val="323232"/>
                </a:solidFill>
              </a:rPr>
              <a:t> the </a:t>
            </a:r>
            <a:r>
              <a:rPr lang="fr-FR" dirty="0" err="1" smtClean="0">
                <a:solidFill>
                  <a:srgbClr val="323232"/>
                </a:solidFill>
              </a:rPr>
              <a:t>shell</a:t>
            </a:r>
            <a:r>
              <a:rPr lang="fr-FR" dirty="0" smtClean="0">
                <a:solidFill>
                  <a:srgbClr val="323232"/>
                </a:solidFill>
              </a:rPr>
              <a:t>?</a:t>
            </a:r>
            <a:endParaRPr lang="fr-FR" dirty="0" smtClean="0"/>
          </a:p>
          <a:p>
            <a:endParaRPr lang="fr-FR" dirty="0" smtClean="0"/>
          </a:p>
          <a:p>
            <a:r>
              <a:rPr lang="fr-FR" dirty="0" smtClean="0"/>
              <a:t>	- Display the </a:t>
            </a:r>
            <a:r>
              <a:rPr lang="fr-FR" dirty="0" err="1" smtClean="0"/>
              <a:t>ls</a:t>
            </a:r>
            <a:r>
              <a:rPr lang="fr-FR" dirty="0" smtClean="0"/>
              <a:t> command help</a:t>
            </a:r>
          </a:p>
          <a:p>
            <a:endParaRPr lang="fr-FR" dirty="0" smtClean="0"/>
          </a:p>
          <a:p>
            <a:pPr algn="just">
              <a:defRPr/>
            </a:pPr>
            <a:endParaRPr lang="fr-FR" dirty="0" smtClean="0"/>
          </a:p>
          <a:p>
            <a:pPr algn="just">
              <a:defRPr/>
            </a:pPr>
            <a:endParaRPr lang="fr-FR" dirty="0">
              <a:solidFill>
                <a:srgbClr val="323232"/>
              </a:solidFill>
            </a:endParaRPr>
          </a:p>
        </p:txBody>
      </p:sp>
      <p:grpSp>
        <p:nvGrpSpPr>
          <p:cNvPr id="2" name="Grouper 23"/>
          <p:cNvGrpSpPr/>
          <p:nvPr/>
        </p:nvGrpSpPr>
        <p:grpSpPr>
          <a:xfrm>
            <a:off x="70247" y="1201149"/>
            <a:ext cx="1405071" cy="1371600"/>
            <a:chOff x="70247" y="1672104"/>
            <a:chExt cx="1405071" cy="1371600"/>
          </a:xfrm>
        </p:grpSpPr>
        <p:pic>
          <p:nvPicPr>
            <p:cNvPr id="22" name="Image 21"/>
            <p:cNvPicPr>
              <a:picLocks noChangeAspect="1"/>
            </p:cNvPicPr>
            <p:nvPr/>
          </p:nvPicPr>
          <p:blipFill>
            <a:blip r:embed="rId4"/>
            <a:stretch>
              <a:fillRect/>
            </a:stretch>
          </p:blipFill>
          <p:spPr>
            <a:xfrm>
              <a:off x="103718" y="1672104"/>
              <a:ext cx="1371600" cy="1371600"/>
            </a:xfrm>
            <a:prstGeom prst="rect">
              <a:avLst/>
            </a:prstGeom>
          </p:spPr>
        </p:pic>
        <p:sp>
          <p:nvSpPr>
            <p:cNvPr id="23" name="ZoneTexte 22"/>
            <p:cNvSpPr txBox="1"/>
            <p:nvPr/>
          </p:nvSpPr>
          <p:spPr>
            <a:xfrm>
              <a:off x="70247" y="2057400"/>
              <a:ext cx="615553" cy="523220"/>
            </a:xfrm>
            <a:prstGeom prst="rect">
              <a:avLst/>
            </a:prstGeom>
            <a:noFill/>
          </p:spPr>
          <p:txBody>
            <a:bodyPr vert="horz" wrap="square" rtlCol="0">
              <a:spAutoFit/>
            </a:bodyPr>
            <a:lstStyle/>
            <a:p>
              <a:r>
                <a:rPr lang="fr-FR" sz="2800" b="1" dirty="0" smtClean="0">
                  <a:solidFill>
                    <a:schemeClr val="bg2">
                      <a:lumMod val="25000"/>
                    </a:schemeClr>
                  </a:solidFill>
                </a:rPr>
                <a:t>TP</a:t>
              </a:r>
              <a:endParaRPr lang="fr-FR" sz="2800" b="1" dirty="0">
                <a:solidFill>
                  <a:schemeClr val="bg2">
                    <a:lumMod val="25000"/>
                  </a:schemeClr>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990600" y="1905268"/>
            <a:ext cx="5715000" cy="3123932"/>
          </a:xfrm>
          <a:prstGeom prst="rect">
            <a:avLst/>
          </a:prstGeom>
        </p:spPr>
        <p:txBody>
          <a:bodyPr wrap="square">
            <a:spAutoFit/>
          </a:bodyPr>
          <a:lstStyle/>
          <a:p>
            <a:pPr>
              <a:spcAft>
                <a:spcPts val="600"/>
              </a:spcAft>
            </a:pPr>
            <a:r>
              <a:rPr lang="en-US" b="1" dirty="0" smtClean="0">
                <a:solidFill>
                  <a:schemeClr val="accent5">
                    <a:lumMod val="75000"/>
                  </a:schemeClr>
                </a:solidFill>
              </a:rPr>
              <a:t>Goals </a:t>
            </a:r>
          </a:p>
          <a:p>
            <a:pPr>
              <a:spcAft>
                <a:spcPts val="600"/>
              </a:spcAft>
            </a:pPr>
            <a:r>
              <a:rPr lang="en-US" dirty="0" smtClean="0"/>
              <a:t>	Presentation of the Linux OS</a:t>
            </a:r>
          </a:p>
          <a:p>
            <a:pPr>
              <a:spcAft>
                <a:spcPts val="600"/>
              </a:spcAft>
            </a:pPr>
            <a:r>
              <a:rPr lang="en-US" b="1" dirty="0" smtClean="0">
                <a:solidFill>
                  <a:srgbClr val="A16527"/>
                </a:solidFill>
              </a:rPr>
              <a:t>	</a:t>
            </a:r>
            <a:r>
              <a:rPr lang="en-US" b="1" dirty="0" smtClean="0">
                <a:solidFill>
                  <a:srgbClr val="E46C0A"/>
                </a:solidFill>
              </a:rPr>
              <a:t>The basis for a good starting point with Linux</a:t>
            </a:r>
          </a:p>
          <a:p>
            <a:endParaRPr lang="en-US" b="1" dirty="0" smtClean="0">
              <a:solidFill>
                <a:srgbClr val="E6B9A7"/>
              </a:solidFill>
            </a:endParaRPr>
          </a:p>
          <a:p>
            <a:pPr>
              <a:spcAft>
                <a:spcPts val="600"/>
              </a:spcAft>
            </a:pPr>
            <a:r>
              <a:rPr lang="en-US" b="1" dirty="0" smtClean="0">
                <a:solidFill>
                  <a:srgbClr val="31859C"/>
                </a:solidFill>
              </a:rPr>
              <a:t>Applications</a:t>
            </a:r>
          </a:p>
          <a:p>
            <a:pPr>
              <a:spcAft>
                <a:spcPts val="600"/>
              </a:spcAft>
            </a:pPr>
            <a:r>
              <a:rPr lang="en-US" dirty="0" smtClean="0">
                <a:solidFill>
                  <a:srgbClr val="000000"/>
                </a:solidFill>
              </a:rPr>
              <a:t>	Knowing the basic </a:t>
            </a:r>
            <a:r>
              <a:rPr lang="en-US" dirty="0" smtClean="0"/>
              <a:t>Linux command</a:t>
            </a:r>
          </a:p>
          <a:p>
            <a:pPr>
              <a:spcAft>
                <a:spcPts val="600"/>
              </a:spcAft>
            </a:pPr>
            <a:r>
              <a:rPr lang="en-US" dirty="0" smtClean="0">
                <a:solidFill>
                  <a:srgbClr val="000000"/>
                </a:solidFill>
              </a:rPr>
              <a:t>	Files manipulations (sort, cut, </a:t>
            </a:r>
            <a:r>
              <a:rPr lang="en-US" dirty="0" err="1" smtClean="0">
                <a:solidFill>
                  <a:srgbClr val="000000"/>
                </a:solidFill>
              </a:rPr>
              <a:t>wc</a:t>
            </a:r>
            <a:r>
              <a:rPr lang="en-US" dirty="0" smtClean="0">
                <a:solidFill>
                  <a:srgbClr val="000000"/>
                </a:solidFill>
              </a:rPr>
              <a:t>, </a:t>
            </a:r>
            <a:r>
              <a:rPr lang="en-US" dirty="0" err="1" smtClean="0">
                <a:solidFill>
                  <a:srgbClr val="000000"/>
                </a:solidFill>
              </a:rPr>
              <a:t>tr</a:t>
            </a:r>
            <a:r>
              <a:rPr lang="en-US" dirty="0" smtClean="0">
                <a:solidFill>
                  <a:srgbClr val="000000"/>
                </a:solidFill>
              </a:rPr>
              <a:t>)</a:t>
            </a:r>
          </a:p>
          <a:p>
            <a:pPr>
              <a:spcAft>
                <a:spcPts val="600"/>
              </a:spcAft>
            </a:pPr>
            <a:r>
              <a:rPr lang="en-US" dirty="0" smtClean="0">
                <a:solidFill>
                  <a:srgbClr val="000000"/>
                </a:solidFill>
              </a:rPr>
              <a:t> 	Sorting and filtering data (</a:t>
            </a:r>
            <a:r>
              <a:rPr lang="en-US" dirty="0" err="1" smtClean="0">
                <a:solidFill>
                  <a:srgbClr val="000000"/>
                </a:solidFill>
              </a:rPr>
              <a:t>grep</a:t>
            </a:r>
            <a:r>
              <a:rPr lang="en-US" dirty="0" smtClean="0">
                <a:solidFill>
                  <a:srgbClr val="000000"/>
                </a:solidFill>
              </a:rPr>
              <a:t> / </a:t>
            </a:r>
            <a:r>
              <a:rPr lang="en-US" dirty="0" err="1" smtClean="0">
                <a:solidFill>
                  <a:srgbClr val="000000"/>
                </a:solidFill>
              </a:rPr>
              <a:t>sed</a:t>
            </a:r>
            <a:r>
              <a:rPr lang="en-US" dirty="0" smtClean="0">
                <a:solidFill>
                  <a:srgbClr val="000000"/>
                </a:solidFill>
              </a:rPr>
              <a:t> / </a:t>
            </a:r>
            <a:r>
              <a:rPr lang="en-US" dirty="0" err="1" smtClean="0">
                <a:solidFill>
                  <a:srgbClr val="000000"/>
                </a:solidFill>
              </a:rPr>
              <a:t>awk</a:t>
            </a:r>
            <a:r>
              <a:rPr lang="en-US" dirty="0" smtClean="0">
                <a:solidFill>
                  <a:srgbClr val="000000"/>
                </a:solidFill>
              </a:rPr>
              <a:t>)</a:t>
            </a:r>
          </a:p>
          <a:p>
            <a:pPr>
              <a:spcAft>
                <a:spcPts val="600"/>
              </a:spcAft>
            </a:pPr>
            <a:r>
              <a:rPr lang="en-US" dirty="0" smtClean="0">
                <a:solidFill>
                  <a:srgbClr val="000000"/>
                </a:solidFill>
              </a:rPr>
              <a:t> 	Use of bioinformatics software in command-line</a:t>
            </a:r>
          </a:p>
        </p:txBody>
      </p:sp>
      <p:sp>
        <p:nvSpPr>
          <p:cNvPr id="18" name="Rectangle 6"/>
          <p:cNvSpPr>
            <a:spLocks noChangeArrowheads="1"/>
          </p:cNvSpPr>
          <p:nvPr/>
        </p:nvSpPr>
        <p:spPr bwMode="auto">
          <a:xfrm>
            <a:off x="6716713" y="76200"/>
            <a:ext cx="1752600" cy="655638"/>
          </a:xfrm>
          <a:prstGeom prst="rect">
            <a:avLst/>
          </a:prstGeom>
          <a:solidFill>
            <a:schemeClr val="bg1"/>
          </a:solidFill>
          <a:ln w="9525">
            <a:solidFill>
              <a:schemeClr val="bg1"/>
            </a:solidFill>
            <a:round/>
            <a:headEnd/>
            <a:tailEnd/>
          </a:ln>
        </p:spPr>
        <p:txBody>
          <a:bodyPr>
            <a:prstTxWarp prst="textNoShape">
              <a:avLst/>
            </a:prstTxWarp>
          </a:bodyPr>
          <a:lstStyle/>
          <a:p>
            <a:endParaRPr lang="fr-FR"/>
          </a:p>
        </p:txBody>
      </p:sp>
      <p:sp>
        <p:nvSpPr>
          <p:cNvPr id="9" name="Rectangle 8"/>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Program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ine 3"/>
          <p:cNvSpPr>
            <a:spLocks noChangeShapeType="1"/>
          </p:cNvSpPr>
          <p:nvPr/>
        </p:nvSpPr>
        <p:spPr bwMode="auto">
          <a:xfrm flipH="1">
            <a:off x="4189413" y="1515566"/>
            <a:ext cx="4762" cy="455613"/>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15" name="Line 2"/>
          <p:cNvSpPr>
            <a:spLocks noChangeShapeType="1"/>
          </p:cNvSpPr>
          <p:nvPr/>
        </p:nvSpPr>
        <p:spPr bwMode="auto">
          <a:xfrm flipH="1">
            <a:off x="6018213" y="1981200"/>
            <a:ext cx="4762" cy="455613"/>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16" name="Line 3"/>
          <p:cNvSpPr>
            <a:spLocks noChangeShapeType="1"/>
          </p:cNvSpPr>
          <p:nvPr/>
        </p:nvSpPr>
        <p:spPr bwMode="auto">
          <a:xfrm flipH="1">
            <a:off x="4799013" y="1982788"/>
            <a:ext cx="4762" cy="455612"/>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18" name="Line 4"/>
          <p:cNvSpPr>
            <a:spLocks noChangeShapeType="1"/>
          </p:cNvSpPr>
          <p:nvPr/>
        </p:nvSpPr>
        <p:spPr bwMode="auto">
          <a:xfrm flipH="1">
            <a:off x="3656013" y="1981200"/>
            <a:ext cx="4762" cy="455613"/>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19" name="Line 5"/>
          <p:cNvSpPr>
            <a:spLocks noChangeShapeType="1"/>
          </p:cNvSpPr>
          <p:nvPr/>
        </p:nvSpPr>
        <p:spPr bwMode="auto">
          <a:xfrm flipH="1">
            <a:off x="2436813" y="1981200"/>
            <a:ext cx="4762" cy="455613"/>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21" name="Line 6"/>
          <p:cNvSpPr>
            <a:spLocks noChangeShapeType="1"/>
          </p:cNvSpPr>
          <p:nvPr/>
        </p:nvSpPr>
        <p:spPr bwMode="auto">
          <a:xfrm flipH="1">
            <a:off x="1217613" y="1981200"/>
            <a:ext cx="4762" cy="455613"/>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22" name="Line 7"/>
          <p:cNvSpPr>
            <a:spLocks noChangeShapeType="1"/>
          </p:cNvSpPr>
          <p:nvPr/>
        </p:nvSpPr>
        <p:spPr bwMode="auto">
          <a:xfrm flipH="1">
            <a:off x="7313613" y="1982788"/>
            <a:ext cx="4762" cy="455612"/>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23" name="Rectangle 10"/>
          <p:cNvSpPr>
            <a:spLocks noChangeArrowheads="1"/>
          </p:cNvSpPr>
          <p:nvPr/>
        </p:nvSpPr>
        <p:spPr bwMode="auto">
          <a:xfrm>
            <a:off x="381000" y="838200"/>
            <a:ext cx="8343900" cy="380746"/>
          </a:xfrm>
          <a:prstGeom prst="rect">
            <a:avLst/>
          </a:prstGeom>
          <a:noFill/>
          <a:ln w="9525">
            <a:noFill/>
            <a:round/>
            <a:headEnd/>
            <a:tailEnd/>
          </a:ln>
          <a:effectLst/>
        </p:spPr>
        <p:txBody>
          <a:bodyPr lIns="90000" tIns="46800" rIns="90000" bIns="46800">
            <a:prstTxWarp prst="textNoShape">
              <a:avLst/>
            </a:prstTxWarp>
            <a:spAutoFit/>
          </a:bodyPr>
          <a:lstStyle/>
          <a:p>
            <a:pPr>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31859C"/>
                </a:solidFill>
              </a:rPr>
              <a:t>Main Directories </a:t>
            </a:r>
            <a:endParaRPr lang="en-US" b="1" dirty="0">
              <a:solidFill>
                <a:srgbClr val="31859C"/>
              </a:solidFill>
            </a:endParaRPr>
          </a:p>
        </p:txBody>
      </p:sp>
      <p:sp>
        <p:nvSpPr>
          <p:cNvPr id="24" name="AutoShape 12"/>
          <p:cNvSpPr>
            <a:spLocks noChangeArrowheads="1"/>
          </p:cNvSpPr>
          <p:nvPr/>
        </p:nvSpPr>
        <p:spPr bwMode="auto">
          <a:xfrm>
            <a:off x="3733800" y="14478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latin typeface="+mj-lt"/>
              </a:rPr>
              <a:t>/</a:t>
            </a:r>
            <a:endParaRPr lang="en-US" b="1">
              <a:latin typeface="+mj-lt"/>
            </a:endParaRPr>
          </a:p>
        </p:txBody>
      </p:sp>
      <p:sp>
        <p:nvSpPr>
          <p:cNvPr id="25" name="AutoShape 13"/>
          <p:cNvSpPr>
            <a:spLocks noChangeArrowheads="1"/>
          </p:cNvSpPr>
          <p:nvPr/>
        </p:nvSpPr>
        <p:spPr bwMode="auto">
          <a:xfrm>
            <a:off x="685800" y="22860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bin</a:t>
            </a:r>
            <a:endParaRPr lang="en-US" b="1" dirty="0">
              <a:latin typeface="+mj-lt"/>
            </a:endParaRPr>
          </a:p>
        </p:txBody>
      </p:sp>
      <p:sp>
        <p:nvSpPr>
          <p:cNvPr id="26" name="AutoShape 14"/>
          <p:cNvSpPr>
            <a:spLocks noChangeArrowheads="1"/>
          </p:cNvSpPr>
          <p:nvPr/>
        </p:nvSpPr>
        <p:spPr bwMode="auto">
          <a:xfrm>
            <a:off x="1905000" y="22860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etc</a:t>
            </a:r>
          </a:p>
        </p:txBody>
      </p:sp>
      <p:sp>
        <p:nvSpPr>
          <p:cNvPr id="27" name="AutoShape 15"/>
          <p:cNvSpPr>
            <a:spLocks noChangeArrowheads="1"/>
          </p:cNvSpPr>
          <p:nvPr/>
        </p:nvSpPr>
        <p:spPr bwMode="auto">
          <a:xfrm>
            <a:off x="3124200" y="22860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lib</a:t>
            </a:r>
          </a:p>
        </p:txBody>
      </p:sp>
      <p:sp>
        <p:nvSpPr>
          <p:cNvPr id="28" name="AutoShape 16"/>
          <p:cNvSpPr>
            <a:spLocks noChangeArrowheads="1"/>
          </p:cNvSpPr>
          <p:nvPr/>
        </p:nvSpPr>
        <p:spPr bwMode="auto">
          <a:xfrm>
            <a:off x="4343400" y="22860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sbin</a:t>
            </a:r>
          </a:p>
        </p:txBody>
      </p:sp>
      <p:sp>
        <p:nvSpPr>
          <p:cNvPr id="29" name="AutoShape 17"/>
          <p:cNvSpPr>
            <a:spLocks noChangeArrowheads="1"/>
          </p:cNvSpPr>
          <p:nvPr/>
        </p:nvSpPr>
        <p:spPr bwMode="auto">
          <a:xfrm>
            <a:off x="5562600" y="22860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usr</a:t>
            </a:r>
          </a:p>
        </p:txBody>
      </p:sp>
      <p:sp>
        <p:nvSpPr>
          <p:cNvPr id="30" name="AutoShape 18"/>
          <p:cNvSpPr>
            <a:spLocks noChangeArrowheads="1"/>
          </p:cNvSpPr>
          <p:nvPr/>
        </p:nvSpPr>
        <p:spPr bwMode="auto">
          <a:xfrm>
            <a:off x="6781800" y="22860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home</a:t>
            </a:r>
          </a:p>
        </p:txBody>
      </p:sp>
      <p:sp>
        <p:nvSpPr>
          <p:cNvPr id="31" name="Line 19"/>
          <p:cNvSpPr>
            <a:spLocks noChangeShapeType="1"/>
          </p:cNvSpPr>
          <p:nvPr/>
        </p:nvSpPr>
        <p:spPr bwMode="auto">
          <a:xfrm>
            <a:off x="1219200" y="1981200"/>
            <a:ext cx="6096000" cy="1588"/>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32" name="AutoShape 20"/>
          <p:cNvSpPr>
            <a:spLocks noChangeArrowheads="1"/>
          </p:cNvSpPr>
          <p:nvPr/>
        </p:nvSpPr>
        <p:spPr bwMode="auto">
          <a:xfrm>
            <a:off x="1" y="2980270"/>
            <a:ext cx="9133708" cy="3268130"/>
          </a:xfrm>
          <a:prstGeom prst="roundRect">
            <a:avLst>
              <a:gd name="adj" fmla="val 463"/>
            </a:avLst>
          </a:prstGeom>
          <a:solidFill>
            <a:srgbClr val="F1EFE8"/>
          </a:solidFill>
          <a:ln w="9360">
            <a:noFill/>
            <a:miter lim="800000"/>
            <a:headEnd/>
            <a:tailEnd/>
          </a:ln>
          <a:effectLst/>
        </p:spPr>
        <p:txBody>
          <a:bodyPr lIns="0" tIns="0" rIns="0" bIns="0" anchor="ctr" anchorCtr="1">
            <a:prstTxWarp prst="textNoShape">
              <a:avLst/>
            </a:prstTxWarp>
          </a:bodyPr>
          <a:lstStyle/>
          <a:p>
            <a:pPr>
              <a:lnSpc>
                <a:spcPct val="10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ea typeface="DejaVu Sans" charset="0"/>
                <a:cs typeface="DejaVu Sans" charset="0"/>
              </a:rPr>
              <a:t>/				</a:t>
            </a:r>
            <a:r>
              <a:rPr lang="en-US" dirty="0" smtClean="0">
                <a:latin typeface="+mj-lt"/>
                <a:ea typeface="DejaVu Sans" charset="0"/>
                <a:cs typeface="DejaVu Sans" charset="0"/>
              </a:rPr>
              <a:t>Root directory (slash)	</a:t>
            </a:r>
          </a:p>
          <a:p>
            <a:pPr>
              <a:lnSpc>
                <a:spcPct val="10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ea typeface="DejaVu Sans" charset="0"/>
                <a:cs typeface="DejaVu Sans" charset="0"/>
              </a:rPr>
              <a:t>/bin 			</a:t>
            </a:r>
            <a:r>
              <a:rPr lang="en-US" b="1" dirty="0" smtClean="0">
                <a:solidFill>
                  <a:schemeClr val="accent6">
                    <a:lumMod val="75000"/>
                  </a:schemeClr>
                </a:solidFill>
                <a:latin typeface="+mj-lt"/>
                <a:ea typeface="DejaVu Sans" charset="0"/>
                <a:cs typeface="DejaVu Sans" charset="0"/>
              </a:rPr>
              <a:t>Main commands, shell, programs</a:t>
            </a:r>
          </a:p>
          <a:p>
            <a:pPr>
              <a:lnSpc>
                <a:spcPct val="10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ea typeface="DejaVu Sans" charset="0"/>
                <a:cs typeface="DejaVu Sans" charset="0"/>
              </a:rPr>
              <a:t>/etc		 		</a:t>
            </a:r>
            <a:r>
              <a:rPr lang="en-US" dirty="0" smtClean="0">
                <a:latin typeface="+mj-lt"/>
                <a:ea typeface="DejaVu Sans" charset="0"/>
                <a:cs typeface="DejaVu Sans" charset="0"/>
              </a:rPr>
              <a:t>Configuration files for the system</a:t>
            </a:r>
          </a:p>
          <a:p>
            <a:pPr>
              <a:lnSpc>
                <a:spcPct val="10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ea typeface="DejaVu Sans" charset="0"/>
                <a:cs typeface="DejaVu Sans" charset="0"/>
              </a:rPr>
              <a:t>/lib	</a:t>
            </a:r>
            <a:r>
              <a:rPr lang="en-US" dirty="0" smtClean="0">
                <a:latin typeface="+mj-lt"/>
                <a:ea typeface="DejaVu Sans" charset="0"/>
                <a:cs typeface="DejaVu Sans" charset="0"/>
              </a:rPr>
              <a:t>			Programming Libraries</a:t>
            </a:r>
          </a:p>
          <a:p>
            <a:pPr>
              <a:lnSpc>
                <a:spcPct val="10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ea typeface="DejaVu Sans" charset="0"/>
                <a:cs typeface="DejaVu Sans" charset="0"/>
              </a:rPr>
              <a:t>/</a:t>
            </a:r>
            <a:r>
              <a:rPr lang="en-US" b="1" dirty="0" err="1" smtClean="0">
                <a:latin typeface="+mj-lt"/>
                <a:ea typeface="DejaVu Sans" charset="0"/>
                <a:cs typeface="DejaVu Sans" charset="0"/>
              </a:rPr>
              <a:t>mnt</a:t>
            </a:r>
            <a:r>
              <a:rPr lang="en-US" dirty="0" smtClean="0">
                <a:latin typeface="+mj-lt"/>
                <a:ea typeface="DejaVu Sans" charset="0"/>
                <a:cs typeface="DejaVu Sans" charset="0"/>
              </a:rPr>
              <a:t>			Mount point </a:t>
            </a:r>
          </a:p>
          <a:p>
            <a:pPr>
              <a:lnSpc>
                <a:spcPct val="10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ea typeface="DejaVu Sans" charset="0"/>
                <a:cs typeface="DejaVu Sans" charset="0"/>
              </a:rPr>
              <a:t>/</a:t>
            </a:r>
            <a:r>
              <a:rPr lang="en-US" b="1" dirty="0" err="1" smtClean="0">
                <a:latin typeface="+mj-lt"/>
                <a:ea typeface="DejaVu Sans" charset="0"/>
                <a:cs typeface="DejaVu Sans" charset="0"/>
              </a:rPr>
              <a:t>usr</a:t>
            </a:r>
            <a:r>
              <a:rPr lang="en-US" b="1" dirty="0" smtClean="0">
                <a:latin typeface="+mj-lt"/>
                <a:ea typeface="DejaVu Sans" charset="0"/>
                <a:cs typeface="DejaVu Sans" charset="0"/>
              </a:rPr>
              <a:t>, /opt		</a:t>
            </a:r>
            <a:r>
              <a:rPr lang="en-US" b="1" dirty="0" smtClean="0">
                <a:solidFill>
                  <a:srgbClr val="E46C0A"/>
                </a:solidFill>
                <a:latin typeface="+mj-lt"/>
                <a:ea typeface="DejaVu Sans" charset="0"/>
                <a:cs typeface="DejaVu Sans" charset="0"/>
              </a:rPr>
              <a:t>Applications and user libraries</a:t>
            </a:r>
          </a:p>
          <a:p>
            <a:pPr>
              <a:lnSpc>
                <a:spcPct val="10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ea typeface="DejaVu Sans" charset="0"/>
                <a:cs typeface="DejaVu Sans" charset="0"/>
              </a:rPr>
              <a:t>/</a:t>
            </a:r>
            <a:r>
              <a:rPr lang="en-US" b="1" dirty="0" err="1" smtClean="0">
                <a:latin typeface="+mj-lt"/>
                <a:ea typeface="DejaVu Sans" charset="0"/>
                <a:cs typeface="DejaVu Sans" charset="0"/>
              </a:rPr>
              <a:t>usr</a:t>
            </a:r>
            <a:r>
              <a:rPr lang="en-US" b="1" dirty="0" smtClean="0">
                <a:latin typeface="+mj-lt"/>
                <a:ea typeface="DejaVu Sans" charset="0"/>
                <a:cs typeface="DejaVu Sans" charset="0"/>
              </a:rPr>
              <a:t>/bin			</a:t>
            </a:r>
            <a:r>
              <a:rPr lang="en-US" b="1" dirty="0" smtClean="0">
                <a:solidFill>
                  <a:srgbClr val="E46C0A"/>
                </a:solidFill>
                <a:latin typeface="+mj-lt"/>
                <a:ea typeface="DejaVu Sans" charset="0"/>
                <a:cs typeface="DejaVu Sans" charset="0"/>
              </a:rPr>
              <a:t>Other commands	</a:t>
            </a:r>
          </a:p>
          <a:p>
            <a:pPr>
              <a:lnSpc>
                <a:spcPct val="10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ea typeface="DejaVu Sans" charset="0"/>
                <a:cs typeface="DejaVu Sans" charset="0"/>
              </a:rPr>
              <a:t>/</a:t>
            </a:r>
            <a:r>
              <a:rPr lang="en-US" b="1" dirty="0" err="1" smtClean="0">
                <a:latin typeface="+mj-lt"/>
                <a:ea typeface="DejaVu Sans" charset="0"/>
                <a:cs typeface="DejaVu Sans" charset="0"/>
              </a:rPr>
              <a:t>var</a:t>
            </a:r>
            <a:r>
              <a:rPr lang="en-US" b="1" dirty="0" smtClean="0">
                <a:latin typeface="+mj-lt"/>
                <a:ea typeface="DejaVu Sans" charset="0"/>
                <a:cs typeface="DejaVu Sans" charset="0"/>
              </a:rPr>
              <a:t>				</a:t>
            </a:r>
            <a:r>
              <a:rPr lang="en-US" dirty="0" err="1" smtClean="0">
                <a:latin typeface="+mj-lt"/>
                <a:ea typeface="DejaVu Sans" charset="0"/>
                <a:cs typeface="DejaVu Sans" charset="0"/>
              </a:rPr>
              <a:t>Logfiles</a:t>
            </a:r>
            <a:endParaRPr lang="en-US" dirty="0" smtClean="0">
              <a:latin typeface="+mj-lt"/>
              <a:ea typeface="DejaVu Sans" charset="0"/>
              <a:cs typeface="DejaVu Sans" charset="0"/>
            </a:endParaRPr>
          </a:p>
          <a:p>
            <a:pPr>
              <a:lnSpc>
                <a:spcPct val="10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ea typeface="DejaVu Sans" charset="0"/>
                <a:cs typeface="DejaVu Sans" charset="0"/>
              </a:rPr>
              <a:t>/</a:t>
            </a:r>
            <a:r>
              <a:rPr lang="en-US" b="1" dirty="0" err="1" smtClean="0">
                <a:latin typeface="+mj-lt"/>
                <a:ea typeface="DejaVu Sans" charset="0"/>
                <a:cs typeface="DejaVu Sans" charset="0"/>
              </a:rPr>
              <a:t>tmp</a:t>
            </a:r>
            <a:r>
              <a:rPr lang="en-US" b="1" dirty="0" smtClean="0">
                <a:latin typeface="+mj-lt"/>
                <a:ea typeface="DejaVu Sans" charset="0"/>
                <a:cs typeface="DejaVu Sans" charset="0"/>
              </a:rPr>
              <a:t>			</a:t>
            </a:r>
            <a:r>
              <a:rPr lang="en-US" dirty="0" smtClean="0">
                <a:latin typeface="+mj-lt"/>
                <a:ea typeface="DejaVu Sans" charset="0"/>
                <a:cs typeface="DejaVu Sans" charset="0"/>
              </a:rPr>
              <a:t>Temporary files</a:t>
            </a:r>
          </a:p>
          <a:p>
            <a:pPr>
              <a:lnSpc>
                <a:spcPct val="10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ea typeface="DejaVu Sans" charset="0"/>
                <a:cs typeface="DejaVu Sans" charset="0"/>
              </a:rPr>
              <a:t>/home			</a:t>
            </a:r>
            <a:r>
              <a:rPr lang="en-US" b="1" dirty="0" smtClean="0">
                <a:solidFill>
                  <a:srgbClr val="E46C0A"/>
                </a:solidFill>
                <a:latin typeface="+mj-lt"/>
                <a:ea typeface="DejaVu Sans" charset="0"/>
                <a:cs typeface="DejaVu Sans" charset="0"/>
              </a:rPr>
              <a:t>User directory (one per user, name = login)</a:t>
            </a:r>
            <a:endParaRPr lang="en-US" b="1" dirty="0">
              <a:solidFill>
                <a:srgbClr val="E46C0A"/>
              </a:solidFill>
              <a:latin typeface="+mj-lt"/>
              <a:ea typeface="DejaVu Sans" charset="0"/>
              <a:cs typeface="DejaVu Sans" charset="0"/>
            </a:endParaRPr>
          </a:p>
        </p:txBody>
      </p:sp>
      <p:sp>
        <p:nvSpPr>
          <p:cNvPr id="37" name="Rectangle 36"/>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File tree</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ine 3"/>
          <p:cNvSpPr>
            <a:spLocks noChangeShapeType="1"/>
          </p:cNvSpPr>
          <p:nvPr/>
        </p:nvSpPr>
        <p:spPr bwMode="auto">
          <a:xfrm flipH="1">
            <a:off x="4189413" y="1744166"/>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15" name="Line 2"/>
          <p:cNvSpPr>
            <a:spLocks noChangeShapeType="1"/>
          </p:cNvSpPr>
          <p:nvPr/>
        </p:nvSpPr>
        <p:spPr bwMode="auto">
          <a:xfrm flipH="1">
            <a:off x="60182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16" name="Line 3"/>
          <p:cNvSpPr>
            <a:spLocks noChangeShapeType="1"/>
          </p:cNvSpPr>
          <p:nvPr/>
        </p:nvSpPr>
        <p:spPr bwMode="auto">
          <a:xfrm flipH="1">
            <a:off x="4799013" y="2211388"/>
            <a:ext cx="4762" cy="455612"/>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18" name="Line 4"/>
          <p:cNvSpPr>
            <a:spLocks noChangeShapeType="1"/>
          </p:cNvSpPr>
          <p:nvPr/>
        </p:nvSpPr>
        <p:spPr bwMode="auto">
          <a:xfrm flipH="1">
            <a:off x="36560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19" name="Line 5"/>
          <p:cNvSpPr>
            <a:spLocks noChangeShapeType="1"/>
          </p:cNvSpPr>
          <p:nvPr/>
        </p:nvSpPr>
        <p:spPr bwMode="auto">
          <a:xfrm flipH="1">
            <a:off x="24368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21" name="Line 6"/>
          <p:cNvSpPr>
            <a:spLocks noChangeShapeType="1"/>
          </p:cNvSpPr>
          <p:nvPr/>
        </p:nvSpPr>
        <p:spPr bwMode="auto">
          <a:xfrm flipH="1">
            <a:off x="12176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22" name="Line 7"/>
          <p:cNvSpPr>
            <a:spLocks noChangeShapeType="1"/>
          </p:cNvSpPr>
          <p:nvPr/>
        </p:nvSpPr>
        <p:spPr bwMode="auto">
          <a:xfrm flipH="1">
            <a:off x="7313613" y="2211388"/>
            <a:ext cx="4762" cy="455612"/>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24" name="AutoShape 12"/>
          <p:cNvSpPr>
            <a:spLocks noChangeArrowheads="1"/>
          </p:cNvSpPr>
          <p:nvPr/>
        </p:nvSpPr>
        <p:spPr bwMode="auto">
          <a:xfrm>
            <a:off x="3733800" y="16764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latin typeface="+mj-lt"/>
              </a:rPr>
              <a:t>/</a:t>
            </a:r>
            <a:endParaRPr lang="en-US" b="1">
              <a:latin typeface="+mj-lt"/>
            </a:endParaRPr>
          </a:p>
        </p:txBody>
      </p:sp>
      <p:sp>
        <p:nvSpPr>
          <p:cNvPr id="25" name="AutoShape 13"/>
          <p:cNvSpPr>
            <a:spLocks noChangeArrowheads="1"/>
          </p:cNvSpPr>
          <p:nvPr/>
        </p:nvSpPr>
        <p:spPr bwMode="auto">
          <a:xfrm>
            <a:off x="6858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bin</a:t>
            </a:r>
          </a:p>
        </p:txBody>
      </p:sp>
      <p:sp>
        <p:nvSpPr>
          <p:cNvPr id="26" name="AutoShape 14"/>
          <p:cNvSpPr>
            <a:spLocks noChangeArrowheads="1"/>
          </p:cNvSpPr>
          <p:nvPr/>
        </p:nvSpPr>
        <p:spPr bwMode="auto">
          <a:xfrm>
            <a:off x="19050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latin typeface="+mj-lt"/>
              </a:rPr>
              <a:t>etc</a:t>
            </a:r>
            <a:endParaRPr lang="en-US" b="1">
              <a:latin typeface="+mj-lt"/>
            </a:endParaRPr>
          </a:p>
        </p:txBody>
      </p:sp>
      <p:sp>
        <p:nvSpPr>
          <p:cNvPr id="27" name="AutoShape 15"/>
          <p:cNvSpPr>
            <a:spLocks noChangeArrowheads="1"/>
          </p:cNvSpPr>
          <p:nvPr/>
        </p:nvSpPr>
        <p:spPr bwMode="auto">
          <a:xfrm>
            <a:off x="31242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lib</a:t>
            </a:r>
            <a:endParaRPr lang="en-US" b="1" dirty="0">
              <a:latin typeface="+mj-lt"/>
            </a:endParaRPr>
          </a:p>
        </p:txBody>
      </p:sp>
      <p:sp>
        <p:nvSpPr>
          <p:cNvPr id="28" name="AutoShape 16"/>
          <p:cNvSpPr>
            <a:spLocks noChangeArrowheads="1"/>
          </p:cNvSpPr>
          <p:nvPr/>
        </p:nvSpPr>
        <p:spPr bwMode="auto">
          <a:xfrm>
            <a:off x="43434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sbin</a:t>
            </a:r>
            <a:endParaRPr lang="en-US" b="1" dirty="0">
              <a:latin typeface="+mj-lt"/>
            </a:endParaRPr>
          </a:p>
        </p:txBody>
      </p:sp>
      <p:sp>
        <p:nvSpPr>
          <p:cNvPr id="29" name="AutoShape 17"/>
          <p:cNvSpPr>
            <a:spLocks noChangeArrowheads="1"/>
          </p:cNvSpPr>
          <p:nvPr/>
        </p:nvSpPr>
        <p:spPr bwMode="auto">
          <a:xfrm>
            <a:off x="55626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latin typeface="+mj-lt"/>
              </a:rPr>
              <a:t>usr</a:t>
            </a:r>
            <a:endParaRPr lang="en-US" b="1">
              <a:latin typeface="+mj-lt"/>
            </a:endParaRPr>
          </a:p>
        </p:txBody>
      </p:sp>
      <p:sp>
        <p:nvSpPr>
          <p:cNvPr id="30" name="AutoShape 18"/>
          <p:cNvSpPr>
            <a:spLocks noChangeArrowheads="1"/>
          </p:cNvSpPr>
          <p:nvPr/>
        </p:nvSpPr>
        <p:spPr bwMode="auto">
          <a:xfrm>
            <a:off x="67818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home</a:t>
            </a:r>
            <a:endParaRPr lang="en-US" b="1" dirty="0">
              <a:latin typeface="+mj-lt"/>
            </a:endParaRPr>
          </a:p>
        </p:txBody>
      </p:sp>
      <p:sp>
        <p:nvSpPr>
          <p:cNvPr id="31" name="Line 19"/>
          <p:cNvSpPr>
            <a:spLocks noChangeShapeType="1"/>
          </p:cNvSpPr>
          <p:nvPr/>
        </p:nvSpPr>
        <p:spPr bwMode="auto">
          <a:xfrm>
            <a:off x="1219200" y="2209800"/>
            <a:ext cx="6096000" cy="1588"/>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33" name="Line 3"/>
          <p:cNvSpPr>
            <a:spLocks noChangeShapeType="1"/>
          </p:cNvSpPr>
          <p:nvPr/>
        </p:nvSpPr>
        <p:spPr bwMode="auto">
          <a:xfrm flipH="1">
            <a:off x="7318375" y="38100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34" name="Line 4"/>
          <p:cNvSpPr>
            <a:spLocks noChangeShapeType="1"/>
          </p:cNvSpPr>
          <p:nvPr/>
        </p:nvSpPr>
        <p:spPr bwMode="auto">
          <a:xfrm flipH="1">
            <a:off x="5794375" y="38100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35" name="Line 5"/>
          <p:cNvSpPr>
            <a:spLocks noChangeShapeType="1"/>
          </p:cNvSpPr>
          <p:nvPr/>
        </p:nvSpPr>
        <p:spPr bwMode="auto">
          <a:xfrm flipH="1">
            <a:off x="6556375" y="35814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36" name="AutoShape 6"/>
          <p:cNvSpPr>
            <a:spLocks noChangeArrowheads="1"/>
          </p:cNvSpPr>
          <p:nvPr/>
        </p:nvSpPr>
        <p:spPr bwMode="auto">
          <a:xfrm>
            <a:off x="6710362" y="3924300"/>
            <a:ext cx="115675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data</a:t>
            </a:r>
            <a:endParaRPr lang="en-US" b="1" dirty="0">
              <a:latin typeface="+mj-lt"/>
            </a:endParaRPr>
          </a:p>
        </p:txBody>
      </p:sp>
      <p:sp>
        <p:nvSpPr>
          <p:cNvPr id="37" name="AutoShape 7"/>
          <p:cNvSpPr>
            <a:spLocks noChangeArrowheads="1"/>
          </p:cNvSpPr>
          <p:nvPr/>
        </p:nvSpPr>
        <p:spPr bwMode="auto">
          <a:xfrm>
            <a:off x="5262562" y="39624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script</a:t>
            </a:r>
            <a:endParaRPr lang="en-US" b="1" dirty="0">
              <a:latin typeface="+mj-lt"/>
            </a:endParaRPr>
          </a:p>
        </p:txBody>
      </p:sp>
      <p:sp>
        <p:nvSpPr>
          <p:cNvPr id="38" name="Line 23"/>
          <p:cNvSpPr>
            <a:spLocks noChangeShapeType="1"/>
          </p:cNvSpPr>
          <p:nvPr/>
        </p:nvSpPr>
        <p:spPr bwMode="auto">
          <a:xfrm flipH="1">
            <a:off x="8080375" y="31242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39" name="Line 24"/>
          <p:cNvSpPr>
            <a:spLocks noChangeShapeType="1"/>
          </p:cNvSpPr>
          <p:nvPr/>
        </p:nvSpPr>
        <p:spPr bwMode="auto">
          <a:xfrm flipH="1">
            <a:off x="6556375" y="31242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40" name="AutoShape 25"/>
          <p:cNvSpPr>
            <a:spLocks noChangeArrowheads="1"/>
          </p:cNvSpPr>
          <p:nvPr/>
        </p:nvSpPr>
        <p:spPr bwMode="auto">
          <a:xfrm>
            <a:off x="7467600" y="3276600"/>
            <a:ext cx="1271588"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tranchant</a:t>
            </a:r>
            <a:endParaRPr lang="en-US" b="1" dirty="0">
              <a:latin typeface="+mj-lt"/>
            </a:endParaRPr>
          </a:p>
        </p:txBody>
      </p:sp>
      <p:sp>
        <p:nvSpPr>
          <p:cNvPr id="41" name="AutoShape 26"/>
          <p:cNvSpPr>
            <a:spLocks noChangeArrowheads="1"/>
          </p:cNvSpPr>
          <p:nvPr/>
        </p:nvSpPr>
        <p:spPr bwMode="auto">
          <a:xfrm>
            <a:off x="5943600" y="3276600"/>
            <a:ext cx="1208089"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granouill</a:t>
            </a:r>
            <a:endParaRPr lang="en-US" b="1" dirty="0">
              <a:latin typeface="+mj-lt"/>
            </a:endParaRPr>
          </a:p>
        </p:txBody>
      </p:sp>
      <p:sp>
        <p:nvSpPr>
          <p:cNvPr id="42" name="Line 27"/>
          <p:cNvSpPr>
            <a:spLocks noChangeShapeType="1"/>
          </p:cNvSpPr>
          <p:nvPr/>
        </p:nvSpPr>
        <p:spPr bwMode="auto">
          <a:xfrm flipH="1">
            <a:off x="7318375" y="28956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43" name="Line 28"/>
          <p:cNvSpPr>
            <a:spLocks noChangeShapeType="1"/>
          </p:cNvSpPr>
          <p:nvPr/>
        </p:nvSpPr>
        <p:spPr bwMode="auto">
          <a:xfrm>
            <a:off x="6557962" y="3124200"/>
            <a:ext cx="1524000" cy="1588"/>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44" name="Line 29"/>
          <p:cNvSpPr>
            <a:spLocks noChangeShapeType="1"/>
          </p:cNvSpPr>
          <p:nvPr/>
        </p:nvSpPr>
        <p:spPr bwMode="auto">
          <a:xfrm>
            <a:off x="5795962" y="3810000"/>
            <a:ext cx="1524000" cy="1588"/>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45" name="Line 30"/>
          <p:cNvSpPr>
            <a:spLocks noChangeShapeType="1"/>
          </p:cNvSpPr>
          <p:nvPr/>
        </p:nvSpPr>
        <p:spPr bwMode="auto">
          <a:xfrm flipH="1">
            <a:off x="5794375" y="43434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46" name="Rectangle 31"/>
          <p:cNvSpPr>
            <a:spLocks noChangeArrowheads="1"/>
          </p:cNvSpPr>
          <p:nvPr/>
        </p:nvSpPr>
        <p:spPr bwMode="auto">
          <a:xfrm>
            <a:off x="5334000" y="4465638"/>
            <a:ext cx="915988" cy="411162"/>
          </a:xfrm>
          <a:prstGeom prst="rect">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blast.pl</a:t>
            </a:r>
            <a:endParaRPr lang="en-US" b="1" dirty="0">
              <a:latin typeface="+mj-lt"/>
            </a:endParaRPr>
          </a:p>
        </p:txBody>
      </p:sp>
      <p:sp>
        <p:nvSpPr>
          <p:cNvPr id="47" name="Line 32"/>
          <p:cNvSpPr>
            <a:spLocks noChangeShapeType="1"/>
          </p:cNvSpPr>
          <p:nvPr/>
        </p:nvSpPr>
        <p:spPr bwMode="auto">
          <a:xfrm flipH="1">
            <a:off x="7308851" y="43053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48" name="Rectangle 33"/>
          <p:cNvSpPr>
            <a:spLocks noChangeArrowheads="1"/>
          </p:cNvSpPr>
          <p:nvPr/>
        </p:nvSpPr>
        <p:spPr bwMode="auto">
          <a:xfrm>
            <a:off x="6748462" y="5256213"/>
            <a:ext cx="1905000" cy="411162"/>
          </a:xfrm>
          <a:prstGeom prst="rect">
            <a:avLst/>
          </a:prstGeom>
          <a:solidFill>
            <a:schemeClr val="bg2"/>
          </a:solidFill>
          <a:ln w="9525">
            <a:solidFill>
              <a:srgbClr val="CEC3A0"/>
            </a:solidFill>
            <a:round/>
            <a:headEnd/>
            <a:tailEn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sequence.fasta</a:t>
            </a:r>
            <a:endParaRPr lang="en-US" b="1" dirty="0">
              <a:latin typeface="+mj-lt"/>
            </a:endParaRPr>
          </a:p>
        </p:txBody>
      </p:sp>
      <p:sp>
        <p:nvSpPr>
          <p:cNvPr id="50" name="Rectangle 10"/>
          <p:cNvSpPr>
            <a:spLocks noChangeArrowheads="1"/>
          </p:cNvSpPr>
          <p:nvPr/>
        </p:nvSpPr>
        <p:spPr bwMode="auto">
          <a:xfrm>
            <a:off x="76200" y="3962654"/>
            <a:ext cx="8343900" cy="380746"/>
          </a:xfrm>
          <a:prstGeom prst="rect">
            <a:avLst/>
          </a:prstGeom>
          <a:noFill/>
          <a:ln w="9525">
            <a:noFill/>
            <a:round/>
            <a:headEnd/>
            <a:tailEnd/>
          </a:ln>
          <a:effectLst/>
        </p:spPr>
        <p:txBody>
          <a:bodyPr lIns="90000" tIns="46800" rIns="90000" bIns="46800">
            <a:prstTxWarp prst="textNoShape">
              <a:avLst/>
            </a:prstTxWarp>
            <a:spAutoFit/>
          </a:bodyPr>
          <a:lstStyle/>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000000"/>
                </a:solidFill>
                <a:ea typeface="DejaVu Sans" charset="0"/>
                <a:cs typeface="DejaVu Sans" charset="0"/>
              </a:rPr>
              <a:t>Absolute Path </a:t>
            </a:r>
            <a:r>
              <a:rPr lang="en-US" dirty="0" smtClean="0">
                <a:solidFill>
                  <a:srgbClr val="000000"/>
                </a:solidFill>
                <a:ea typeface="DejaVu Sans" charset="0"/>
                <a:cs typeface="DejaVu Sans" charset="0"/>
              </a:rPr>
              <a:t>: starts from root, begins by /</a:t>
            </a:r>
          </a:p>
        </p:txBody>
      </p:sp>
      <p:sp>
        <p:nvSpPr>
          <p:cNvPr id="52" name="AutoShape 6"/>
          <p:cNvSpPr>
            <a:spLocks noChangeArrowheads="1"/>
          </p:cNvSpPr>
          <p:nvPr/>
        </p:nvSpPr>
        <p:spPr bwMode="auto">
          <a:xfrm>
            <a:off x="6781800" y="44958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fasta</a:t>
            </a:r>
            <a:endParaRPr lang="en-US" b="1" dirty="0">
              <a:latin typeface="+mj-lt"/>
            </a:endParaRPr>
          </a:p>
        </p:txBody>
      </p:sp>
      <p:sp>
        <p:nvSpPr>
          <p:cNvPr id="56" name="Rectangle 55"/>
          <p:cNvSpPr/>
          <p:nvPr/>
        </p:nvSpPr>
        <p:spPr>
          <a:xfrm>
            <a:off x="552450" y="1069235"/>
            <a:ext cx="8343900" cy="378565"/>
          </a:xfrm>
          <a:prstGeom prst="rect">
            <a:avLst/>
          </a:prstGeom>
        </p:spPr>
        <p:txBody>
          <a:bodyPr wrap="square">
            <a:spAutoFit/>
          </a:bodyPr>
          <a:lstStyle/>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chemeClr val="accent5">
                    <a:lumMod val="75000"/>
                  </a:schemeClr>
                </a:solidFill>
                <a:ea typeface="DejaVu Sans" charset="0"/>
                <a:cs typeface="DejaVu Sans" charset="0"/>
              </a:rPr>
              <a:t>Path</a:t>
            </a:r>
            <a:r>
              <a:rPr lang="en-US" dirty="0" smtClean="0">
                <a:solidFill>
                  <a:srgbClr val="000000"/>
                </a:solidFill>
                <a:ea typeface="DejaVu Sans" charset="0"/>
                <a:cs typeface="DejaVu Sans" charset="0"/>
              </a:rPr>
              <a:t> : directory list allowing you to locate a file</a:t>
            </a:r>
          </a:p>
        </p:txBody>
      </p:sp>
      <p:sp>
        <p:nvSpPr>
          <p:cNvPr id="57" name="Line 32"/>
          <p:cNvSpPr>
            <a:spLocks noChangeShapeType="1"/>
          </p:cNvSpPr>
          <p:nvPr/>
        </p:nvSpPr>
        <p:spPr bwMode="auto">
          <a:xfrm>
            <a:off x="7319961" y="4952999"/>
            <a:ext cx="3175" cy="303213"/>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54" name="Rectangle 53"/>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File tree</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ine 3"/>
          <p:cNvSpPr>
            <a:spLocks noChangeShapeType="1"/>
          </p:cNvSpPr>
          <p:nvPr/>
        </p:nvSpPr>
        <p:spPr bwMode="auto">
          <a:xfrm flipH="1">
            <a:off x="4189413" y="1744166"/>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15" name="Line 2"/>
          <p:cNvSpPr>
            <a:spLocks noChangeShapeType="1"/>
          </p:cNvSpPr>
          <p:nvPr/>
        </p:nvSpPr>
        <p:spPr bwMode="auto">
          <a:xfrm flipH="1">
            <a:off x="60182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16" name="Line 3"/>
          <p:cNvSpPr>
            <a:spLocks noChangeShapeType="1"/>
          </p:cNvSpPr>
          <p:nvPr/>
        </p:nvSpPr>
        <p:spPr bwMode="auto">
          <a:xfrm flipH="1">
            <a:off x="4799013" y="2211388"/>
            <a:ext cx="4762" cy="455612"/>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18" name="Line 4"/>
          <p:cNvSpPr>
            <a:spLocks noChangeShapeType="1"/>
          </p:cNvSpPr>
          <p:nvPr/>
        </p:nvSpPr>
        <p:spPr bwMode="auto">
          <a:xfrm flipH="1">
            <a:off x="36560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19" name="Line 5"/>
          <p:cNvSpPr>
            <a:spLocks noChangeShapeType="1"/>
          </p:cNvSpPr>
          <p:nvPr/>
        </p:nvSpPr>
        <p:spPr bwMode="auto">
          <a:xfrm flipH="1">
            <a:off x="24368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21" name="Line 6"/>
          <p:cNvSpPr>
            <a:spLocks noChangeShapeType="1"/>
          </p:cNvSpPr>
          <p:nvPr/>
        </p:nvSpPr>
        <p:spPr bwMode="auto">
          <a:xfrm flipH="1">
            <a:off x="12176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22" name="Line 7"/>
          <p:cNvSpPr>
            <a:spLocks noChangeShapeType="1"/>
          </p:cNvSpPr>
          <p:nvPr/>
        </p:nvSpPr>
        <p:spPr bwMode="auto">
          <a:xfrm flipH="1">
            <a:off x="7313613" y="2211388"/>
            <a:ext cx="4762" cy="455612"/>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25" name="AutoShape 13"/>
          <p:cNvSpPr>
            <a:spLocks noChangeArrowheads="1"/>
          </p:cNvSpPr>
          <p:nvPr/>
        </p:nvSpPr>
        <p:spPr bwMode="auto">
          <a:xfrm>
            <a:off x="6858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bin</a:t>
            </a:r>
            <a:endParaRPr lang="en-US" b="1" dirty="0">
              <a:latin typeface="+mj-lt"/>
            </a:endParaRPr>
          </a:p>
        </p:txBody>
      </p:sp>
      <p:sp>
        <p:nvSpPr>
          <p:cNvPr id="26" name="AutoShape 14"/>
          <p:cNvSpPr>
            <a:spLocks noChangeArrowheads="1"/>
          </p:cNvSpPr>
          <p:nvPr/>
        </p:nvSpPr>
        <p:spPr bwMode="auto">
          <a:xfrm>
            <a:off x="19050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latin typeface="+mj-lt"/>
              </a:rPr>
              <a:t>etc</a:t>
            </a:r>
            <a:endParaRPr lang="en-US" b="1">
              <a:latin typeface="+mj-lt"/>
            </a:endParaRPr>
          </a:p>
        </p:txBody>
      </p:sp>
      <p:sp>
        <p:nvSpPr>
          <p:cNvPr id="27" name="AutoShape 15"/>
          <p:cNvSpPr>
            <a:spLocks noChangeArrowheads="1"/>
          </p:cNvSpPr>
          <p:nvPr/>
        </p:nvSpPr>
        <p:spPr bwMode="auto">
          <a:xfrm>
            <a:off x="31242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latin typeface="+mj-lt"/>
              </a:rPr>
              <a:t>lib</a:t>
            </a:r>
            <a:endParaRPr lang="en-US" b="1">
              <a:latin typeface="+mj-lt"/>
            </a:endParaRPr>
          </a:p>
        </p:txBody>
      </p:sp>
      <p:sp>
        <p:nvSpPr>
          <p:cNvPr id="28" name="AutoShape 16"/>
          <p:cNvSpPr>
            <a:spLocks noChangeArrowheads="1"/>
          </p:cNvSpPr>
          <p:nvPr/>
        </p:nvSpPr>
        <p:spPr bwMode="auto">
          <a:xfrm>
            <a:off x="43434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latin typeface="+mj-lt"/>
              </a:rPr>
              <a:t>sbin</a:t>
            </a:r>
            <a:endParaRPr lang="en-US" b="1">
              <a:latin typeface="+mj-lt"/>
            </a:endParaRPr>
          </a:p>
        </p:txBody>
      </p:sp>
      <p:sp>
        <p:nvSpPr>
          <p:cNvPr id="29" name="AutoShape 17"/>
          <p:cNvSpPr>
            <a:spLocks noChangeArrowheads="1"/>
          </p:cNvSpPr>
          <p:nvPr/>
        </p:nvSpPr>
        <p:spPr bwMode="auto">
          <a:xfrm>
            <a:off x="55626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usr</a:t>
            </a:r>
            <a:endParaRPr lang="en-US" b="1" dirty="0">
              <a:latin typeface="+mj-lt"/>
            </a:endParaRPr>
          </a:p>
        </p:txBody>
      </p:sp>
      <p:sp>
        <p:nvSpPr>
          <p:cNvPr id="31" name="Line 19"/>
          <p:cNvSpPr>
            <a:spLocks noChangeShapeType="1"/>
          </p:cNvSpPr>
          <p:nvPr/>
        </p:nvSpPr>
        <p:spPr bwMode="auto">
          <a:xfrm>
            <a:off x="1219200" y="2209800"/>
            <a:ext cx="6096000" cy="1588"/>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34" name="Line 4"/>
          <p:cNvSpPr>
            <a:spLocks noChangeShapeType="1"/>
          </p:cNvSpPr>
          <p:nvPr/>
        </p:nvSpPr>
        <p:spPr bwMode="auto">
          <a:xfrm flipH="1">
            <a:off x="5794375" y="38100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35" name="Line 5"/>
          <p:cNvSpPr>
            <a:spLocks noChangeShapeType="1"/>
          </p:cNvSpPr>
          <p:nvPr/>
        </p:nvSpPr>
        <p:spPr bwMode="auto">
          <a:xfrm flipH="1">
            <a:off x="6556375" y="35814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37" name="AutoShape 7"/>
          <p:cNvSpPr>
            <a:spLocks noChangeArrowheads="1"/>
          </p:cNvSpPr>
          <p:nvPr/>
        </p:nvSpPr>
        <p:spPr bwMode="auto">
          <a:xfrm>
            <a:off x="5262562" y="39624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script</a:t>
            </a:r>
            <a:endParaRPr lang="en-US" b="1" dirty="0">
              <a:latin typeface="+mj-lt"/>
            </a:endParaRPr>
          </a:p>
        </p:txBody>
      </p:sp>
      <p:sp>
        <p:nvSpPr>
          <p:cNvPr id="38" name="Line 23"/>
          <p:cNvSpPr>
            <a:spLocks noChangeShapeType="1"/>
          </p:cNvSpPr>
          <p:nvPr/>
        </p:nvSpPr>
        <p:spPr bwMode="auto">
          <a:xfrm flipH="1">
            <a:off x="8080375" y="31242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39" name="Line 24"/>
          <p:cNvSpPr>
            <a:spLocks noChangeShapeType="1"/>
          </p:cNvSpPr>
          <p:nvPr/>
        </p:nvSpPr>
        <p:spPr bwMode="auto">
          <a:xfrm flipH="1">
            <a:off x="6556375" y="31242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42" name="Line 27"/>
          <p:cNvSpPr>
            <a:spLocks noChangeShapeType="1"/>
          </p:cNvSpPr>
          <p:nvPr/>
        </p:nvSpPr>
        <p:spPr bwMode="auto">
          <a:xfrm flipH="1">
            <a:off x="7318375" y="28956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43" name="Line 28"/>
          <p:cNvSpPr>
            <a:spLocks noChangeShapeType="1"/>
          </p:cNvSpPr>
          <p:nvPr/>
        </p:nvSpPr>
        <p:spPr bwMode="auto">
          <a:xfrm>
            <a:off x="6557962" y="3124200"/>
            <a:ext cx="1524000" cy="1588"/>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44" name="Line 29"/>
          <p:cNvSpPr>
            <a:spLocks noChangeShapeType="1"/>
          </p:cNvSpPr>
          <p:nvPr/>
        </p:nvSpPr>
        <p:spPr bwMode="auto">
          <a:xfrm>
            <a:off x="5795962" y="3810000"/>
            <a:ext cx="1524000" cy="1588"/>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45" name="Line 30"/>
          <p:cNvSpPr>
            <a:spLocks noChangeShapeType="1"/>
          </p:cNvSpPr>
          <p:nvPr/>
        </p:nvSpPr>
        <p:spPr bwMode="auto">
          <a:xfrm flipH="1">
            <a:off x="5794375" y="43434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46" name="Rectangle 31"/>
          <p:cNvSpPr>
            <a:spLocks noChangeArrowheads="1"/>
          </p:cNvSpPr>
          <p:nvPr/>
        </p:nvSpPr>
        <p:spPr bwMode="auto">
          <a:xfrm>
            <a:off x="5592762" y="4465638"/>
            <a:ext cx="915988" cy="411162"/>
          </a:xfrm>
          <a:prstGeom prst="rect">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blast.pl</a:t>
            </a:r>
            <a:endParaRPr lang="en-US" b="1" dirty="0">
              <a:latin typeface="+mj-lt"/>
            </a:endParaRPr>
          </a:p>
        </p:txBody>
      </p:sp>
      <p:sp>
        <p:nvSpPr>
          <p:cNvPr id="48" name="Rectangle 33"/>
          <p:cNvSpPr>
            <a:spLocks noChangeArrowheads="1"/>
          </p:cNvSpPr>
          <p:nvPr/>
        </p:nvSpPr>
        <p:spPr bwMode="auto">
          <a:xfrm>
            <a:off x="6781800" y="5256213"/>
            <a:ext cx="1905000" cy="411162"/>
          </a:xfrm>
          <a:prstGeom prst="rect">
            <a:avLst/>
          </a:prstGeom>
          <a:solidFill>
            <a:schemeClr val="bg2"/>
          </a:solidFill>
          <a:ln w="31750" cap="flat" cmpd="sng" algn="ctr">
            <a:solidFill>
              <a:schemeClr val="accent2">
                <a:lumMod val="75000"/>
              </a:schemeClr>
            </a:solidFill>
            <a:prstDash val="solid"/>
            <a:round/>
            <a:headEnd type="none" w="med" len="med"/>
            <a:tailEnd type="none" w="med" len="me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solidFill>
                  <a:schemeClr val="accent2">
                    <a:lumMod val="75000"/>
                  </a:schemeClr>
                </a:solidFill>
                <a:latin typeface="+mj-lt"/>
              </a:rPr>
              <a:t>sequence.fasta</a:t>
            </a:r>
            <a:endParaRPr lang="en-US" b="1" dirty="0">
              <a:solidFill>
                <a:schemeClr val="accent2">
                  <a:lumMod val="75000"/>
                </a:schemeClr>
              </a:solidFill>
              <a:latin typeface="+mj-lt"/>
            </a:endParaRPr>
          </a:p>
        </p:txBody>
      </p:sp>
      <p:graphicFrame>
        <p:nvGraphicFramePr>
          <p:cNvPr id="58" name="Tableau 57"/>
          <p:cNvGraphicFramePr>
            <a:graphicFrameLocks noGrp="1"/>
          </p:cNvGraphicFramePr>
          <p:nvPr/>
        </p:nvGraphicFramePr>
        <p:xfrm>
          <a:off x="304800" y="5181600"/>
          <a:ext cx="6173787" cy="685826"/>
        </p:xfrm>
        <a:graphic>
          <a:graphicData uri="http://schemas.openxmlformats.org/drawingml/2006/table">
            <a:tbl>
              <a:tblPr firstRow="1" bandRow="1">
                <a:tableStyleId>{9DCAF9ED-07DC-4A11-8D7F-57B35C25682E}</a:tableStyleId>
              </a:tblPr>
              <a:tblGrid>
                <a:gridCol w="1722437"/>
                <a:gridCol w="4451350"/>
              </a:tblGrid>
              <a:tr h="340767">
                <a:tc>
                  <a:txBody>
                    <a:bodyPr/>
                    <a:lstStyle/>
                    <a:p>
                      <a:r>
                        <a:rPr lang="fr-FR" sz="1600" dirty="0" smtClean="0">
                          <a:latin typeface="+mj-lt"/>
                          <a:cs typeface="Verdana (Corps)"/>
                        </a:rPr>
                        <a:t>File</a:t>
                      </a:r>
                      <a:endParaRPr lang="fr-FR" sz="1600" dirty="0">
                        <a:latin typeface="+mj-lt"/>
                        <a:cs typeface="Verdana (Corps)"/>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953735"/>
                    </a:solidFill>
                  </a:tcPr>
                </a:tc>
                <a:tc>
                  <a:txBody>
                    <a:bodyPr/>
                    <a:lstStyle/>
                    <a:p>
                      <a:r>
                        <a:rPr lang="fr-FR" sz="1600" dirty="0" smtClean="0">
                          <a:latin typeface="+mj-lt"/>
                          <a:cs typeface="Verdana (Corps)"/>
                        </a:rPr>
                        <a:t>Full </a:t>
                      </a:r>
                      <a:r>
                        <a:rPr lang="fr-FR" sz="1600" dirty="0" err="1" smtClean="0">
                          <a:latin typeface="+mj-lt"/>
                          <a:cs typeface="Verdana (Corps)"/>
                        </a:rPr>
                        <a:t>Path</a:t>
                      </a:r>
                      <a:endParaRPr lang="fr-FR" sz="1600" dirty="0">
                        <a:latin typeface="+mj-lt"/>
                        <a:cs typeface="Verdana (Corps)"/>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953735"/>
                    </a:solidFill>
                  </a:tcPr>
                </a:tc>
              </a:tr>
              <a:tr h="285902">
                <a:tc>
                  <a:txBody>
                    <a:bodyPr/>
                    <a:lstStyle/>
                    <a:p>
                      <a:r>
                        <a:rPr lang="fr-FR" sz="1600" dirty="0" err="1" smtClean="0">
                          <a:latin typeface="+mj-lt"/>
                          <a:cs typeface="Verdana (Corps)"/>
                        </a:rPr>
                        <a:t>sequence.fasta</a:t>
                      </a:r>
                      <a:endParaRPr lang="fr-FR" sz="1600" dirty="0">
                        <a:latin typeface="+mj-lt"/>
                        <a:cs typeface="Verdana (Corp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457200" marR="0" lvl="1" indent="0" algn="l" defTabSz="457200" rtl="0" eaLnBrk="1" fontAlgn="auto" latinLnBrk="0" hangingPunct="1">
                        <a:lnSpc>
                          <a:spcPct val="104000"/>
                        </a:lnSpc>
                        <a:spcBef>
                          <a:spcPts val="0"/>
                        </a:spcBef>
                        <a:spcAft>
                          <a:spcPts val="0"/>
                        </a:spcAft>
                        <a:buClr>
                          <a:srgbClr val="FFCC66"/>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600" dirty="0" smtClean="0">
                          <a:solidFill>
                            <a:schemeClr val="tx1"/>
                          </a:solidFill>
                          <a:latin typeface="+mj-lt"/>
                          <a:cs typeface="Verdana (Corps)"/>
                        </a:rPr>
                        <a:t>/</a:t>
                      </a:r>
                      <a:r>
                        <a:rPr lang="en-US" sz="1600" dirty="0" smtClean="0">
                          <a:solidFill>
                            <a:srgbClr val="000000"/>
                          </a:solidFill>
                          <a:ea typeface="DejaVu Sans" charset="0"/>
                          <a:cs typeface="DejaVu Sans" charset="0"/>
                        </a:rPr>
                        <a:t>home/</a:t>
                      </a:r>
                      <a:r>
                        <a:rPr lang="en-US" sz="1600" dirty="0" err="1" smtClean="0">
                          <a:solidFill>
                            <a:srgbClr val="000000"/>
                          </a:solidFill>
                          <a:ea typeface="DejaVu Sans" charset="0"/>
                          <a:cs typeface="DejaVu Sans" charset="0"/>
                        </a:rPr>
                        <a:t>granouill/data/fasta/sequence.fasta</a:t>
                      </a:r>
                      <a:endParaRPr lang="fr-FR" sz="1600" dirty="0" smtClean="0"/>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F1EFE8"/>
                    </a:solidFill>
                  </a:tcPr>
                </a:tc>
              </a:tr>
            </a:tbl>
          </a:graphicData>
        </a:graphic>
      </p:graphicFrame>
      <p:sp>
        <p:nvSpPr>
          <p:cNvPr id="60" name="Line 3"/>
          <p:cNvSpPr>
            <a:spLocks noChangeShapeType="1"/>
          </p:cNvSpPr>
          <p:nvPr/>
        </p:nvSpPr>
        <p:spPr bwMode="auto">
          <a:xfrm flipH="1">
            <a:off x="4191000" y="1767185"/>
            <a:ext cx="4762" cy="455613"/>
          </a:xfrm>
          <a:prstGeom prst="line">
            <a:avLst/>
          </a:prstGeom>
          <a:noFill/>
          <a:ln w="25400">
            <a:solidFill>
              <a:srgbClr val="953735"/>
            </a:solidFill>
            <a:miter lim="800000"/>
            <a:headEnd/>
            <a:tailEnd/>
          </a:ln>
          <a:effectLst/>
        </p:spPr>
        <p:txBody>
          <a:bodyPr>
            <a:prstTxWarp prst="textNoShape">
              <a:avLst/>
            </a:prstTxWarp>
          </a:bodyPr>
          <a:lstStyle/>
          <a:p>
            <a:endParaRPr lang="en-US"/>
          </a:p>
        </p:txBody>
      </p:sp>
      <p:sp>
        <p:nvSpPr>
          <p:cNvPr id="61" name="Line 7"/>
          <p:cNvSpPr>
            <a:spLocks noChangeShapeType="1"/>
          </p:cNvSpPr>
          <p:nvPr/>
        </p:nvSpPr>
        <p:spPr bwMode="auto">
          <a:xfrm flipH="1">
            <a:off x="7315200" y="2234407"/>
            <a:ext cx="4762" cy="455612"/>
          </a:xfrm>
          <a:prstGeom prst="line">
            <a:avLst/>
          </a:prstGeom>
          <a:noFill/>
          <a:ln w="25400">
            <a:solidFill>
              <a:srgbClr val="953735"/>
            </a:solidFill>
            <a:miter lim="800000"/>
            <a:headEnd/>
            <a:tailEnd/>
          </a:ln>
          <a:effectLst/>
        </p:spPr>
        <p:txBody>
          <a:bodyPr>
            <a:prstTxWarp prst="textNoShape">
              <a:avLst/>
            </a:prstTxWarp>
          </a:bodyPr>
          <a:lstStyle/>
          <a:p>
            <a:endParaRPr lang="en-US"/>
          </a:p>
        </p:txBody>
      </p:sp>
      <p:sp>
        <p:nvSpPr>
          <p:cNvPr id="62" name="Line 3"/>
          <p:cNvSpPr>
            <a:spLocks noChangeShapeType="1"/>
          </p:cNvSpPr>
          <p:nvPr/>
        </p:nvSpPr>
        <p:spPr bwMode="auto">
          <a:xfrm flipH="1">
            <a:off x="7315200" y="3810000"/>
            <a:ext cx="4762" cy="228600"/>
          </a:xfrm>
          <a:prstGeom prst="line">
            <a:avLst/>
          </a:prstGeom>
          <a:noFill/>
          <a:ln w="25400">
            <a:solidFill>
              <a:srgbClr val="953735"/>
            </a:solidFill>
            <a:miter lim="800000"/>
            <a:headEnd/>
            <a:tailEnd/>
          </a:ln>
          <a:effectLst/>
        </p:spPr>
        <p:txBody>
          <a:bodyPr>
            <a:prstTxWarp prst="textNoShape">
              <a:avLst/>
            </a:prstTxWarp>
          </a:bodyPr>
          <a:lstStyle/>
          <a:p>
            <a:endParaRPr lang="en-US"/>
          </a:p>
        </p:txBody>
      </p:sp>
      <p:sp>
        <p:nvSpPr>
          <p:cNvPr id="64" name="Line 24"/>
          <p:cNvSpPr>
            <a:spLocks noChangeShapeType="1"/>
          </p:cNvSpPr>
          <p:nvPr/>
        </p:nvSpPr>
        <p:spPr bwMode="auto">
          <a:xfrm flipH="1">
            <a:off x="6553200" y="3124200"/>
            <a:ext cx="4762" cy="228600"/>
          </a:xfrm>
          <a:prstGeom prst="line">
            <a:avLst/>
          </a:prstGeom>
          <a:noFill/>
          <a:ln w="25400">
            <a:solidFill>
              <a:srgbClr val="953735"/>
            </a:solidFill>
            <a:miter lim="800000"/>
            <a:headEnd/>
            <a:tailEnd/>
          </a:ln>
          <a:effectLst/>
        </p:spPr>
        <p:txBody>
          <a:bodyPr>
            <a:prstTxWarp prst="textNoShape">
              <a:avLst/>
            </a:prstTxWarp>
          </a:bodyPr>
          <a:lstStyle/>
          <a:p>
            <a:endParaRPr lang="en-US"/>
          </a:p>
        </p:txBody>
      </p:sp>
      <p:sp>
        <p:nvSpPr>
          <p:cNvPr id="65" name="Line 27"/>
          <p:cNvSpPr>
            <a:spLocks noChangeShapeType="1"/>
          </p:cNvSpPr>
          <p:nvPr/>
        </p:nvSpPr>
        <p:spPr bwMode="auto">
          <a:xfrm flipH="1">
            <a:off x="7315200" y="2918619"/>
            <a:ext cx="4762" cy="228600"/>
          </a:xfrm>
          <a:prstGeom prst="line">
            <a:avLst/>
          </a:prstGeom>
          <a:noFill/>
          <a:ln w="25400">
            <a:solidFill>
              <a:srgbClr val="953735"/>
            </a:solidFill>
            <a:miter lim="800000"/>
            <a:headEnd/>
            <a:tailEnd/>
          </a:ln>
          <a:effectLst/>
        </p:spPr>
        <p:txBody>
          <a:bodyPr>
            <a:prstTxWarp prst="textNoShape">
              <a:avLst/>
            </a:prstTxWarp>
          </a:bodyPr>
          <a:lstStyle/>
          <a:p>
            <a:endParaRPr lang="en-US"/>
          </a:p>
        </p:txBody>
      </p:sp>
      <p:cxnSp>
        <p:nvCxnSpPr>
          <p:cNvPr id="66" name="Connecteur droit 65"/>
          <p:cNvCxnSpPr/>
          <p:nvPr/>
        </p:nvCxnSpPr>
        <p:spPr>
          <a:xfrm>
            <a:off x="4176714" y="2209800"/>
            <a:ext cx="3128962" cy="1588"/>
          </a:xfrm>
          <a:prstGeom prst="line">
            <a:avLst/>
          </a:prstGeom>
          <a:ln>
            <a:solidFill>
              <a:srgbClr val="953735"/>
            </a:solidFill>
          </a:ln>
          <a:effectLst/>
        </p:spPr>
        <p:style>
          <a:lnRef idx="2">
            <a:schemeClr val="accent1"/>
          </a:lnRef>
          <a:fillRef idx="0">
            <a:schemeClr val="accent1"/>
          </a:fillRef>
          <a:effectRef idx="1">
            <a:schemeClr val="accent1"/>
          </a:effectRef>
          <a:fontRef idx="minor">
            <a:schemeClr val="tx1"/>
          </a:fontRef>
        </p:style>
      </p:cxnSp>
      <p:cxnSp>
        <p:nvCxnSpPr>
          <p:cNvPr id="68" name="Connecteur droit 67"/>
          <p:cNvCxnSpPr/>
          <p:nvPr/>
        </p:nvCxnSpPr>
        <p:spPr>
          <a:xfrm flipV="1">
            <a:off x="6553200" y="3124200"/>
            <a:ext cx="762000" cy="1588"/>
          </a:xfrm>
          <a:prstGeom prst="line">
            <a:avLst/>
          </a:prstGeom>
          <a:ln>
            <a:solidFill>
              <a:srgbClr val="953735"/>
            </a:solidFill>
          </a:ln>
          <a:effectLst/>
        </p:spPr>
        <p:style>
          <a:lnRef idx="2">
            <a:schemeClr val="accent1"/>
          </a:lnRef>
          <a:fillRef idx="0">
            <a:schemeClr val="accent1"/>
          </a:fillRef>
          <a:effectRef idx="1">
            <a:schemeClr val="accent1"/>
          </a:effectRef>
          <a:fontRef idx="minor">
            <a:schemeClr val="tx1"/>
          </a:fontRef>
        </p:style>
      </p:cxnSp>
      <p:sp>
        <p:nvSpPr>
          <p:cNvPr id="69" name="Line 32"/>
          <p:cNvSpPr>
            <a:spLocks noChangeShapeType="1"/>
          </p:cNvSpPr>
          <p:nvPr/>
        </p:nvSpPr>
        <p:spPr bwMode="auto">
          <a:xfrm>
            <a:off x="7315200" y="4305301"/>
            <a:ext cx="4762" cy="950912"/>
          </a:xfrm>
          <a:prstGeom prst="line">
            <a:avLst/>
          </a:prstGeom>
          <a:noFill/>
          <a:ln w="25400">
            <a:solidFill>
              <a:srgbClr val="953735"/>
            </a:solidFill>
            <a:miter lim="800000"/>
            <a:headEnd/>
            <a:tailEnd/>
          </a:ln>
          <a:effectLst/>
        </p:spPr>
        <p:txBody>
          <a:bodyPr>
            <a:prstTxWarp prst="textNoShape">
              <a:avLst/>
            </a:prstTxWarp>
          </a:bodyPr>
          <a:lstStyle/>
          <a:p>
            <a:endParaRPr lang="en-US"/>
          </a:p>
        </p:txBody>
      </p:sp>
      <p:sp>
        <p:nvSpPr>
          <p:cNvPr id="24" name="AutoShape 12"/>
          <p:cNvSpPr>
            <a:spLocks noChangeArrowheads="1"/>
          </p:cNvSpPr>
          <p:nvPr/>
        </p:nvSpPr>
        <p:spPr bwMode="auto">
          <a:xfrm>
            <a:off x="3733800" y="1676400"/>
            <a:ext cx="990600" cy="381000"/>
          </a:xfrm>
          <a:prstGeom prst="roundRect">
            <a:avLst>
              <a:gd name="adj" fmla="val 16667"/>
            </a:avLst>
          </a:prstGeom>
          <a:solidFill>
            <a:schemeClr val="bg2"/>
          </a:solidFill>
          <a:ln w="31750" cap="flat" cmpd="sng" algn="ctr">
            <a:solidFill>
              <a:schemeClr val="accent2">
                <a:lumMod val="75000"/>
              </a:schemeClr>
            </a:solidFill>
            <a:prstDash val="solid"/>
            <a:round/>
            <a:headEnd type="none" w="med" len="med"/>
            <a:tailEnd type="none" w="med" len="me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solidFill>
                  <a:schemeClr val="accent2">
                    <a:lumMod val="75000"/>
                  </a:schemeClr>
                </a:solidFill>
                <a:latin typeface="+mj-lt"/>
              </a:rPr>
              <a:t>/</a:t>
            </a:r>
            <a:endParaRPr lang="en-US" b="1">
              <a:solidFill>
                <a:schemeClr val="accent2">
                  <a:lumMod val="75000"/>
                </a:schemeClr>
              </a:solidFill>
              <a:latin typeface="+mj-lt"/>
            </a:endParaRPr>
          </a:p>
        </p:txBody>
      </p:sp>
      <p:sp>
        <p:nvSpPr>
          <p:cNvPr id="30" name="AutoShape 18"/>
          <p:cNvSpPr>
            <a:spLocks noChangeArrowheads="1"/>
          </p:cNvSpPr>
          <p:nvPr/>
        </p:nvSpPr>
        <p:spPr bwMode="auto">
          <a:xfrm>
            <a:off x="6781800" y="2514600"/>
            <a:ext cx="990600" cy="381000"/>
          </a:xfrm>
          <a:prstGeom prst="roundRect">
            <a:avLst>
              <a:gd name="adj" fmla="val 16667"/>
            </a:avLst>
          </a:prstGeom>
          <a:solidFill>
            <a:schemeClr val="bg2"/>
          </a:solidFill>
          <a:ln w="31750" cap="flat" cmpd="sng" algn="ctr">
            <a:solidFill>
              <a:schemeClr val="accent2">
                <a:lumMod val="75000"/>
              </a:schemeClr>
            </a:solidFill>
            <a:prstDash val="solid"/>
            <a:round/>
            <a:headEnd type="none" w="med" len="med"/>
            <a:tailEnd type="none" w="med" len="me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solidFill>
                  <a:schemeClr val="accent2">
                    <a:lumMod val="75000"/>
                  </a:schemeClr>
                </a:solidFill>
                <a:latin typeface="+mj-lt"/>
              </a:rPr>
              <a:t>home</a:t>
            </a:r>
            <a:endParaRPr lang="en-US" b="1">
              <a:solidFill>
                <a:schemeClr val="accent2">
                  <a:lumMod val="75000"/>
                </a:schemeClr>
              </a:solidFill>
              <a:latin typeface="+mj-lt"/>
            </a:endParaRPr>
          </a:p>
        </p:txBody>
      </p:sp>
      <p:sp>
        <p:nvSpPr>
          <p:cNvPr id="63" name="Line 5"/>
          <p:cNvSpPr>
            <a:spLocks noChangeShapeType="1"/>
          </p:cNvSpPr>
          <p:nvPr/>
        </p:nvSpPr>
        <p:spPr bwMode="auto">
          <a:xfrm flipH="1">
            <a:off x="6553200" y="3604419"/>
            <a:ext cx="4762" cy="228600"/>
          </a:xfrm>
          <a:prstGeom prst="line">
            <a:avLst/>
          </a:prstGeom>
          <a:noFill/>
          <a:ln w="25400">
            <a:solidFill>
              <a:srgbClr val="953735"/>
            </a:solidFill>
            <a:miter lim="800000"/>
            <a:headEnd/>
            <a:tailEnd/>
          </a:ln>
          <a:effectLst/>
        </p:spPr>
        <p:txBody>
          <a:bodyPr>
            <a:prstTxWarp prst="textNoShape">
              <a:avLst/>
            </a:prstTxWarp>
          </a:bodyPr>
          <a:lstStyle/>
          <a:p>
            <a:endParaRPr lang="en-US"/>
          </a:p>
        </p:txBody>
      </p:sp>
      <p:cxnSp>
        <p:nvCxnSpPr>
          <p:cNvPr id="67" name="Connecteur droit 66"/>
          <p:cNvCxnSpPr/>
          <p:nvPr/>
        </p:nvCxnSpPr>
        <p:spPr>
          <a:xfrm flipV="1">
            <a:off x="6553200" y="3808412"/>
            <a:ext cx="762000" cy="1588"/>
          </a:xfrm>
          <a:prstGeom prst="line">
            <a:avLst/>
          </a:prstGeom>
          <a:ln>
            <a:solidFill>
              <a:srgbClr val="953735"/>
            </a:solidFill>
          </a:ln>
          <a:effectLst/>
        </p:spPr>
        <p:style>
          <a:lnRef idx="2">
            <a:schemeClr val="accent1"/>
          </a:lnRef>
          <a:fillRef idx="0">
            <a:schemeClr val="accent1"/>
          </a:fillRef>
          <a:effectRef idx="1">
            <a:schemeClr val="accent1"/>
          </a:effectRef>
          <a:fontRef idx="minor">
            <a:schemeClr val="tx1"/>
          </a:fontRef>
        </p:style>
      </p:cxnSp>
      <p:sp>
        <p:nvSpPr>
          <p:cNvPr id="36" name="AutoShape 6"/>
          <p:cNvSpPr>
            <a:spLocks noChangeArrowheads="1"/>
          </p:cNvSpPr>
          <p:nvPr/>
        </p:nvSpPr>
        <p:spPr bwMode="auto">
          <a:xfrm>
            <a:off x="6710362" y="3924300"/>
            <a:ext cx="1156750" cy="381000"/>
          </a:xfrm>
          <a:prstGeom prst="roundRect">
            <a:avLst>
              <a:gd name="adj" fmla="val 16667"/>
            </a:avLst>
          </a:prstGeom>
          <a:solidFill>
            <a:schemeClr val="bg2"/>
          </a:solidFill>
          <a:ln w="31750" cap="flat" cmpd="sng" algn="ctr">
            <a:solidFill>
              <a:schemeClr val="accent2">
                <a:lumMod val="75000"/>
              </a:schemeClr>
            </a:solidFill>
            <a:prstDash val="solid"/>
            <a:round/>
            <a:headEnd type="none" w="med" len="med"/>
            <a:tailEnd type="none" w="med" len="me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chemeClr val="accent2">
                    <a:lumMod val="75000"/>
                  </a:schemeClr>
                </a:solidFill>
                <a:latin typeface="+mj-lt"/>
              </a:rPr>
              <a:t>data</a:t>
            </a:r>
            <a:endParaRPr lang="en-US" b="1" dirty="0">
              <a:solidFill>
                <a:schemeClr val="accent2">
                  <a:lumMod val="75000"/>
                </a:schemeClr>
              </a:solidFill>
              <a:latin typeface="+mj-lt"/>
            </a:endParaRPr>
          </a:p>
        </p:txBody>
      </p:sp>
      <p:sp>
        <p:nvSpPr>
          <p:cNvPr id="52" name="AutoShape 6"/>
          <p:cNvSpPr>
            <a:spLocks noChangeArrowheads="1"/>
          </p:cNvSpPr>
          <p:nvPr/>
        </p:nvSpPr>
        <p:spPr bwMode="auto">
          <a:xfrm>
            <a:off x="6781800" y="4495800"/>
            <a:ext cx="990600" cy="381000"/>
          </a:xfrm>
          <a:prstGeom prst="roundRect">
            <a:avLst>
              <a:gd name="adj" fmla="val 16667"/>
            </a:avLst>
          </a:prstGeom>
          <a:solidFill>
            <a:schemeClr val="bg2"/>
          </a:solidFill>
          <a:ln w="31750" cap="flat" cmpd="sng" algn="ctr">
            <a:solidFill>
              <a:schemeClr val="accent2">
                <a:lumMod val="75000"/>
              </a:schemeClr>
            </a:solidFill>
            <a:prstDash val="solid"/>
            <a:round/>
            <a:headEnd type="none" w="med" len="med"/>
            <a:tailEnd type="none" w="med" len="me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solidFill>
                  <a:schemeClr val="accent2">
                    <a:lumMod val="75000"/>
                  </a:schemeClr>
                </a:solidFill>
                <a:latin typeface="+mj-lt"/>
              </a:rPr>
              <a:t>fasta</a:t>
            </a:r>
            <a:endParaRPr lang="en-US" b="1" dirty="0">
              <a:solidFill>
                <a:schemeClr val="accent2">
                  <a:lumMod val="75000"/>
                </a:schemeClr>
              </a:solidFill>
              <a:latin typeface="+mj-lt"/>
            </a:endParaRPr>
          </a:p>
        </p:txBody>
      </p:sp>
      <p:sp>
        <p:nvSpPr>
          <p:cNvPr id="51" name="Rectangle 50"/>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File tree</a:t>
            </a:r>
            <a:endParaRPr lang="en-US" sz="2400" b="1" dirty="0">
              <a:solidFill>
                <a:schemeClr val="bg1"/>
              </a:solidFill>
            </a:endParaRPr>
          </a:p>
        </p:txBody>
      </p:sp>
      <p:sp>
        <p:nvSpPr>
          <p:cNvPr id="57" name="AutoShape 25"/>
          <p:cNvSpPr>
            <a:spLocks noChangeArrowheads="1"/>
          </p:cNvSpPr>
          <p:nvPr/>
        </p:nvSpPr>
        <p:spPr bwMode="auto">
          <a:xfrm>
            <a:off x="7467600" y="3276600"/>
            <a:ext cx="1271588"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tranchant</a:t>
            </a:r>
            <a:endParaRPr lang="en-US" b="1" dirty="0">
              <a:latin typeface="+mj-lt"/>
            </a:endParaRPr>
          </a:p>
        </p:txBody>
      </p:sp>
      <p:sp>
        <p:nvSpPr>
          <p:cNvPr id="59" name="AutoShape 26"/>
          <p:cNvSpPr>
            <a:spLocks noChangeArrowheads="1"/>
          </p:cNvSpPr>
          <p:nvPr/>
        </p:nvSpPr>
        <p:spPr bwMode="auto">
          <a:xfrm>
            <a:off x="5943600" y="3276600"/>
            <a:ext cx="1208089" cy="381000"/>
          </a:xfrm>
          <a:prstGeom prst="roundRect">
            <a:avLst>
              <a:gd name="adj" fmla="val 16667"/>
            </a:avLst>
          </a:prstGeom>
          <a:solidFill>
            <a:schemeClr val="bg2"/>
          </a:solidFill>
          <a:ln w="31750" cap="flat" cmpd="sng" algn="ctr">
            <a:solidFill>
              <a:schemeClr val="accent2">
                <a:lumMod val="75000"/>
              </a:schemeClr>
            </a:solidFill>
            <a:prstDash val="solid"/>
            <a:round/>
            <a:headEnd type="none" w="med" len="med"/>
            <a:tailEnd type="none" w="med" len="me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solidFill>
                  <a:schemeClr val="accent2">
                    <a:lumMod val="75000"/>
                  </a:schemeClr>
                </a:solidFill>
                <a:latin typeface="+mj-lt"/>
              </a:rPr>
              <a:t>granouill</a:t>
            </a:r>
            <a:endParaRPr lang="en-US" b="1" dirty="0" smtClean="0">
              <a:solidFill>
                <a:schemeClr val="accent2">
                  <a:lumMod val="75000"/>
                </a:schemeClr>
              </a:solidFill>
              <a:latin typeface="+mj-lt"/>
            </a:endParaRPr>
          </a:p>
        </p:txBody>
      </p:sp>
      <p:sp>
        <p:nvSpPr>
          <p:cNvPr id="70" name="Rectangle 10"/>
          <p:cNvSpPr>
            <a:spLocks noChangeArrowheads="1"/>
          </p:cNvSpPr>
          <p:nvPr/>
        </p:nvSpPr>
        <p:spPr bwMode="auto">
          <a:xfrm>
            <a:off x="381000" y="4343400"/>
            <a:ext cx="8343900" cy="668825"/>
          </a:xfrm>
          <a:prstGeom prst="rect">
            <a:avLst/>
          </a:prstGeom>
          <a:noFill/>
          <a:ln w="9525">
            <a:noFill/>
            <a:round/>
            <a:headEnd/>
            <a:tailEnd/>
          </a:ln>
          <a:effectLst/>
        </p:spPr>
        <p:txBody>
          <a:bodyPr lIns="90000" tIns="46800" rIns="90000" bIns="46800">
            <a:prstTxWarp prst="textNoShape">
              <a:avLst/>
            </a:prstTxWarp>
            <a:spAutoFit/>
          </a:bodyPr>
          <a:lstStyle/>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ea typeface="DejaVu Sans" charset="0"/>
              <a:cs typeface="DejaVu Sans" charset="0"/>
            </a:endParaRPr>
          </a:p>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ea typeface="DejaVu Sans" charset="0"/>
                <a:cs typeface="DejaVu Sans" charset="0"/>
              </a:rPr>
              <a:t>Example :</a:t>
            </a:r>
          </a:p>
        </p:txBody>
      </p:sp>
      <p:sp>
        <p:nvSpPr>
          <p:cNvPr id="72" name="Rectangle 71"/>
          <p:cNvSpPr/>
          <p:nvPr/>
        </p:nvSpPr>
        <p:spPr>
          <a:xfrm>
            <a:off x="1019999" y="914400"/>
            <a:ext cx="4314001" cy="378565"/>
          </a:xfrm>
          <a:prstGeom prst="rect">
            <a:avLst/>
          </a:prstGeom>
        </p:spPr>
        <p:txBody>
          <a:bodyPr wrap="none">
            <a:spAutoFit/>
          </a:bodyPr>
          <a:lstStyle/>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31859C"/>
                </a:solidFill>
                <a:ea typeface="DejaVu Sans" charset="0"/>
                <a:cs typeface="DejaVu Sans" charset="0"/>
              </a:rPr>
              <a:t>Absolute path </a:t>
            </a:r>
            <a:r>
              <a:rPr lang="en-US" dirty="0" smtClean="0">
                <a:solidFill>
                  <a:srgbClr val="000000"/>
                </a:solidFill>
                <a:ea typeface="DejaVu Sans" charset="0"/>
                <a:cs typeface="DejaVu Sans" charset="0"/>
              </a:rPr>
              <a:t>: starts from root, begins by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ine 3"/>
          <p:cNvSpPr>
            <a:spLocks noChangeShapeType="1"/>
          </p:cNvSpPr>
          <p:nvPr/>
        </p:nvSpPr>
        <p:spPr bwMode="auto">
          <a:xfrm flipH="1">
            <a:off x="4189413" y="1744166"/>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15" name="Line 2"/>
          <p:cNvSpPr>
            <a:spLocks noChangeShapeType="1"/>
          </p:cNvSpPr>
          <p:nvPr/>
        </p:nvSpPr>
        <p:spPr bwMode="auto">
          <a:xfrm flipH="1">
            <a:off x="60182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16" name="Line 3"/>
          <p:cNvSpPr>
            <a:spLocks noChangeShapeType="1"/>
          </p:cNvSpPr>
          <p:nvPr/>
        </p:nvSpPr>
        <p:spPr bwMode="auto">
          <a:xfrm flipH="1">
            <a:off x="4799013" y="2211388"/>
            <a:ext cx="4762" cy="455612"/>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18" name="Line 4"/>
          <p:cNvSpPr>
            <a:spLocks noChangeShapeType="1"/>
          </p:cNvSpPr>
          <p:nvPr/>
        </p:nvSpPr>
        <p:spPr bwMode="auto">
          <a:xfrm flipH="1">
            <a:off x="36560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19" name="Line 5"/>
          <p:cNvSpPr>
            <a:spLocks noChangeShapeType="1"/>
          </p:cNvSpPr>
          <p:nvPr/>
        </p:nvSpPr>
        <p:spPr bwMode="auto">
          <a:xfrm flipH="1">
            <a:off x="24368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21" name="Line 6"/>
          <p:cNvSpPr>
            <a:spLocks noChangeShapeType="1"/>
          </p:cNvSpPr>
          <p:nvPr/>
        </p:nvSpPr>
        <p:spPr bwMode="auto">
          <a:xfrm flipH="1">
            <a:off x="12176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22" name="Line 7"/>
          <p:cNvSpPr>
            <a:spLocks noChangeShapeType="1"/>
          </p:cNvSpPr>
          <p:nvPr/>
        </p:nvSpPr>
        <p:spPr bwMode="auto">
          <a:xfrm flipH="1">
            <a:off x="7313613" y="2211388"/>
            <a:ext cx="4762" cy="455612"/>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25" name="AutoShape 13"/>
          <p:cNvSpPr>
            <a:spLocks noChangeArrowheads="1"/>
          </p:cNvSpPr>
          <p:nvPr/>
        </p:nvSpPr>
        <p:spPr bwMode="auto">
          <a:xfrm>
            <a:off x="6858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bin</a:t>
            </a:r>
            <a:endParaRPr lang="en-US" b="1" dirty="0">
              <a:latin typeface="+mj-lt"/>
            </a:endParaRPr>
          </a:p>
        </p:txBody>
      </p:sp>
      <p:sp>
        <p:nvSpPr>
          <p:cNvPr id="26" name="AutoShape 14"/>
          <p:cNvSpPr>
            <a:spLocks noChangeArrowheads="1"/>
          </p:cNvSpPr>
          <p:nvPr/>
        </p:nvSpPr>
        <p:spPr bwMode="auto">
          <a:xfrm>
            <a:off x="19050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latin typeface="+mj-lt"/>
              </a:rPr>
              <a:t>etc</a:t>
            </a:r>
            <a:endParaRPr lang="en-US" b="1">
              <a:latin typeface="+mj-lt"/>
            </a:endParaRPr>
          </a:p>
        </p:txBody>
      </p:sp>
      <p:sp>
        <p:nvSpPr>
          <p:cNvPr id="27" name="AutoShape 15"/>
          <p:cNvSpPr>
            <a:spLocks noChangeArrowheads="1"/>
          </p:cNvSpPr>
          <p:nvPr/>
        </p:nvSpPr>
        <p:spPr bwMode="auto">
          <a:xfrm>
            <a:off x="31242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latin typeface="+mj-lt"/>
              </a:rPr>
              <a:t>lib</a:t>
            </a:r>
            <a:endParaRPr lang="en-US" b="1">
              <a:latin typeface="+mj-lt"/>
            </a:endParaRPr>
          </a:p>
        </p:txBody>
      </p:sp>
      <p:sp>
        <p:nvSpPr>
          <p:cNvPr id="28" name="AutoShape 16"/>
          <p:cNvSpPr>
            <a:spLocks noChangeArrowheads="1"/>
          </p:cNvSpPr>
          <p:nvPr/>
        </p:nvSpPr>
        <p:spPr bwMode="auto">
          <a:xfrm>
            <a:off x="43434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latin typeface="+mj-lt"/>
              </a:rPr>
              <a:t>sbin</a:t>
            </a:r>
            <a:endParaRPr lang="en-US" b="1">
              <a:latin typeface="+mj-lt"/>
            </a:endParaRPr>
          </a:p>
        </p:txBody>
      </p:sp>
      <p:sp>
        <p:nvSpPr>
          <p:cNvPr id="29" name="AutoShape 17"/>
          <p:cNvSpPr>
            <a:spLocks noChangeArrowheads="1"/>
          </p:cNvSpPr>
          <p:nvPr/>
        </p:nvSpPr>
        <p:spPr bwMode="auto">
          <a:xfrm>
            <a:off x="55626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usr</a:t>
            </a:r>
            <a:endParaRPr lang="en-US" b="1" dirty="0">
              <a:latin typeface="+mj-lt"/>
            </a:endParaRPr>
          </a:p>
        </p:txBody>
      </p:sp>
      <p:sp>
        <p:nvSpPr>
          <p:cNvPr id="31" name="Line 19"/>
          <p:cNvSpPr>
            <a:spLocks noChangeShapeType="1"/>
          </p:cNvSpPr>
          <p:nvPr/>
        </p:nvSpPr>
        <p:spPr bwMode="auto">
          <a:xfrm>
            <a:off x="1219200" y="2209800"/>
            <a:ext cx="6096000" cy="1588"/>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34" name="Line 4"/>
          <p:cNvSpPr>
            <a:spLocks noChangeShapeType="1"/>
          </p:cNvSpPr>
          <p:nvPr/>
        </p:nvSpPr>
        <p:spPr bwMode="auto">
          <a:xfrm flipH="1">
            <a:off x="5794375" y="3810000"/>
            <a:ext cx="4762" cy="228600"/>
          </a:xfrm>
          <a:prstGeom prst="line">
            <a:avLst/>
          </a:prstGeom>
          <a:noFill/>
          <a:ln w="25400">
            <a:solidFill>
              <a:srgbClr val="953735"/>
            </a:solidFill>
            <a:miter lim="800000"/>
            <a:headEnd/>
            <a:tailEnd/>
          </a:ln>
          <a:effectLst/>
        </p:spPr>
        <p:txBody>
          <a:bodyPr>
            <a:prstTxWarp prst="textNoShape">
              <a:avLst/>
            </a:prstTxWarp>
          </a:bodyPr>
          <a:lstStyle/>
          <a:p>
            <a:endParaRPr lang="en-US"/>
          </a:p>
        </p:txBody>
      </p:sp>
      <p:sp>
        <p:nvSpPr>
          <p:cNvPr id="35" name="Line 5"/>
          <p:cNvSpPr>
            <a:spLocks noChangeShapeType="1"/>
          </p:cNvSpPr>
          <p:nvPr/>
        </p:nvSpPr>
        <p:spPr bwMode="auto">
          <a:xfrm flipH="1">
            <a:off x="6556375" y="35814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37" name="AutoShape 7"/>
          <p:cNvSpPr>
            <a:spLocks noChangeArrowheads="1"/>
          </p:cNvSpPr>
          <p:nvPr/>
        </p:nvSpPr>
        <p:spPr bwMode="auto">
          <a:xfrm>
            <a:off x="5262562" y="3962400"/>
            <a:ext cx="990600" cy="381000"/>
          </a:xfrm>
          <a:prstGeom prst="roundRect">
            <a:avLst>
              <a:gd name="adj" fmla="val 16667"/>
            </a:avLst>
          </a:prstGeom>
          <a:solidFill>
            <a:schemeClr val="bg2"/>
          </a:solidFill>
          <a:ln w="31750" cap="flat" cmpd="sng" algn="ctr">
            <a:solidFill>
              <a:schemeClr val="accent2">
                <a:lumMod val="75000"/>
              </a:schemeClr>
            </a:solidFill>
            <a:prstDash val="solid"/>
            <a:round/>
            <a:headEnd type="none" w="med" len="med"/>
            <a:tailEnd type="none" w="med" len="me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chemeClr val="accent2">
                    <a:lumMod val="75000"/>
                  </a:schemeClr>
                </a:solidFill>
                <a:latin typeface="+mj-lt"/>
              </a:rPr>
              <a:t>script</a:t>
            </a:r>
          </a:p>
        </p:txBody>
      </p:sp>
      <p:sp>
        <p:nvSpPr>
          <p:cNvPr id="38" name="Line 23"/>
          <p:cNvSpPr>
            <a:spLocks noChangeShapeType="1"/>
          </p:cNvSpPr>
          <p:nvPr/>
        </p:nvSpPr>
        <p:spPr bwMode="auto">
          <a:xfrm flipH="1">
            <a:off x="8080375" y="31242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39" name="Line 24"/>
          <p:cNvSpPr>
            <a:spLocks noChangeShapeType="1"/>
          </p:cNvSpPr>
          <p:nvPr/>
        </p:nvSpPr>
        <p:spPr bwMode="auto">
          <a:xfrm flipH="1">
            <a:off x="6556375" y="31242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42" name="Line 27"/>
          <p:cNvSpPr>
            <a:spLocks noChangeShapeType="1"/>
          </p:cNvSpPr>
          <p:nvPr/>
        </p:nvSpPr>
        <p:spPr bwMode="auto">
          <a:xfrm flipH="1">
            <a:off x="7318375" y="28956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43" name="Line 28"/>
          <p:cNvSpPr>
            <a:spLocks noChangeShapeType="1"/>
          </p:cNvSpPr>
          <p:nvPr/>
        </p:nvSpPr>
        <p:spPr bwMode="auto">
          <a:xfrm>
            <a:off x="6557962" y="3124200"/>
            <a:ext cx="1524000" cy="1588"/>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45" name="Line 30"/>
          <p:cNvSpPr>
            <a:spLocks noChangeShapeType="1"/>
          </p:cNvSpPr>
          <p:nvPr/>
        </p:nvSpPr>
        <p:spPr bwMode="auto">
          <a:xfrm flipH="1">
            <a:off x="5794375" y="4343400"/>
            <a:ext cx="4762" cy="228600"/>
          </a:xfrm>
          <a:prstGeom prst="line">
            <a:avLst/>
          </a:prstGeom>
          <a:noFill/>
          <a:ln w="25400">
            <a:solidFill>
              <a:srgbClr val="953735"/>
            </a:solidFill>
            <a:miter lim="800000"/>
            <a:headEnd/>
            <a:tailEnd/>
          </a:ln>
          <a:effectLst/>
        </p:spPr>
        <p:txBody>
          <a:bodyPr>
            <a:prstTxWarp prst="textNoShape">
              <a:avLst/>
            </a:prstTxWarp>
          </a:bodyPr>
          <a:lstStyle/>
          <a:p>
            <a:endParaRPr lang="en-US"/>
          </a:p>
        </p:txBody>
      </p:sp>
      <p:sp>
        <p:nvSpPr>
          <p:cNvPr id="46" name="Rectangle 31"/>
          <p:cNvSpPr>
            <a:spLocks noChangeArrowheads="1"/>
          </p:cNvSpPr>
          <p:nvPr/>
        </p:nvSpPr>
        <p:spPr bwMode="auto">
          <a:xfrm>
            <a:off x="5592762" y="4465638"/>
            <a:ext cx="915988" cy="411162"/>
          </a:xfrm>
          <a:prstGeom prst="rect">
            <a:avLst/>
          </a:prstGeom>
          <a:solidFill>
            <a:schemeClr val="bg2"/>
          </a:solidFill>
          <a:ln w="31750" cap="flat" cmpd="sng" algn="ctr">
            <a:solidFill>
              <a:schemeClr val="accent2">
                <a:lumMod val="75000"/>
              </a:schemeClr>
            </a:solidFill>
            <a:prstDash val="solid"/>
            <a:round/>
            <a:headEnd type="none" w="med" len="med"/>
            <a:tailEnd type="none" w="med" len="me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solidFill>
                  <a:schemeClr val="accent2">
                    <a:lumMod val="75000"/>
                  </a:schemeClr>
                </a:solidFill>
                <a:latin typeface="+mj-lt"/>
              </a:rPr>
              <a:t>blast.pl</a:t>
            </a:r>
            <a:endParaRPr lang="en-US" b="1" dirty="0" smtClean="0">
              <a:solidFill>
                <a:schemeClr val="accent2">
                  <a:lumMod val="75000"/>
                </a:schemeClr>
              </a:solidFill>
              <a:latin typeface="+mj-lt"/>
            </a:endParaRPr>
          </a:p>
        </p:txBody>
      </p:sp>
      <p:sp>
        <p:nvSpPr>
          <p:cNvPr id="48" name="Rectangle 33"/>
          <p:cNvSpPr>
            <a:spLocks noChangeArrowheads="1"/>
          </p:cNvSpPr>
          <p:nvPr/>
        </p:nvSpPr>
        <p:spPr bwMode="auto">
          <a:xfrm>
            <a:off x="6781800" y="5256213"/>
            <a:ext cx="1905000" cy="411162"/>
          </a:xfrm>
          <a:prstGeom prst="rect">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sequence.fasta</a:t>
            </a:r>
            <a:endParaRPr lang="en-US" b="1" dirty="0">
              <a:latin typeface="+mj-lt"/>
            </a:endParaRPr>
          </a:p>
        </p:txBody>
      </p:sp>
      <p:graphicFrame>
        <p:nvGraphicFramePr>
          <p:cNvPr id="58" name="Tableau 57"/>
          <p:cNvGraphicFramePr>
            <a:graphicFrameLocks noGrp="1"/>
          </p:cNvGraphicFramePr>
          <p:nvPr/>
        </p:nvGraphicFramePr>
        <p:xfrm>
          <a:off x="304800" y="5181600"/>
          <a:ext cx="6173787" cy="1030885"/>
        </p:xfrm>
        <a:graphic>
          <a:graphicData uri="http://schemas.openxmlformats.org/drawingml/2006/table">
            <a:tbl>
              <a:tblPr firstRow="1" bandRow="1">
                <a:tableStyleId>{9DCAF9ED-07DC-4A11-8D7F-57B35C25682E}</a:tableStyleId>
              </a:tblPr>
              <a:tblGrid>
                <a:gridCol w="1722437"/>
                <a:gridCol w="4451350"/>
              </a:tblGrid>
              <a:tr h="340767">
                <a:tc>
                  <a:txBody>
                    <a:bodyPr/>
                    <a:lstStyle/>
                    <a:p>
                      <a:r>
                        <a:rPr lang="fr-FR" sz="1600" dirty="0" smtClean="0">
                          <a:latin typeface="+mj-lt"/>
                          <a:cs typeface="Verdana (Corps)"/>
                        </a:rPr>
                        <a:t>File</a:t>
                      </a:r>
                      <a:endParaRPr lang="fr-FR" sz="1600" dirty="0">
                        <a:latin typeface="+mj-lt"/>
                        <a:cs typeface="Verdana (Corps)"/>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953735"/>
                    </a:solidFill>
                  </a:tcPr>
                </a:tc>
                <a:tc>
                  <a:txBody>
                    <a:bodyPr/>
                    <a:lstStyle/>
                    <a:p>
                      <a:r>
                        <a:rPr lang="fr-FR" sz="1600" dirty="0" smtClean="0">
                          <a:latin typeface="+mj-lt"/>
                          <a:cs typeface="Verdana (Corps)"/>
                        </a:rPr>
                        <a:t>Full </a:t>
                      </a:r>
                      <a:r>
                        <a:rPr lang="fr-FR" sz="1600" dirty="0" err="1" smtClean="0">
                          <a:latin typeface="+mj-lt"/>
                          <a:cs typeface="Verdana (Corps)"/>
                        </a:rPr>
                        <a:t>Path</a:t>
                      </a:r>
                      <a:endParaRPr lang="fr-FR" sz="1600" dirty="0">
                        <a:latin typeface="+mj-lt"/>
                        <a:cs typeface="Verdana (Corps)"/>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953735"/>
                    </a:solidFill>
                  </a:tcPr>
                </a:tc>
              </a:tr>
              <a:tr h="285902">
                <a:tc>
                  <a:txBody>
                    <a:bodyPr/>
                    <a:lstStyle/>
                    <a:p>
                      <a:r>
                        <a:rPr lang="fr-FR" sz="1600" dirty="0" err="1" smtClean="0">
                          <a:latin typeface="+mj-lt"/>
                          <a:cs typeface="Verdana (Corps)"/>
                        </a:rPr>
                        <a:t>sequence.fasta</a:t>
                      </a:r>
                      <a:endParaRPr lang="fr-FR" sz="1600" dirty="0">
                        <a:latin typeface="+mj-lt"/>
                        <a:cs typeface="Verdana (Corps)"/>
                      </a:endParaRP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457200" marR="0" lvl="1" indent="0" algn="l" defTabSz="457200" rtl="0" eaLnBrk="1" fontAlgn="auto" latinLnBrk="0" hangingPunct="1">
                        <a:lnSpc>
                          <a:spcPct val="104000"/>
                        </a:lnSpc>
                        <a:spcBef>
                          <a:spcPts val="0"/>
                        </a:spcBef>
                        <a:spcAft>
                          <a:spcPts val="0"/>
                        </a:spcAft>
                        <a:buClr>
                          <a:srgbClr val="FFCC66"/>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600" dirty="0" smtClean="0">
                          <a:solidFill>
                            <a:schemeClr val="tx1"/>
                          </a:solidFill>
                          <a:latin typeface="+mj-lt"/>
                          <a:cs typeface="Verdana (Corps)"/>
                        </a:rPr>
                        <a:t>/</a:t>
                      </a:r>
                      <a:r>
                        <a:rPr lang="en-US" sz="1600" dirty="0" smtClean="0">
                          <a:solidFill>
                            <a:srgbClr val="000000"/>
                          </a:solidFill>
                          <a:ea typeface="DejaVu Sans" charset="0"/>
                          <a:cs typeface="DejaVu Sans" charset="0"/>
                        </a:rPr>
                        <a:t>home/</a:t>
                      </a:r>
                      <a:r>
                        <a:rPr lang="en-US" sz="1600" dirty="0" err="1" smtClean="0">
                          <a:solidFill>
                            <a:srgbClr val="000000"/>
                          </a:solidFill>
                          <a:ea typeface="DejaVu Sans" charset="0"/>
                          <a:cs typeface="DejaVu Sans" charset="0"/>
                        </a:rPr>
                        <a:t>granouill/data/fasta/sequence.fasta</a:t>
                      </a:r>
                      <a:endParaRPr lang="fr-FR" sz="1600" dirty="0" smtClean="0"/>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F1EFE8"/>
                    </a:solidFill>
                  </a:tcPr>
                </a:tc>
              </a:tr>
              <a:tr h="285902">
                <a:tc>
                  <a:txBody>
                    <a:bodyPr/>
                    <a:lstStyle/>
                    <a:p>
                      <a:r>
                        <a:rPr lang="fr-FR" sz="1600" dirty="0" err="1" smtClean="0">
                          <a:latin typeface="+mj-lt"/>
                          <a:cs typeface="Verdana (Corps)"/>
                        </a:rPr>
                        <a:t>blast.pl</a:t>
                      </a:r>
                      <a:endParaRPr lang="fr-FR" sz="1600" dirty="0">
                        <a:latin typeface="+mj-lt"/>
                        <a:cs typeface="Verdana (Corps)"/>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rgbClr val="F1EFE8"/>
                    </a:solidFill>
                  </a:tcPr>
                </a:tc>
                <a:tc>
                  <a:txBody>
                    <a:bodyPr/>
                    <a:lstStyle/>
                    <a:p>
                      <a:pPr marL="457200" marR="0" lvl="1" indent="0" algn="l" defTabSz="457200" rtl="0" eaLnBrk="1" fontAlgn="auto" latinLnBrk="0" hangingPunct="1">
                        <a:lnSpc>
                          <a:spcPct val="104000"/>
                        </a:lnSpc>
                        <a:spcBef>
                          <a:spcPts val="0"/>
                        </a:spcBef>
                        <a:spcAft>
                          <a:spcPts val="0"/>
                        </a:spcAft>
                        <a:buClr>
                          <a:srgbClr val="FFCC66"/>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600" kern="1200" dirty="0" smtClean="0">
                          <a:solidFill>
                            <a:schemeClr val="tx1"/>
                          </a:solidFill>
                          <a:latin typeface="+mn-lt"/>
                          <a:ea typeface="+mn-ea"/>
                          <a:cs typeface="Verdana (Corps)"/>
                        </a:rPr>
                        <a:t>/</a:t>
                      </a:r>
                      <a:r>
                        <a:rPr lang="en-US" sz="1600" dirty="0" smtClean="0">
                          <a:solidFill>
                            <a:srgbClr val="000000"/>
                          </a:solidFill>
                          <a:ea typeface="DejaVu Sans" charset="0"/>
                          <a:cs typeface="DejaVu Sans" charset="0"/>
                        </a:rPr>
                        <a:t>home/</a:t>
                      </a:r>
                      <a:r>
                        <a:rPr lang="en-US" sz="1600" dirty="0" err="1" smtClean="0">
                          <a:solidFill>
                            <a:srgbClr val="000000"/>
                          </a:solidFill>
                          <a:ea typeface="DejaVu Sans" charset="0"/>
                          <a:cs typeface="DejaVu Sans" charset="0"/>
                        </a:rPr>
                        <a:t>granouill/script/blast.pl</a:t>
                      </a:r>
                      <a:endParaRPr lang="fr-FR" sz="1600" dirty="0" smtClean="0"/>
                    </a:p>
                  </a:txBody>
                  <a:tcPr>
                    <a:lnL>
                      <a:noFill/>
                    </a:lnL>
                    <a:lnR w="12700" cmpd="sng">
                      <a:noFill/>
                    </a:lnR>
                    <a:lnT w="12700" cmpd="sng">
                      <a:noFill/>
                    </a:lnT>
                    <a:lnB w="12700" cmpd="sng">
                      <a:noFill/>
                    </a:lnB>
                    <a:lnTlToBr w="12700" cmpd="sng">
                      <a:noFill/>
                      <a:prstDash val="solid"/>
                    </a:lnTlToBr>
                    <a:lnBlToTr w="12700" cmpd="sng">
                      <a:noFill/>
                      <a:prstDash val="solid"/>
                    </a:lnBlToTr>
                    <a:solidFill>
                      <a:srgbClr val="F1EFE8"/>
                    </a:solidFill>
                  </a:tcPr>
                </a:tc>
              </a:tr>
            </a:tbl>
          </a:graphicData>
        </a:graphic>
      </p:graphicFrame>
      <p:sp>
        <p:nvSpPr>
          <p:cNvPr id="60" name="Line 3"/>
          <p:cNvSpPr>
            <a:spLocks noChangeShapeType="1"/>
          </p:cNvSpPr>
          <p:nvPr/>
        </p:nvSpPr>
        <p:spPr bwMode="auto">
          <a:xfrm flipH="1">
            <a:off x="4191000" y="1767185"/>
            <a:ext cx="4762" cy="455613"/>
          </a:xfrm>
          <a:prstGeom prst="line">
            <a:avLst/>
          </a:prstGeom>
          <a:noFill/>
          <a:ln w="25400">
            <a:solidFill>
              <a:srgbClr val="953735"/>
            </a:solidFill>
            <a:miter lim="800000"/>
            <a:headEnd/>
            <a:tailEnd/>
          </a:ln>
          <a:effectLst/>
        </p:spPr>
        <p:txBody>
          <a:bodyPr>
            <a:prstTxWarp prst="textNoShape">
              <a:avLst/>
            </a:prstTxWarp>
          </a:bodyPr>
          <a:lstStyle/>
          <a:p>
            <a:endParaRPr lang="en-US"/>
          </a:p>
        </p:txBody>
      </p:sp>
      <p:sp>
        <p:nvSpPr>
          <p:cNvPr id="61" name="Line 7"/>
          <p:cNvSpPr>
            <a:spLocks noChangeShapeType="1"/>
          </p:cNvSpPr>
          <p:nvPr/>
        </p:nvSpPr>
        <p:spPr bwMode="auto">
          <a:xfrm flipH="1">
            <a:off x="7315200" y="2234407"/>
            <a:ext cx="4762" cy="455612"/>
          </a:xfrm>
          <a:prstGeom prst="line">
            <a:avLst/>
          </a:prstGeom>
          <a:noFill/>
          <a:ln w="25400">
            <a:solidFill>
              <a:srgbClr val="953735"/>
            </a:solidFill>
            <a:miter lim="800000"/>
            <a:headEnd/>
            <a:tailEnd/>
          </a:ln>
          <a:effectLst/>
        </p:spPr>
        <p:txBody>
          <a:bodyPr>
            <a:prstTxWarp prst="textNoShape">
              <a:avLst/>
            </a:prstTxWarp>
          </a:bodyPr>
          <a:lstStyle/>
          <a:p>
            <a:endParaRPr lang="en-US"/>
          </a:p>
        </p:txBody>
      </p:sp>
      <p:sp>
        <p:nvSpPr>
          <p:cNvPr id="62" name="Line 3"/>
          <p:cNvSpPr>
            <a:spLocks noChangeShapeType="1"/>
          </p:cNvSpPr>
          <p:nvPr/>
        </p:nvSpPr>
        <p:spPr bwMode="auto">
          <a:xfrm flipH="1">
            <a:off x="7315200" y="3810000"/>
            <a:ext cx="4762" cy="228600"/>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64" name="Line 24"/>
          <p:cNvSpPr>
            <a:spLocks noChangeShapeType="1"/>
          </p:cNvSpPr>
          <p:nvPr/>
        </p:nvSpPr>
        <p:spPr bwMode="auto">
          <a:xfrm flipH="1">
            <a:off x="6553200" y="3124200"/>
            <a:ext cx="4762" cy="228600"/>
          </a:xfrm>
          <a:prstGeom prst="line">
            <a:avLst/>
          </a:prstGeom>
          <a:noFill/>
          <a:ln w="25400">
            <a:solidFill>
              <a:srgbClr val="953735"/>
            </a:solidFill>
            <a:miter lim="800000"/>
            <a:headEnd/>
            <a:tailEnd/>
          </a:ln>
          <a:effectLst/>
        </p:spPr>
        <p:txBody>
          <a:bodyPr>
            <a:prstTxWarp prst="textNoShape">
              <a:avLst/>
            </a:prstTxWarp>
          </a:bodyPr>
          <a:lstStyle/>
          <a:p>
            <a:endParaRPr lang="en-US"/>
          </a:p>
        </p:txBody>
      </p:sp>
      <p:sp>
        <p:nvSpPr>
          <p:cNvPr id="65" name="Line 27"/>
          <p:cNvSpPr>
            <a:spLocks noChangeShapeType="1"/>
          </p:cNvSpPr>
          <p:nvPr/>
        </p:nvSpPr>
        <p:spPr bwMode="auto">
          <a:xfrm flipH="1">
            <a:off x="7315200" y="2918619"/>
            <a:ext cx="4762" cy="228600"/>
          </a:xfrm>
          <a:prstGeom prst="line">
            <a:avLst/>
          </a:prstGeom>
          <a:noFill/>
          <a:ln w="25400">
            <a:solidFill>
              <a:srgbClr val="953735"/>
            </a:solidFill>
            <a:miter lim="800000"/>
            <a:headEnd/>
            <a:tailEnd/>
          </a:ln>
          <a:effectLst/>
        </p:spPr>
        <p:txBody>
          <a:bodyPr>
            <a:prstTxWarp prst="textNoShape">
              <a:avLst/>
            </a:prstTxWarp>
          </a:bodyPr>
          <a:lstStyle/>
          <a:p>
            <a:endParaRPr lang="en-US"/>
          </a:p>
        </p:txBody>
      </p:sp>
      <p:cxnSp>
        <p:nvCxnSpPr>
          <p:cNvPr id="66" name="Connecteur droit 65"/>
          <p:cNvCxnSpPr/>
          <p:nvPr/>
        </p:nvCxnSpPr>
        <p:spPr>
          <a:xfrm>
            <a:off x="4176714" y="2209800"/>
            <a:ext cx="3128962" cy="1588"/>
          </a:xfrm>
          <a:prstGeom prst="line">
            <a:avLst/>
          </a:prstGeom>
          <a:ln>
            <a:solidFill>
              <a:srgbClr val="953735"/>
            </a:solidFill>
          </a:ln>
          <a:effectLst/>
        </p:spPr>
        <p:style>
          <a:lnRef idx="2">
            <a:schemeClr val="accent1"/>
          </a:lnRef>
          <a:fillRef idx="0">
            <a:schemeClr val="accent1"/>
          </a:fillRef>
          <a:effectRef idx="1">
            <a:schemeClr val="accent1"/>
          </a:effectRef>
          <a:fontRef idx="minor">
            <a:schemeClr val="tx1"/>
          </a:fontRef>
        </p:style>
      </p:cxnSp>
      <p:cxnSp>
        <p:nvCxnSpPr>
          <p:cNvPr id="68" name="Connecteur droit 67"/>
          <p:cNvCxnSpPr/>
          <p:nvPr/>
        </p:nvCxnSpPr>
        <p:spPr>
          <a:xfrm flipV="1">
            <a:off x="6553200" y="3124200"/>
            <a:ext cx="762000" cy="1588"/>
          </a:xfrm>
          <a:prstGeom prst="line">
            <a:avLst/>
          </a:prstGeom>
          <a:ln>
            <a:solidFill>
              <a:srgbClr val="953735"/>
            </a:solidFill>
          </a:ln>
          <a:effectLst/>
        </p:spPr>
        <p:style>
          <a:lnRef idx="2">
            <a:schemeClr val="accent1"/>
          </a:lnRef>
          <a:fillRef idx="0">
            <a:schemeClr val="accent1"/>
          </a:fillRef>
          <a:effectRef idx="1">
            <a:schemeClr val="accent1"/>
          </a:effectRef>
          <a:fontRef idx="minor">
            <a:schemeClr val="tx1"/>
          </a:fontRef>
        </p:style>
      </p:cxnSp>
      <p:sp>
        <p:nvSpPr>
          <p:cNvPr id="69" name="Line 32"/>
          <p:cNvSpPr>
            <a:spLocks noChangeShapeType="1"/>
          </p:cNvSpPr>
          <p:nvPr/>
        </p:nvSpPr>
        <p:spPr bwMode="auto">
          <a:xfrm>
            <a:off x="7315200" y="4305301"/>
            <a:ext cx="4762" cy="950912"/>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24" name="AutoShape 12"/>
          <p:cNvSpPr>
            <a:spLocks noChangeArrowheads="1"/>
          </p:cNvSpPr>
          <p:nvPr/>
        </p:nvSpPr>
        <p:spPr bwMode="auto">
          <a:xfrm>
            <a:off x="3733800" y="1676400"/>
            <a:ext cx="990600" cy="381000"/>
          </a:xfrm>
          <a:prstGeom prst="roundRect">
            <a:avLst>
              <a:gd name="adj" fmla="val 16667"/>
            </a:avLst>
          </a:prstGeom>
          <a:solidFill>
            <a:schemeClr val="bg2"/>
          </a:solidFill>
          <a:ln w="31750" cap="flat" cmpd="sng" algn="ctr">
            <a:solidFill>
              <a:schemeClr val="accent2">
                <a:lumMod val="75000"/>
              </a:schemeClr>
            </a:solidFill>
            <a:prstDash val="solid"/>
            <a:round/>
            <a:headEnd type="none" w="med" len="med"/>
            <a:tailEnd type="none" w="med" len="me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solidFill>
                  <a:schemeClr val="accent2">
                    <a:lumMod val="75000"/>
                  </a:schemeClr>
                </a:solidFill>
                <a:latin typeface="+mj-lt"/>
              </a:rPr>
              <a:t>/</a:t>
            </a:r>
            <a:endParaRPr lang="en-US" b="1">
              <a:solidFill>
                <a:schemeClr val="accent2">
                  <a:lumMod val="75000"/>
                </a:schemeClr>
              </a:solidFill>
              <a:latin typeface="+mj-lt"/>
            </a:endParaRPr>
          </a:p>
        </p:txBody>
      </p:sp>
      <p:sp>
        <p:nvSpPr>
          <p:cNvPr id="30" name="AutoShape 18"/>
          <p:cNvSpPr>
            <a:spLocks noChangeArrowheads="1"/>
          </p:cNvSpPr>
          <p:nvPr/>
        </p:nvSpPr>
        <p:spPr bwMode="auto">
          <a:xfrm>
            <a:off x="6781800" y="2514600"/>
            <a:ext cx="990600" cy="381000"/>
          </a:xfrm>
          <a:prstGeom prst="roundRect">
            <a:avLst>
              <a:gd name="adj" fmla="val 16667"/>
            </a:avLst>
          </a:prstGeom>
          <a:solidFill>
            <a:schemeClr val="bg2"/>
          </a:solidFill>
          <a:ln w="31750" cap="flat" cmpd="sng" algn="ctr">
            <a:solidFill>
              <a:schemeClr val="accent2">
                <a:lumMod val="75000"/>
              </a:schemeClr>
            </a:solidFill>
            <a:prstDash val="solid"/>
            <a:round/>
            <a:headEnd type="none" w="med" len="med"/>
            <a:tailEnd type="none" w="med" len="me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solidFill>
                  <a:schemeClr val="accent2">
                    <a:lumMod val="75000"/>
                  </a:schemeClr>
                </a:solidFill>
                <a:latin typeface="+mj-lt"/>
              </a:rPr>
              <a:t>home</a:t>
            </a:r>
            <a:endParaRPr lang="en-US" b="1">
              <a:solidFill>
                <a:schemeClr val="accent2">
                  <a:lumMod val="75000"/>
                </a:schemeClr>
              </a:solidFill>
              <a:latin typeface="+mj-lt"/>
            </a:endParaRPr>
          </a:p>
        </p:txBody>
      </p:sp>
      <p:sp>
        <p:nvSpPr>
          <p:cNvPr id="63" name="Line 5"/>
          <p:cNvSpPr>
            <a:spLocks noChangeShapeType="1"/>
          </p:cNvSpPr>
          <p:nvPr/>
        </p:nvSpPr>
        <p:spPr bwMode="auto">
          <a:xfrm flipH="1">
            <a:off x="6553200" y="3604419"/>
            <a:ext cx="4762" cy="228600"/>
          </a:xfrm>
          <a:prstGeom prst="line">
            <a:avLst/>
          </a:prstGeom>
          <a:noFill/>
          <a:ln w="25400">
            <a:solidFill>
              <a:srgbClr val="953735"/>
            </a:solidFill>
            <a:miter lim="800000"/>
            <a:headEnd/>
            <a:tailEnd/>
          </a:ln>
          <a:effectLst/>
        </p:spPr>
        <p:txBody>
          <a:bodyPr>
            <a:prstTxWarp prst="textNoShape">
              <a:avLst/>
            </a:prstTxWarp>
          </a:bodyPr>
          <a:lstStyle/>
          <a:p>
            <a:endParaRPr lang="en-US"/>
          </a:p>
        </p:txBody>
      </p:sp>
      <p:sp>
        <p:nvSpPr>
          <p:cNvPr id="36" name="AutoShape 6"/>
          <p:cNvSpPr>
            <a:spLocks noChangeArrowheads="1"/>
          </p:cNvSpPr>
          <p:nvPr/>
        </p:nvSpPr>
        <p:spPr bwMode="auto">
          <a:xfrm>
            <a:off x="6710362" y="3962400"/>
            <a:ext cx="115675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data</a:t>
            </a:r>
            <a:endParaRPr lang="en-US" b="1" dirty="0">
              <a:latin typeface="+mj-lt"/>
            </a:endParaRPr>
          </a:p>
        </p:txBody>
      </p:sp>
      <p:sp>
        <p:nvSpPr>
          <p:cNvPr id="52" name="AutoShape 6"/>
          <p:cNvSpPr>
            <a:spLocks noChangeArrowheads="1"/>
          </p:cNvSpPr>
          <p:nvPr/>
        </p:nvSpPr>
        <p:spPr bwMode="auto">
          <a:xfrm>
            <a:off x="6781800" y="44958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fasta</a:t>
            </a:r>
            <a:endParaRPr lang="en-US" b="1" dirty="0">
              <a:latin typeface="+mj-lt"/>
            </a:endParaRPr>
          </a:p>
        </p:txBody>
      </p:sp>
      <p:sp>
        <p:nvSpPr>
          <p:cNvPr id="51" name="Rectangle 50"/>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File tree</a:t>
            </a:r>
            <a:endParaRPr lang="en-US" sz="2400" b="1" dirty="0">
              <a:solidFill>
                <a:schemeClr val="bg1"/>
              </a:solidFill>
            </a:endParaRPr>
          </a:p>
        </p:txBody>
      </p:sp>
      <p:sp>
        <p:nvSpPr>
          <p:cNvPr id="57" name="AutoShape 25"/>
          <p:cNvSpPr>
            <a:spLocks noChangeArrowheads="1"/>
          </p:cNvSpPr>
          <p:nvPr/>
        </p:nvSpPr>
        <p:spPr bwMode="auto">
          <a:xfrm>
            <a:off x="7467600" y="3276600"/>
            <a:ext cx="1271588"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tranchant</a:t>
            </a:r>
            <a:endParaRPr lang="en-US" b="1" dirty="0">
              <a:latin typeface="+mj-lt"/>
            </a:endParaRPr>
          </a:p>
        </p:txBody>
      </p:sp>
      <p:sp>
        <p:nvSpPr>
          <p:cNvPr id="59" name="AutoShape 26"/>
          <p:cNvSpPr>
            <a:spLocks noChangeArrowheads="1"/>
          </p:cNvSpPr>
          <p:nvPr/>
        </p:nvSpPr>
        <p:spPr bwMode="auto">
          <a:xfrm>
            <a:off x="5943600" y="3276600"/>
            <a:ext cx="1208089" cy="381000"/>
          </a:xfrm>
          <a:prstGeom prst="roundRect">
            <a:avLst>
              <a:gd name="adj" fmla="val 16667"/>
            </a:avLst>
          </a:prstGeom>
          <a:solidFill>
            <a:schemeClr val="bg2"/>
          </a:solidFill>
          <a:ln w="31750" cap="flat" cmpd="sng" algn="ctr">
            <a:solidFill>
              <a:schemeClr val="accent2">
                <a:lumMod val="75000"/>
              </a:schemeClr>
            </a:solidFill>
            <a:prstDash val="solid"/>
            <a:round/>
            <a:headEnd type="none" w="med" len="med"/>
            <a:tailEnd type="none" w="med" len="me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solidFill>
                  <a:schemeClr val="accent2">
                    <a:lumMod val="75000"/>
                  </a:schemeClr>
                </a:solidFill>
                <a:latin typeface="+mj-lt"/>
              </a:rPr>
              <a:t>granouill</a:t>
            </a:r>
            <a:endParaRPr lang="en-US" b="1" dirty="0" smtClean="0">
              <a:solidFill>
                <a:schemeClr val="accent2">
                  <a:lumMod val="75000"/>
                </a:schemeClr>
              </a:solidFill>
              <a:latin typeface="+mj-lt"/>
            </a:endParaRPr>
          </a:p>
        </p:txBody>
      </p:sp>
      <p:sp>
        <p:nvSpPr>
          <p:cNvPr id="70" name="Rectangle 10"/>
          <p:cNvSpPr>
            <a:spLocks noChangeArrowheads="1"/>
          </p:cNvSpPr>
          <p:nvPr/>
        </p:nvSpPr>
        <p:spPr bwMode="auto">
          <a:xfrm>
            <a:off x="381000" y="4343400"/>
            <a:ext cx="8343900" cy="668825"/>
          </a:xfrm>
          <a:prstGeom prst="rect">
            <a:avLst/>
          </a:prstGeom>
          <a:noFill/>
          <a:ln w="9525">
            <a:noFill/>
            <a:round/>
            <a:headEnd/>
            <a:tailEnd/>
          </a:ln>
          <a:effectLst/>
        </p:spPr>
        <p:txBody>
          <a:bodyPr lIns="90000" tIns="46800" rIns="90000" bIns="46800">
            <a:prstTxWarp prst="textNoShape">
              <a:avLst/>
            </a:prstTxWarp>
            <a:spAutoFit/>
          </a:bodyPr>
          <a:lstStyle/>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ea typeface="DejaVu Sans" charset="0"/>
              <a:cs typeface="DejaVu Sans" charset="0"/>
            </a:endParaRPr>
          </a:p>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ea typeface="DejaVu Sans" charset="0"/>
                <a:cs typeface="DejaVu Sans" charset="0"/>
              </a:rPr>
              <a:t>Example :</a:t>
            </a:r>
          </a:p>
        </p:txBody>
      </p:sp>
      <p:sp>
        <p:nvSpPr>
          <p:cNvPr id="72" name="Rectangle 71"/>
          <p:cNvSpPr/>
          <p:nvPr/>
        </p:nvSpPr>
        <p:spPr>
          <a:xfrm>
            <a:off x="1019999" y="914400"/>
            <a:ext cx="4314001" cy="378565"/>
          </a:xfrm>
          <a:prstGeom prst="rect">
            <a:avLst/>
          </a:prstGeom>
        </p:spPr>
        <p:txBody>
          <a:bodyPr wrap="none">
            <a:spAutoFit/>
          </a:bodyPr>
          <a:lstStyle/>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31859C"/>
                </a:solidFill>
                <a:ea typeface="DejaVu Sans" charset="0"/>
                <a:cs typeface="DejaVu Sans" charset="0"/>
              </a:rPr>
              <a:t>Absolute path </a:t>
            </a:r>
            <a:r>
              <a:rPr lang="en-US" dirty="0" smtClean="0">
                <a:solidFill>
                  <a:srgbClr val="000000"/>
                </a:solidFill>
                <a:ea typeface="DejaVu Sans" charset="0"/>
                <a:cs typeface="DejaVu Sans" charset="0"/>
              </a:rPr>
              <a:t>: starts from root, begins by /</a:t>
            </a:r>
          </a:p>
        </p:txBody>
      </p:sp>
      <p:sp>
        <p:nvSpPr>
          <p:cNvPr id="50" name="Line 28"/>
          <p:cNvSpPr>
            <a:spLocks noChangeShapeType="1"/>
          </p:cNvSpPr>
          <p:nvPr/>
        </p:nvSpPr>
        <p:spPr bwMode="auto">
          <a:xfrm flipV="1">
            <a:off x="5799137" y="3809998"/>
            <a:ext cx="1516063" cy="1"/>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44" name="Line 29"/>
          <p:cNvSpPr>
            <a:spLocks noChangeShapeType="1"/>
          </p:cNvSpPr>
          <p:nvPr/>
        </p:nvSpPr>
        <p:spPr bwMode="auto">
          <a:xfrm flipV="1">
            <a:off x="5795963" y="3808412"/>
            <a:ext cx="757238" cy="1587"/>
          </a:xfrm>
          <a:prstGeom prst="line">
            <a:avLst/>
          </a:prstGeom>
          <a:ln>
            <a:solidFill>
              <a:srgbClr val="953735"/>
            </a:solidFill>
          </a:ln>
          <a:effectLst/>
        </p:spPr>
        <p:style>
          <a:lnRef idx="2">
            <a:schemeClr val="accent1"/>
          </a:lnRef>
          <a:fillRef idx="0">
            <a:schemeClr val="accent1"/>
          </a:fillRef>
          <a:effectRef idx="1">
            <a:schemeClr val="accent1"/>
          </a:effectRef>
          <a:fontRef idx="minor">
            <a:schemeClr val="tx1"/>
          </a:fontRef>
        </p:style>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Tableau 72"/>
          <p:cNvGraphicFramePr>
            <a:graphicFrameLocks noGrp="1"/>
          </p:cNvGraphicFramePr>
          <p:nvPr/>
        </p:nvGraphicFramePr>
        <p:xfrm>
          <a:off x="304800" y="5191760"/>
          <a:ext cx="6096000" cy="751840"/>
        </p:xfrm>
        <a:graphic>
          <a:graphicData uri="http://schemas.openxmlformats.org/drawingml/2006/table">
            <a:tbl>
              <a:tblPr firstRow="1" bandRow="1">
                <a:tableStyleId>{10A1B5D5-9B99-4C35-A422-299274C87663}</a:tableStyleId>
              </a:tblPr>
              <a:tblGrid>
                <a:gridCol w="1676400"/>
                <a:gridCol w="4419600"/>
              </a:tblGrid>
              <a:tr h="381000">
                <a:tc>
                  <a:txBody>
                    <a:bodyPr/>
                    <a:lstStyle/>
                    <a:p>
                      <a:r>
                        <a:rPr lang="fr-FR" sz="1600" dirty="0" err="1" smtClean="0"/>
                        <a:t>Current</a:t>
                      </a:r>
                      <a:r>
                        <a:rPr lang="fr-FR" sz="1600" dirty="0" smtClean="0"/>
                        <a:t> directory</a:t>
                      </a:r>
                      <a:endParaRPr lang="fr-FR" sz="1600" dirty="0">
                        <a:latin typeface="+mj-lt"/>
                        <a:cs typeface="Verdana (Corps)"/>
                      </a:endParaRPr>
                    </a:p>
                  </a:txBody>
                  <a:tcPr/>
                </a:tc>
                <a:tc>
                  <a:txBody>
                    <a:bodyPr/>
                    <a:lstStyle/>
                    <a:p>
                      <a:r>
                        <a:rPr lang="fr-FR" sz="1600" dirty="0" smtClean="0"/>
                        <a:t>Relative </a:t>
                      </a:r>
                      <a:r>
                        <a:rPr lang="fr-FR" sz="1600" dirty="0" err="1" smtClean="0"/>
                        <a:t>path</a:t>
                      </a:r>
                      <a:endParaRPr lang="fr-FR" sz="1600" dirty="0">
                        <a:latin typeface="+mj-lt"/>
                        <a:cs typeface="Verdana (Corps)"/>
                      </a:endParaRPr>
                    </a:p>
                  </a:txBody>
                  <a:tcPr/>
                </a:tc>
              </a:tr>
              <a:tr h="370840">
                <a:tc>
                  <a:txBody>
                    <a:bodyPr/>
                    <a:lstStyle/>
                    <a:p>
                      <a:r>
                        <a:rPr lang="fr-FR" sz="1600" dirty="0" err="1" smtClean="0">
                          <a:latin typeface="+mj-lt"/>
                          <a:cs typeface="Verdana (Corps)"/>
                        </a:rPr>
                        <a:t>fasta</a:t>
                      </a:r>
                      <a:endParaRPr lang="fr-FR" sz="1600" dirty="0">
                        <a:latin typeface="+mj-lt"/>
                        <a:cs typeface="Verdana (Corps)"/>
                      </a:endParaRPr>
                    </a:p>
                  </a:txBody>
                  <a:tcPr/>
                </a:tc>
                <a:tc>
                  <a:txBody>
                    <a:bodyPr/>
                    <a:lstStyle/>
                    <a:p>
                      <a:r>
                        <a:rPr lang="fr-FR" sz="1600" dirty="0" err="1" smtClean="0">
                          <a:latin typeface="+mj-lt"/>
                          <a:cs typeface="Verdana (Corps)"/>
                        </a:rPr>
                        <a:t>sequence.fasta</a:t>
                      </a:r>
                      <a:endParaRPr lang="fr-FR" sz="1600" dirty="0">
                        <a:latin typeface="+mj-lt"/>
                        <a:cs typeface="Verdana (Corps)"/>
                      </a:endParaRPr>
                    </a:p>
                  </a:txBody>
                  <a:tcPr/>
                </a:tc>
              </a:tr>
            </a:tbl>
          </a:graphicData>
        </a:graphic>
      </p:graphicFrame>
      <p:sp>
        <p:nvSpPr>
          <p:cNvPr id="41" name="Rectangle 40"/>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File tree</a:t>
            </a:r>
            <a:endParaRPr lang="en-US" sz="2400" b="1" dirty="0">
              <a:solidFill>
                <a:schemeClr val="bg1"/>
              </a:solidFill>
            </a:endParaRPr>
          </a:p>
        </p:txBody>
      </p:sp>
      <p:sp>
        <p:nvSpPr>
          <p:cNvPr id="45" name="Rectangle 44"/>
          <p:cNvSpPr/>
          <p:nvPr/>
        </p:nvSpPr>
        <p:spPr>
          <a:xfrm>
            <a:off x="589806" y="914400"/>
            <a:ext cx="7982693" cy="378565"/>
          </a:xfrm>
          <a:prstGeom prst="rect">
            <a:avLst/>
          </a:prstGeom>
        </p:spPr>
        <p:txBody>
          <a:bodyPr wrap="square">
            <a:spAutoFit/>
          </a:bodyPr>
          <a:lstStyle/>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31859C"/>
                </a:solidFill>
                <a:ea typeface="DejaVu Sans" charset="0"/>
                <a:cs typeface="DejaVu Sans" charset="0"/>
              </a:rPr>
              <a:t>Relative path </a:t>
            </a:r>
            <a:r>
              <a:rPr lang="en-US" dirty="0" smtClean="0">
                <a:solidFill>
                  <a:srgbClr val="000000"/>
                </a:solidFill>
                <a:ea typeface="DejaVu Sans" charset="0"/>
                <a:cs typeface="DejaVu Sans" charset="0"/>
              </a:rPr>
              <a:t>: give the position of a file/folder based on the current directory</a:t>
            </a:r>
          </a:p>
        </p:txBody>
      </p:sp>
      <p:sp>
        <p:nvSpPr>
          <p:cNvPr id="46" name="Line 3"/>
          <p:cNvSpPr>
            <a:spLocks noChangeShapeType="1"/>
          </p:cNvSpPr>
          <p:nvPr/>
        </p:nvSpPr>
        <p:spPr bwMode="auto">
          <a:xfrm flipH="1">
            <a:off x="4189413" y="1744166"/>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47" name="Line 2"/>
          <p:cNvSpPr>
            <a:spLocks noChangeShapeType="1"/>
          </p:cNvSpPr>
          <p:nvPr/>
        </p:nvSpPr>
        <p:spPr bwMode="auto">
          <a:xfrm flipH="1">
            <a:off x="60182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48" name="Line 3"/>
          <p:cNvSpPr>
            <a:spLocks noChangeShapeType="1"/>
          </p:cNvSpPr>
          <p:nvPr/>
        </p:nvSpPr>
        <p:spPr bwMode="auto">
          <a:xfrm flipH="1">
            <a:off x="4799013" y="2211388"/>
            <a:ext cx="4762" cy="455612"/>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49" name="Line 4"/>
          <p:cNvSpPr>
            <a:spLocks noChangeShapeType="1"/>
          </p:cNvSpPr>
          <p:nvPr/>
        </p:nvSpPr>
        <p:spPr bwMode="auto">
          <a:xfrm flipH="1">
            <a:off x="36560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51" name="Line 5"/>
          <p:cNvSpPr>
            <a:spLocks noChangeShapeType="1"/>
          </p:cNvSpPr>
          <p:nvPr/>
        </p:nvSpPr>
        <p:spPr bwMode="auto">
          <a:xfrm flipH="1">
            <a:off x="24368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52" name="Line 6"/>
          <p:cNvSpPr>
            <a:spLocks noChangeShapeType="1"/>
          </p:cNvSpPr>
          <p:nvPr/>
        </p:nvSpPr>
        <p:spPr bwMode="auto">
          <a:xfrm flipH="1">
            <a:off x="12176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54" name="Line 7"/>
          <p:cNvSpPr>
            <a:spLocks noChangeShapeType="1"/>
          </p:cNvSpPr>
          <p:nvPr/>
        </p:nvSpPr>
        <p:spPr bwMode="auto">
          <a:xfrm flipH="1">
            <a:off x="7313613" y="2211388"/>
            <a:ext cx="4762" cy="455612"/>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55" name="AutoShape 13"/>
          <p:cNvSpPr>
            <a:spLocks noChangeArrowheads="1"/>
          </p:cNvSpPr>
          <p:nvPr/>
        </p:nvSpPr>
        <p:spPr bwMode="auto">
          <a:xfrm>
            <a:off x="6858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bin</a:t>
            </a:r>
            <a:endParaRPr lang="en-US" b="1" dirty="0">
              <a:latin typeface="+mj-lt"/>
            </a:endParaRPr>
          </a:p>
        </p:txBody>
      </p:sp>
      <p:sp>
        <p:nvSpPr>
          <p:cNvPr id="56" name="AutoShape 14"/>
          <p:cNvSpPr>
            <a:spLocks noChangeArrowheads="1"/>
          </p:cNvSpPr>
          <p:nvPr/>
        </p:nvSpPr>
        <p:spPr bwMode="auto">
          <a:xfrm>
            <a:off x="19050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latin typeface="+mj-lt"/>
              </a:rPr>
              <a:t>etc</a:t>
            </a:r>
            <a:endParaRPr lang="en-US" b="1">
              <a:latin typeface="+mj-lt"/>
            </a:endParaRPr>
          </a:p>
        </p:txBody>
      </p:sp>
      <p:sp>
        <p:nvSpPr>
          <p:cNvPr id="57" name="AutoShape 15"/>
          <p:cNvSpPr>
            <a:spLocks noChangeArrowheads="1"/>
          </p:cNvSpPr>
          <p:nvPr/>
        </p:nvSpPr>
        <p:spPr bwMode="auto">
          <a:xfrm>
            <a:off x="31242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latin typeface="+mj-lt"/>
              </a:rPr>
              <a:t>lib</a:t>
            </a:r>
            <a:endParaRPr lang="en-US" b="1">
              <a:latin typeface="+mj-lt"/>
            </a:endParaRPr>
          </a:p>
        </p:txBody>
      </p:sp>
      <p:sp>
        <p:nvSpPr>
          <p:cNvPr id="58" name="AutoShape 16"/>
          <p:cNvSpPr>
            <a:spLocks noChangeArrowheads="1"/>
          </p:cNvSpPr>
          <p:nvPr/>
        </p:nvSpPr>
        <p:spPr bwMode="auto">
          <a:xfrm>
            <a:off x="43434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latin typeface="+mj-lt"/>
              </a:rPr>
              <a:t>sbin</a:t>
            </a:r>
            <a:endParaRPr lang="en-US" b="1">
              <a:latin typeface="+mj-lt"/>
            </a:endParaRPr>
          </a:p>
        </p:txBody>
      </p:sp>
      <p:sp>
        <p:nvSpPr>
          <p:cNvPr id="59" name="AutoShape 17"/>
          <p:cNvSpPr>
            <a:spLocks noChangeArrowheads="1"/>
          </p:cNvSpPr>
          <p:nvPr/>
        </p:nvSpPr>
        <p:spPr bwMode="auto">
          <a:xfrm>
            <a:off x="55626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usr</a:t>
            </a:r>
            <a:endParaRPr lang="en-US" b="1" dirty="0">
              <a:latin typeface="+mj-lt"/>
            </a:endParaRPr>
          </a:p>
        </p:txBody>
      </p:sp>
      <p:sp>
        <p:nvSpPr>
          <p:cNvPr id="60" name="Line 19"/>
          <p:cNvSpPr>
            <a:spLocks noChangeShapeType="1"/>
          </p:cNvSpPr>
          <p:nvPr/>
        </p:nvSpPr>
        <p:spPr bwMode="auto">
          <a:xfrm>
            <a:off x="1219200" y="2209800"/>
            <a:ext cx="6096000" cy="1588"/>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61" name="Line 4"/>
          <p:cNvSpPr>
            <a:spLocks noChangeShapeType="1"/>
          </p:cNvSpPr>
          <p:nvPr/>
        </p:nvSpPr>
        <p:spPr bwMode="auto">
          <a:xfrm flipH="1">
            <a:off x="5794375" y="38100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62" name="Line 5"/>
          <p:cNvSpPr>
            <a:spLocks noChangeShapeType="1"/>
          </p:cNvSpPr>
          <p:nvPr/>
        </p:nvSpPr>
        <p:spPr bwMode="auto">
          <a:xfrm flipH="1">
            <a:off x="6556375" y="35814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63" name="AutoShape 7"/>
          <p:cNvSpPr>
            <a:spLocks noChangeArrowheads="1"/>
          </p:cNvSpPr>
          <p:nvPr/>
        </p:nvSpPr>
        <p:spPr bwMode="auto">
          <a:xfrm>
            <a:off x="5262562" y="39624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script</a:t>
            </a:r>
            <a:endParaRPr lang="en-US" b="1" dirty="0">
              <a:latin typeface="+mj-lt"/>
            </a:endParaRPr>
          </a:p>
        </p:txBody>
      </p:sp>
      <p:sp>
        <p:nvSpPr>
          <p:cNvPr id="64" name="Line 23"/>
          <p:cNvSpPr>
            <a:spLocks noChangeShapeType="1"/>
          </p:cNvSpPr>
          <p:nvPr/>
        </p:nvSpPr>
        <p:spPr bwMode="auto">
          <a:xfrm flipH="1">
            <a:off x="8080375" y="31242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65" name="Line 24"/>
          <p:cNvSpPr>
            <a:spLocks noChangeShapeType="1"/>
          </p:cNvSpPr>
          <p:nvPr/>
        </p:nvSpPr>
        <p:spPr bwMode="auto">
          <a:xfrm flipH="1">
            <a:off x="6556375" y="31242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66" name="Line 27"/>
          <p:cNvSpPr>
            <a:spLocks noChangeShapeType="1"/>
          </p:cNvSpPr>
          <p:nvPr/>
        </p:nvSpPr>
        <p:spPr bwMode="auto">
          <a:xfrm flipH="1">
            <a:off x="7318375" y="28956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67" name="Line 28"/>
          <p:cNvSpPr>
            <a:spLocks noChangeShapeType="1"/>
          </p:cNvSpPr>
          <p:nvPr/>
        </p:nvSpPr>
        <p:spPr bwMode="auto">
          <a:xfrm>
            <a:off x="6557962" y="3124200"/>
            <a:ext cx="1524000" cy="1588"/>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68" name="Line 29"/>
          <p:cNvSpPr>
            <a:spLocks noChangeShapeType="1"/>
          </p:cNvSpPr>
          <p:nvPr/>
        </p:nvSpPr>
        <p:spPr bwMode="auto">
          <a:xfrm>
            <a:off x="5795962" y="3810000"/>
            <a:ext cx="1524000" cy="1588"/>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69" name="Line 30"/>
          <p:cNvSpPr>
            <a:spLocks noChangeShapeType="1"/>
          </p:cNvSpPr>
          <p:nvPr/>
        </p:nvSpPr>
        <p:spPr bwMode="auto">
          <a:xfrm flipH="1">
            <a:off x="5641975" y="43434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70" name="Rectangle 31"/>
          <p:cNvSpPr>
            <a:spLocks noChangeArrowheads="1"/>
          </p:cNvSpPr>
          <p:nvPr/>
        </p:nvSpPr>
        <p:spPr bwMode="auto">
          <a:xfrm>
            <a:off x="5440362" y="4465638"/>
            <a:ext cx="915988" cy="411162"/>
          </a:xfrm>
          <a:prstGeom prst="rect">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blast.pl</a:t>
            </a:r>
            <a:endParaRPr lang="en-US" b="1" dirty="0">
              <a:latin typeface="+mj-lt"/>
            </a:endParaRPr>
          </a:p>
        </p:txBody>
      </p:sp>
      <p:sp>
        <p:nvSpPr>
          <p:cNvPr id="86" name="Rectangle 33"/>
          <p:cNvSpPr>
            <a:spLocks noChangeArrowheads="1"/>
          </p:cNvSpPr>
          <p:nvPr/>
        </p:nvSpPr>
        <p:spPr bwMode="auto">
          <a:xfrm>
            <a:off x="6781800" y="5256213"/>
            <a:ext cx="1905000" cy="411162"/>
          </a:xfrm>
          <a:prstGeom prst="rect">
            <a:avLst/>
          </a:prstGeom>
          <a:solidFill>
            <a:schemeClr val="bg2"/>
          </a:solidFill>
          <a:ln w="31750" cap="flat" cmpd="sng" algn="ctr">
            <a:solidFill>
              <a:schemeClr val="accent6">
                <a:lumMod val="75000"/>
              </a:schemeClr>
            </a:solidFill>
            <a:prstDash val="solid"/>
            <a:round/>
            <a:headEnd type="none" w="med" len="med"/>
            <a:tailEnd type="none" w="med" len="me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solidFill>
                  <a:schemeClr val="accent6">
                    <a:lumMod val="75000"/>
                  </a:schemeClr>
                </a:solidFill>
                <a:latin typeface="+mj-lt"/>
              </a:rPr>
              <a:t>sequence.fasta</a:t>
            </a:r>
            <a:endParaRPr lang="en-US" b="1" dirty="0">
              <a:solidFill>
                <a:schemeClr val="accent6">
                  <a:lumMod val="75000"/>
                </a:schemeClr>
              </a:solidFill>
              <a:latin typeface="+mj-lt"/>
            </a:endParaRPr>
          </a:p>
        </p:txBody>
      </p:sp>
      <p:sp>
        <p:nvSpPr>
          <p:cNvPr id="88" name="Line 3"/>
          <p:cNvSpPr>
            <a:spLocks noChangeShapeType="1"/>
          </p:cNvSpPr>
          <p:nvPr/>
        </p:nvSpPr>
        <p:spPr bwMode="auto">
          <a:xfrm flipH="1">
            <a:off x="4191000" y="1767185"/>
            <a:ext cx="4762" cy="455613"/>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94" name="Line 7"/>
          <p:cNvSpPr>
            <a:spLocks noChangeShapeType="1"/>
          </p:cNvSpPr>
          <p:nvPr/>
        </p:nvSpPr>
        <p:spPr bwMode="auto">
          <a:xfrm flipH="1">
            <a:off x="7315200" y="2234407"/>
            <a:ext cx="4762" cy="455612"/>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95" name="Line 3"/>
          <p:cNvSpPr>
            <a:spLocks noChangeShapeType="1"/>
          </p:cNvSpPr>
          <p:nvPr/>
        </p:nvSpPr>
        <p:spPr bwMode="auto">
          <a:xfrm flipH="1">
            <a:off x="7305676" y="3810000"/>
            <a:ext cx="14286" cy="7620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96" name="Line 24"/>
          <p:cNvSpPr>
            <a:spLocks noChangeShapeType="1"/>
          </p:cNvSpPr>
          <p:nvPr/>
        </p:nvSpPr>
        <p:spPr bwMode="auto">
          <a:xfrm flipH="1">
            <a:off x="6553200" y="31242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97" name="Line 27"/>
          <p:cNvSpPr>
            <a:spLocks noChangeShapeType="1"/>
          </p:cNvSpPr>
          <p:nvPr/>
        </p:nvSpPr>
        <p:spPr bwMode="auto">
          <a:xfrm flipH="1">
            <a:off x="7315200" y="2918619"/>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102" name="Line 32"/>
          <p:cNvSpPr>
            <a:spLocks noChangeShapeType="1"/>
          </p:cNvSpPr>
          <p:nvPr/>
        </p:nvSpPr>
        <p:spPr bwMode="auto">
          <a:xfrm>
            <a:off x="7305676" y="4754561"/>
            <a:ext cx="14286" cy="501651"/>
          </a:xfrm>
          <a:prstGeom prst="line">
            <a:avLst/>
          </a:prstGeom>
          <a:noFill/>
          <a:ln w="25400">
            <a:solidFill>
              <a:srgbClr val="E46C0A"/>
            </a:solidFill>
            <a:miter lim="800000"/>
            <a:headEnd/>
            <a:tailEnd/>
          </a:ln>
          <a:effectLst/>
        </p:spPr>
        <p:txBody>
          <a:bodyPr>
            <a:prstTxWarp prst="textNoShape">
              <a:avLst/>
            </a:prstTxWarp>
          </a:bodyPr>
          <a:lstStyle/>
          <a:p>
            <a:endParaRPr lang="en-US"/>
          </a:p>
        </p:txBody>
      </p:sp>
      <p:sp>
        <p:nvSpPr>
          <p:cNvPr id="103" name="AutoShape 12"/>
          <p:cNvSpPr>
            <a:spLocks noChangeArrowheads="1"/>
          </p:cNvSpPr>
          <p:nvPr/>
        </p:nvSpPr>
        <p:spPr bwMode="auto">
          <a:xfrm>
            <a:off x="3733800" y="16764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a:t>
            </a:r>
          </a:p>
        </p:txBody>
      </p:sp>
      <p:sp>
        <p:nvSpPr>
          <p:cNvPr id="104" name="AutoShape 18"/>
          <p:cNvSpPr>
            <a:spLocks noChangeArrowheads="1"/>
          </p:cNvSpPr>
          <p:nvPr/>
        </p:nvSpPr>
        <p:spPr bwMode="auto">
          <a:xfrm>
            <a:off x="67818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home</a:t>
            </a:r>
          </a:p>
        </p:txBody>
      </p:sp>
      <p:sp>
        <p:nvSpPr>
          <p:cNvPr id="105" name="Line 5"/>
          <p:cNvSpPr>
            <a:spLocks noChangeShapeType="1"/>
          </p:cNvSpPr>
          <p:nvPr/>
        </p:nvSpPr>
        <p:spPr bwMode="auto">
          <a:xfrm flipH="1">
            <a:off x="6553200" y="3604419"/>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109" name="AutoShape 6"/>
          <p:cNvSpPr>
            <a:spLocks noChangeArrowheads="1"/>
          </p:cNvSpPr>
          <p:nvPr/>
        </p:nvSpPr>
        <p:spPr bwMode="auto">
          <a:xfrm>
            <a:off x="6710362" y="3924300"/>
            <a:ext cx="115675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data</a:t>
            </a:r>
          </a:p>
        </p:txBody>
      </p:sp>
      <p:sp>
        <p:nvSpPr>
          <p:cNvPr id="110" name="AutoShape 6"/>
          <p:cNvSpPr>
            <a:spLocks noChangeArrowheads="1"/>
          </p:cNvSpPr>
          <p:nvPr/>
        </p:nvSpPr>
        <p:spPr bwMode="auto">
          <a:xfrm>
            <a:off x="6781800" y="4495800"/>
            <a:ext cx="990600" cy="381000"/>
          </a:xfrm>
          <a:prstGeom prst="roundRect">
            <a:avLst>
              <a:gd name="adj" fmla="val 16667"/>
            </a:avLst>
          </a:prstGeom>
          <a:solidFill>
            <a:srgbClr val="F79646"/>
          </a:solidFill>
          <a:ln w="31623" cap="flat" cmpd="sng" algn="ctr">
            <a:noFill/>
            <a:prstDash val="solid"/>
            <a:miter lim="800000"/>
            <a:headEnd type="none" w="med" len="med"/>
            <a:tailEnd type="none" w="med" len="med"/>
          </a:ln>
          <a:effectLst/>
        </p:spPr>
        <p:txBody>
          <a:bodyPr lIns="0" tIns="0" rIns="0" bIns="0" anchor="ctr" anchorCtr="1">
            <a:prstTxWarp prst="textNoShape">
              <a:avLst/>
            </a:prstTxWarp>
          </a:bodyPr>
          <a:lstStyle/>
          <a:p>
            <a:pP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solidFill>
                  <a:schemeClr val="bg1"/>
                </a:solidFill>
                <a:latin typeface="+mj-lt"/>
                <a:ea typeface="DejaVu Sans" charset="0"/>
                <a:cs typeface="DejaVu Sans" charset="0"/>
              </a:rPr>
              <a:t>fasta</a:t>
            </a:r>
          </a:p>
        </p:txBody>
      </p:sp>
      <p:sp>
        <p:nvSpPr>
          <p:cNvPr id="112" name="AutoShape 25"/>
          <p:cNvSpPr>
            <a:spLocks noChangeArrowheads="1"/>
          </p:cNvSpPr>
          <p:nvPr/>
        </p:nvSpPr>
        <p:spPr bwMode="auto">
          <a:xfrm>
            <a:off x="7467600" y="3276600"/>
            <a:ext cx="1271588"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tranchant</a:t>
            </a:r>
            <a:endParaRPr lang="en-US" b="1" dirty="0">
              <a:latin typeface="+mj-lt"/>
            </a:endParaRPr>
          </a:p>
        </p:txBody>
      </p:sp>
      <p:sp>
        <p:nvSpPr>
          <p:cNvPr id="113" name="AutoShape 26"/>
          <p:cNvSpPr>
            <a:spLocks noChangeArrowheads="1"/>
          </p:cNvSpPr>
          <p:nvPr/>
        </p:nvSpPr>
        <p:spPr bwMode="auto">
          <a:xfrm>
            <a:off x="5943600" y="3276600"/>
            <a:ext cx="1208089"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granouill</a:t>
            </a:r>
            <a:endParaRPr lang="en-US" b="1" dirty="0" smtClean="0">
              <a:latin typeface="+mj-lt"/>
            </a:endParaRPr>
          </a:p>
        </p:txBody>
      </p:sp>
      <p:sp>
        <p:nvSpPr>
          <p:cNvPr id="71" name="Rectangle 10"/>
          <p:cNvSpPr>
            <a:spLocks noChangeArrowheads="1"/>
          </p:cNvSpPr>
          <p:nvPr/>
        </p:nvSpPr>
        <p:spPr bwMode="auto">
          <a:xfrm>
            <a:off x="381000" y="4343400"/>
            <a:ext cx="8343900" cy="668825"/>
          </a:xfrm>
          <a:prstGeom prst="rect">
            <a:avLst/>
          </a:prstGeom>
          <a:noFill/>
          <a:ln w="9525">
            <a:noFill/>
            <a:round/>
            <a:headEnd/>
            <a:tailEnd/>
          </a:ln>
          <a:effectLst/>
        </p:spPr>
        <p:txBody>
          <a:bodyPr lIns="90000" tIns="46800" rIns="90000" bIns="46800">
            <a:prstTxWarp prst="textNoShape">
              <a:avLst/>
            </a:prstTxWarp>
            <a:spAutoFit/>
          </a:bodyPr>
          <a:lstStyle/>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ea typeface="DejaVu Sans" charset="0"/>
              <a:cs typeface="DejaVu Sans" charset="0"/>
            </a:endParaRPr>
          </a:p>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ea typeface="DejaVu Sans" charset="0"/>
                <a:cs typeface="DejaVu Sans" charset="0"/>
              </a:rPr>
              <a:t>Example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File tree</a:t>
            </a:r>
            <a:endParaRPr lang="en-US" sz="2400" b="1" dirty="0">
              <a:solidFill>
                <a:schemeClr val="bg1"/>
              </a:solidFill>
            </a:endParaRPr>
          </a:p>
        </p:txBody>
      </p:sp>
      <p:sp>
        <p:nvSpPr>
          <p:cNvPr id="45" name="Rectangle 44"/>
          <p:cNvSpPr/>
          <p:nvPr/>
        </p:nvSpPr>
        <p:spPr>
          <a:xfrm>
            <a:off x="589806" y="914400"/>
            <a:ext cx="7982693" cy="378565"/>
          </a:xfrm>
          <a:prstGeom prst="rect">
            <a:avLst/>
          </a:prstGeom>
        </p:spPr>
        <p:txBody>
          <a:bodyPr wrap="square">
            <a:spAutoFit/>
          </a:bodyPr>
          <a:lstStyle/>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31859C"/>
                </a:solidFill>
                <a:ea typeface="DejaVu Sans" charset="0"/>
                <a:cs typeface="DejaVu Sans" charset="0"/>
              </a:rPr>
              <a:t>Relative path </a:t>
            </a:r>
            <a:r>
              <a:rPr lang="en-US" dirty="0" smtClean="0">
                <a:solidFill>
                  <a:srgbClr val="000000"/>
                </a:solidFill>
                <a:ea typeface="DejaVu Sans" charset="0"/>
                <a:cs typeface="DejaVu Sans" charset="0"/>
              </a:rPr>
              <a:t>: give the position of a file/folder based on the current directory</a:t>
            </a:r>
          </a:p>
        </p:txBody>
      </p:sp>
      <p:sp>
        <p:nvSpPr>
          <p:cNvPr id="46" name="Line 3"/>
          <p:cNvSpPr>
            <a:spLocks noChangeShapeType="1"/>
          </p:cNvSpPr>
          <p:nvPr/>
        </p:nvSpPr>
        <p:spPr bwMode="auto">
          <a:xfrm flipH="1">
            <a:off x="4189413" y="1744166"/>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47" name="Line 2"/>
          <p:cNvSpPr>
            <a:spLocks noChangeShapeType="1"/>
          </p:cNvSpPr>
          <p:nvPr/>
        </p:nvSpPr>
        <p:spPr bwMode="auto">
          <a:xfrm flipH="1">
            <a:off x="60182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48" name="Line 3"/>
          <p:cNvSpPr>
            <a:spLocks noChangeShapeType="1"/>
          </p:cNvSpPr>
          <p:nvPr/>
        </p:nvSpPr>
        <p:spPr bwMode="auto">
          <a:xfrm flipH="1">
            <a:off x="4799013" y="2211388"/>
            <a:ext cx="4762" cy="455612"/>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49" name="Line 4"/>
          <p:cNvSpPr>
            <a:spLocks noChangeShapeType="1"/>
          </p:cNvSpPr>
          <p:nvPr/>
        </p:nvSpPr>
        <p:spPr bwMode="auto">
          <a:xfrm flipH="1">
            <a:off x="36560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51" name="Line 5"/>
          <p:cNvSpPr>
            <a:spLocks noChangeShapeType="1"/>
          </p:cNvSpPr>
          <p:nvPr/>
        </p:nvSpPr>
        <p:spPr bwMode="auto">
          <a:xfrm flipH="1">
            <a:off x="24368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52" name="Line 6"/>
          <p:cNvSpPr>
            <a:spLocks noChangeShapeType="1"/>
          </p:cNvSpPr>
          <p:nvPr/>
        </p:nvSpPr>
        <p:spPr bwMode="auto">
          <a:xfrm flipH="1">
            <a:off x="12176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54" name="Line 7"/>
          <p:cNvSpPr>
            <a:spLocks noChangeShapeType="1"/>
          </p:cNvSpPr>
          <p:nvPr/>
        </p:nvSpPr>
        <p:spPr bwMode="auto">
          <a:xfrm flipH="1">
            <a:off x="7313613" y="2211388"/>
            <a:ext cx="4762" cy="455612"/>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55" name="AutoShape 13"/>
          <p:cNvSpPr>
            <a:spLocks noChangeArrowheads="1"/>
          </p:cNvSpPr>
          <p:nvPr/>
        </p:nvSpPr>
        <p:spPr bwMode="auto">
          <a:xfrm>
            <a:off x="6858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bin</a:t>
            </a:r>
            <a:endParaRPr lang="en-US" b="1" dirty="0">
              <a:latin typeface="+mj-lt"/>
            </a:endParaRPr>
          </a:p>
        </p:txBody>
      </p:sp>
      <p:sp>
        <p:nvSpPr>
          <p:cNvPr id="56" name="AutoShape 14"/>
          <p:cNvSpPr>
            <a:spLocks noChangeArrowheads="1"/>
          </p:cNvSpPr>
          <p:nvPr/>
        </p:nvSpPr>
        <p:spPr bwMode="auto">
          <a:xfrm>
            <a:off x="19050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latin typeface="+mj-lt"/>
              </a:rPr>
              <a:t>etc</a:t>
            </a:r>
            <a:endParaRPr lang="en-US" b="1">
              <a:latin typeface="+mj-lt"/>
            </a:endParaRPr>
          </a:p>
        </p:txBody>
      </p:sp>
      <p:sp>
        <p:nvSpPr>
          <p:cNvPr id="57" name="AutoShape 15"/>
          <p:cNvSpPr>
            <a:spLocks noChangeArrowheads="1"/>
          </p:cNvSpPr>
          <p:nvPr/>
        </p:nvSpPr>
        <p:spPr bwMode="auto">
          <a:xfrm>
            <a:off x="31242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latin typeface="+mj-lt"/>
              </a:rPr>
              <a:t>lib</a:t>
            </a:r>
            <a:endParaRPr lang="en-US" b="1">
              <a:latin typeface="+mj-lt"/>
            </a:endParaRPr>
          </a:p>
        </p:txBody>
      </p:sp>
      <p:sp>
        <p:nvSpPr>
          <p:cNvPr id="58" name="AutoShape 16"/>
          <p:cNvSpPr>
            <a:spLocks noChangeArrowheads="1"/>
          </p:cNvSpPr>
          <p:nvPr/>
        </p:nvSpPr>
        <p:spPr bwMode="auto">
          <a:xfrm>
            <a:off x="43434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latin typeface="+mj-lt"/>
              </a:rPr>
              <a:t>sbin</a:t>
            </a:r>
            <a:endParaRPr lang="en-US" b="1">
              <a:latin typeface="+mj-lt"/>
            </a:endParaRPr>
          </a:p>
        </p:txBody>
      </p:sp>
      <p:sp>
        <p:nvSpPr>
          <p:cNvPr id="59" name="AutoShape 17"/>
          <p:cNvSpPr>
            <a:spLocks noChangeArrowheads="1"/>
          </p:cNvSpPr>
          <p:nvPr/>
        </p:nvSpPr>
        <p:spPr bwMode="auto">
          <a:xfrm>
            <a:off x="55626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usr</a:t>
            </a:r>
            <a:endParaRPr lang="en-US" b="1" dirty="0">
              <a:latin typeface="+mj-lt"/>
            </a:endParaRPr>
          </a:p>
        </p:txBody>
      </p:sp>
      <p:sp>
        <p:nvSpPr>
          <p:cNvPr id="60" name="Line 19"/>
          <p:cNvSpPr>
            <a:spLocks noChangeShapeType="1"/>
          </p:cNvSpPr>
          <p:nvPr/>
        </p:nvSpPr>
        <p:spPr bwMode="auto">
          <a:xfrm>
            <a:off x="1219200" y="2209800"/>
            <a:ext cx="6096000" cy="1588"/>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61" name="Line 4"/>
          <p:cNvSpPr>
            <a:spLocks noChangeShapeType="1"/>
          </p:cNvSpPr>
          <p:nvPr/>
        </p:nvSpPr>
        <p:spPr bwMode="auto">
          <a:xfrm flipH="1">
            <a:off x="5794375" y="38100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62" name="Line 5"/>
          <p:cNvSpPr>
            <a:spLocks noChangeShapeType="1"/>
          </p:cNvSpPr>
          <p:nvPr/>
        </p:nvSpPr>
        <p:spPr bwMode="auto">
          <a:xfrm flipH="1">
            <a:off x="6556375" y="35814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63" name="AutoShape 7"/>
          <p:cNvSpPr>
            <a:spLocks noChangeArrowheads="1"/>
          </p:cNvSpPr>
          <p:nvPr/>
        </p:nvSpPr>
        <p:spPr bwMode="auto">
          <a:xfrm>
            <a:off x="5262562" y="39624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script</a:t>
            </a:r>
            <a:endParaRPr lang="en-US" b="1" dirty="0">
              <a:latin typeface="+mj-lt"/>
            </a:endParaRPr>
          </a:p>
        </p:txBody>
      </p:sp>
      <p:sp>
        <p:nvSpPr>
          <p:cNvPr id="64" name="Line 23"/>
          <p:cNvSpPr>
            <a:spLocks noChangeShapeType="1"/>
          </p:cNvSpPr>
          <p:nvPr/>
        </p:nvSpPr>
        <p:spPr bwMode="auto">
          <a:xfrm flipH="1">
            <a:off x="8080375" y="31242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65" name="Line 24"/>
          <p:cNvSpPr>
            <a:spLocks noChangeShapeType="1"/>
          </p:cNvSpPr>
          <p:nvPr/>
        </p:nvSpPr>
        <p:spPr bwMode="auto">
          <a:xfrm flipH="1">
            <a:off x="6556375" y="31242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66" name="Line 27"/>
          <p:cNvSpPr>
            <a:spLocks noChangeShapeType="1"/>
          </p:cNvSpPr>
          <p:nvPr/>
        </p:nvSpPr>
        <p:spPr bwMode="auto">
          <a:xfrm flipH="1">
            <a:off x="7318375" y="28956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67" name="Line 28"/>
          <p:cNvSpPr>
            <a:spLocks noChangeShapeType="1"/>
          </p:cNvSpPr>
          <p:nvPr/>
        </p:nvSpPr>
        <p:spPr bwMode="auto">
          <a:xfrm>
            <a:off x="6557962" y="3124200"/>
            <a:ext cx="1524000" cy="1588"/>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68" name="Line 29"/>
          <p:cNvSpPr>
            <a:spLocks noChangeShapeType="1"/>
          </p:cNvSpPr>
          <p:nvPr/>
        </p:nvSpPr>
        <p:spPr bwMode="auto">
          <a:xfrm>
            <a:off x="5795962" y="3810000"/>
            <a:ext cx="1524000" cy="1588"/>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69" name="Line 30"/>
          <p:cNvSpPr>
            <a:spLocks noChangeShapeType="1"/>
          </p:cNvSpPr>
          <p:nvPr/>
        </p:nvSpPr>
        <p:spPr bwMode="auto">
          <a:xfrm flipH="1">
            <a:off x="5794375" y="43434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70" name="Rectangle 31"/>
          <p:cNvSpPr>
            <a:spLocks noChangeArrowheads="1"/>
          </p:cNvSpPr>
          <p:nvPr/>
        </p:nvSpPr>
        <p:spPr bwMode="auto">
          <a:xfrm>
            <a:off x="5592762" y="4465638"/>
            <a:ext cx="915988" cy="411162"/>
          </a:xfrm>
          <a:prstGeom prst="rect">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blast.pl</a:t>
            </a:r>
            <a:endParaRPr lang="en-US" b="1" dirty="0">
              <a:latin typeface="+mj-lt"/>
            </a:endParaRPr>
          </a:p>
        </p:txBody>
      </p:sp>
      <p:sp>
        <p:nvSpPr>
          <p:cNvPr id="86" name="Rectangle 33"/>
          <p:cNvSpPr>
            <a:spLocks noChangeArrowheads="1"/>
          </p:cNvSpPr>
          <p:nvPr/>
        </p:nvSpPr>
        <p:spPr bwMode="auto">
          <a:xfrm>
            <a:off x="6781800" y="5256213"/>
            <a:ext cx="1905000" cy="411162"/>
          </a:xfrm>
          <a:prstGeom prst="rect">
            <a:avLst/>
          </a:prstGeom>
          <a:solidFill>
            <a:schemeClr val="bg2"/>
          </a:solidFill>
          <a:ln w="31750" cap="flat" cmpd="sng" algn="ctr">
            <a:solidFill>
              <a:schemeClr val="accent6">
                <a:lumMod val="75000"/>
              </a:schemeClr>
            </a:solidFill>
            <a:prstDash val="solid"/>
            <a:round/>
            <a:headEnd type="none" w="med" len="med"/>
            <a:tailEnd type="none" w="med" len="me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solidFill>
                  <a:schemeClr val="accent6">
                    <a:lumMod val="75000"/>
                  </a:schemeClr>
                </a:solidFill>
                <a:latin typeface="+mj-lt"/>
              </a:rPr>
              <a:t>sequence.fasta</a:t>
            </a:r>
            <a:endParaRPr lang="en-US" b="1" dirty="0">
              <a:solidFill>
                <a:schemeClr val="accent6">
                  <a:lumMod val="75000"/>
                </a:schemeClr>
              </a:solidFill>
              <a:latin typeface="+mj-lt"/>
            </a:endParaRPr>
          </a:p>
        </p:txBody>
      </p:sp>
      <p:sp>
        <p:nvSpPr>
          <p:cNvPr id="88" name="Line 3"/>
          <p:cNvSpPr>
            <a:spLocks noChangeShapeType="1"/>
          </p:cNvSpPr>
          <p:nvPr/>
        </p:nvSpPr>
        <p:spPr bwMode="auto">
          <a:xfrm flipH="1">
            <a:off x="4191000" y="1767185"/>
            <a:ext cx="4762" cy="455613"/>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94" name="Line 7"/>
          <p:cNvSpPr>
            <a:spLocks noChangeShapeType="1"/>
          </p:cNvSpPr>
          <p:nvPr/>
        </p:nvSpPr>
        <p:spPr bwMode="auto">
          <a:xfrm flipH="1">
            <a:off x="7315200" y="2234407"/>
            <a:ext cx="4762" cy="455612"/>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95" name="Line 3"/>
          <p:cNvSpPr>
            <a:spLocks noChangeShapeType="1"/>
          </p:cNvSpPr>
          <p:nvPr/>
        </p:nvSpPr>
        <p:spPr bwMode="auto">
          <a:xfrm flipH="1">
            <a:off x="7305676" y="3810000"/>
            <a:ext cx="14286" cy="7620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96" name="Line 24"/>
          <p:cNvSpPr>
            <a:spLocks noChangeShapeType="1"/>
          </p:cNvSpPr>
          <p:nvPr/>
        </p:nvSpPr>
        <p:spPr bwMode="auto">
          <a:xfrm flipH="1">
            <a:off x="6553200" y="31242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97" name="Line 27"/>
          <p:cNvSpPr>
            <a:spLocks noChangeShapeType="1"/>
          </p:cNvSpPr>
          <p:nvPr/>
        </p:nvSpPr>
        <p:spPr bwMode="auto">
          <a:xfrm flipH="1">
            <a:off x="7315200" y="2918619"/>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102" name="Line 32"/>
          <p:cNvSpPr>
            <a:spLocks noChangeShapeType="1"/>
          </p:cNvSpPr>
          <p:nvPr/>
        </p:nvSpPr>
        <p:spPr bwMode="auto">
          <a:xfrm>
            <a:off x="7315200" y="4305301"/>
            <a:ext cx="4762" cy="950912"/>
          </a:xfrm>
          <a:prstGeom prst="line">
            <a:avLst/>
          </a:prstGeom>
          <a:noFill/>
          <a:ln w="25400">
            <a:solidFill>
              <a:srgbClr val="E46C0A"/>
            </a:solidFill>
            <a:miter lim="800000"/>
            <a:headEnd/>
            <a:tailEnd/>
          </a:ln>
          <a:effectLst/>
        </p:spPr>
        <p:txBody>
          <a:bodyPr>
            <a:prstTxWarp prst="textNoShape">
              <a:avLst/>
            </a:prstTxWarp>
          </a:bodyPr>
          <a:lstStyle/>
          <a:p>
            <a:endParaRPr lang="en-US"/>
          </a:p>
        </p:txBody>
      </p:sp>
      <p:sp>
        <p:nvSpPr>
          <p:cNvPr id="103" name="AutoShape 12"/>
          <p:cNvSpPr>
            <a:spLocks noChangeArrowheads="1"/>
          </p:cNvSpPr>
          <p:nvPr/>
        </p:nvSpPr>
        <p:spPr bwMode="auto">
          <a:xfrm>
            <a:off x="3733800" y="16764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a:t>
            </a:r>
          </a:p>
        </p:txBody>
      </p:sp>
      <p:sp>
        <p:nvSpPr>
          <p:cNvPr id="104" name="AutoShape 18"/>
          <p:cNvSpPr>
            <a:spLocks noChangeArrowheads="1"/>
          </p:cNvSpPr>
          <p:nvPr/>
        </p:nvSpPr>
        <p:spPr bwMode="auto">
          <a:xfrm>
            <a:off x="67818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home</a:t>
            </a:r>
          </a:p>
        </p:txBody>
      </p:sp>
      <p:sp>
        <p:nvSpPr>
          <p:cNvPr id="105" name="Line 5"/>
          <p:cNvSpPr>
            <a:spLocks noChangeShapeType="1"/>
          </p:cNvSpPr>
          <p:nvPr/>
        </p:nvSpPr>
        <p:spPr bwMode="auto">
          <a:xfrm flipH="1">
            <a:off x="6553200" y="3604419"/>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109" name="AutoShape 6"/>
          <p:cNvSpPr>
            <a:spLocks noChangeArrowheads="1"/>
          </p:cNvSpPr>
          <p:nvPr/>
        </p:nvSpPr>
        <p:spPr bwMode="auto">
          <a:xfrm>
            <a:off x="6710362" y="3924300"/>
            <a:ext cx="1156750" cy="381000"/>
          </a:xfrm>
          <a:prstGeom prst="roundRect">
            <a:avLst>
              <a:gd name="adj" fmla="val 16667"/>
            </a:avLst>
          </a:prstGeom>
          <a:solidFill>
            <a:srgbClr val="F79646"/>
          </a:solidFill>
          <a:ln w="31623" cap="flat" cmpd="sng" algn="ctr">
            <a:noFill/>
            <a:prstDash val="solid"/>
            <a:miter lim="800000"/>
            <a:headEnd type="none" w="med" len="med"/>
            <a:tailEnd type="none" w="med" len="med"/>
          </a:ln>
          <a:effectLst/>
        </p:spPr>
        <p:txBody>
          <a:bodyPr lIns="0" tIns="0" rIns="0" bIns="0" anchor="ctr" anchorCtr="1">
            <a:prstTxWarp prst="textNoShape">
              <a:avLst/>
            </a:prstTxWarp>
          </a:bodyPr>
          <a:lstStyle/>
          <a:p>
            <a:pP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solidFill>
                  <a:schemeClr val="bg1"/>
                </a:solidFill>
                <a:latin typeface="+mj-lt"/>
                <a:ea typeface="DejaVu Sans" charset="0"/>
                <a:cs typeface="DejaVu Sans" charset="0"/>
              </a:rPr>
              <a:t>data</a:t>
            </a:r>
          </a:p>
        </p:txBody>
      </p:sp>
      <p:sp>
        <p:nvSpPr>
          <p:cNvPr id="110" name="AutoShape 6"/>
          <p:cNvSpPr>
            <a:spLocks noChangeArrowheads="1"/>
          </p:cNvSpPr>
          <p:nvPr/>
        </p:nvSpPr>
        <p:spPr bwMode="auto">
          <a:xfrm>
            <a:off x="6781800" y="4495800"/>
            <a:ext cx="990600" cy="381000"/>
          </a:xfrm>
          <a:prstGeom prst="roundRect">
            <a:avLst>
              <a:gd name="adj" fmla="val 16667"/>
            </a:avLst>
          </a:prstGeom>
          <a:solidFill>
            <a:schemeClr val="bg2"/>
          </a:solidFill>
          <a:ln w="31750" cap="flat" cmpd="sng" algn="ctr">
            <a:solidFill>
              <a:schemeClr val="accent6">
                <a:lumMod val="75000"/>
              </a:schemeClr>
            </a:solidFill>
            <a:prstDash val="solid"/>
            <a:round/>
            <a:headEnd type="none" w="med" len="med"/>
            <a:tailEnd type="none" w="med" len="me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solidFill>
                  <a:schemeClr val="accent6">
                    <a:lumMod val="75000"/>
                  </a:schemeClr>
                </a:solidFill>
                <a:latin typeface="+mj-lt"/>
              </a:rPr>
              <a:t>fasta</a:t>
            </a:r>
          </a:p>
        </p:txBody>
      </p:sp>
      <p:sp>
        <p:nvSpPr>
          <p:cNvPr id="112" name="AutoShape 25"/>
          <p:cNvSpPr>
            <a:spLocks noChangeArrowheads="1"/>
          </p:cNvSpPr>
          <p:nvPr/>
        </p:nvSpPr>
        <p:spPr bwMode="auto">
          <a:xfrm>
            <a:off x="7467600" y="3276600"/>
            <a:ext cx="1271588"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tranchant</a:t>
            </a:r>
            <a:endParaRPr lang="en-US" b="1" dirty="0">
              <a:latin typeface="+mj-lt"/>
            </a:endParaRPr>
          </a:p>
        </p:txBody>
      </p:sp>
      <p:sp>
        <p:nvSpPr>
          <p:cNvPr id="113" name="AutoShape 26"/>
          <p:cNvSpPr>
            <a:spLocks noChangeArrowheads="1"/>
          </p:cNvSpPr>
          <p:nvPr/>
        </p:nvSpPr>
        <p:spPr bwMode="auto">
          <a:xfrm>
            <a:off x="5943600" y="3276600"/>
            <a:ext cx="1208089"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granouill</a:t>
            </a:r>
            <a:endParaRPr lang="en-US" b="1" dirty="0" smtClean="0">
              <a:latin typeface="+mj-lt"/>
            </a:endParaRPr>
          </a:p>
        </p:txBody>
      </p:sp>
      <p:graphicFrame>
        <p:nvGraphicFramePr>
          <p:cNvPr id="74" name="Tableau 73"/>
          <p:cNvGraphicFramePr>
            <a:graphicFrameLocks noGrp="1"/>
          </p:cNvGraphicFramePr>
          <p:nvPr/>
        </p:nvGraphicFramePr>
        <p:xfrm>
          <a:off x="304800" y="5191760"/>
          <a:ext cx="6096000" cy="1122680"/>
        </p:xfrm>
        <a:graphic>
          <a:graphicData uri="http://schemas.openxmlformats.org/drawingml/2006/table">
            <a:tbl>
              <a:tblPr firstRow="1" bandRow="1">
                <a:tableStyleId>{10A1B5D5-9B99-4C35-A422-299274C87663}</a:tableStyleId>
              </a:tblPr>
              <a:tblGrid>
                <a:gridCol w="1676400"/>
                <a:gridCol w="4419600"/>
              </a:tblGrid>
              <a:tr h="381000">
                <a:tc>
                  <a:txBody>
                    <a:bodyPr/>
                    <a:lstStyle/>
                    <a:p>
                      <a:r>
                        <a:rPr lang="fr-FR" sz="1600" dirty="0" err="1" smtClean="0"/>
                        <a:t>Current</a:t>
                      </a:r>
                      <a:r>
                        <a:rPr lang="fr-FR" sz="1600" dirty="0" smtClean="0"/>
                        <a:t> directory</a:t>
                      </a:r>
                      <a:endParaRPr lang="fr-FR" sz="1600" dirty="0">
                        <a:latin typeface="+mj-lt"/>
                        <a:cs typeface="Verdana (Corps)"/>
                      </a:endParaRPr>
                    </a:p>
                  </a:txBody>
                  <a:tcPr/>
                </a:tc>
                <a:tc>
                  <a:txBody>
                    <a:bodyPr/>
                    <a:lstStyle/>
                    <a:p>
                      <a:r>
                        <a:rPr lang="fr-FR" sz="1600" dirty="0" smtClean="0"/>
                        <a:t>Relative </a:t>
                      </a:r>
                      <a:r>
                        <a:rPr lang="fr-FR" sz="1600" dirty="0" err="1" smtClean="0"/>
                        <a:t>path</a:t>
                      </a:r>
                      <a:endParaRPr lang="fr-FR" sz="1600" dirty="0">
                        <a:latin typeface="+mj-lt"/>
                        <a:cs typeface="Verdana (Corps)"/>
                      </a:endParaRPr>
                    </a:p>
                  </a:txBody>
                  <a:tcPr/>
                </a:tc>
              </a:tr>
              <a:tr h="370840">
                <a:tc>
                  <a:txBody>
                    <a:bodyPr/>
                    <a:lstStyle/>
                    <a:p>
                      <a:r>
                        <a:rPr lang="fr-FR" sz="1600" dirty="0" err="1" smtClean="0">
                          <a:latin typeface="+mj-lt"/>
                          <a:cs typeface="Verdana (Corps)"/>
                        </a:rPr>
                        <a:t>fasta</a:t>
                      </a:r>
                      <a:endParaRPr lang="fr-FR" sz="1600" dirty="0">
                        <a:latin typeface="+mj-lt"/>
                        <a:cs typeface="Verdana (Corps)"/>
                      </a:endParaRPr>
                    </a:p>
                  </a:txBody>
                  <a:tcPr/>
                </a:tc>
                <a:tc>
                  <a:txBody>
                    <a:bodyPr/>
                    <a:lstStyle/>
                    <a:p>
                      <a:r>
                        <a:rPr lang="fr-FR" sz="1600" dirty="0" err="1" smtClean="0">
                          <a:latin typeface="+mj-lt"/>
                          <a:cs typeface="Verdana (Corps)"/>
                        </a:rPr>
                        <a:t>sequence.fasta</a:t>
                      </a:r>
                      <a:endParaRPr lang="fr-FR" sz="1600" dirty="0">
                        <a:latin typeface="+mj-lt"/>
                        <a:cs typeface="Verdana (Corps)"/>
                      </a:endParaRPr>
                    </a:p>
                  </a:txBody>
                  <a:tcPr/>
                </a:tc>
              </a:tr>
              <a:tr h="370840">
                <a:tc>
                  <a:txBody>
                    <a:bodyPr/>
                    <a:lstStyle/>
                    <a:p>
                      <a:r>
                        <a:rPr lang="fr-FR" sz="1600" dirty="0" smtClean="0">
                          <a:latin typeface="+mj-lt"/>
                          <a:cs typeface="Verdana (Corps)"/>
                        </a:rPr>
                        <a:t>data</a:t>
                      </a:r>
                      <a:endParaRPr lang="fr-FR" sz="1600" dirty="0">
                        <a:latin typeface="+mj-lt"/>
                        <a:cs typeface="Verdana (Corps)"/>
                      </a:endParaRPr>
                    </a:p>
                  </a:txBody>
                  <a:tcPr/>
                </a:tc>
                <a:tc>
                  <a:txBody>
                    <a:bodyPr/>
                    <a:lstStyle/>
                    <a:p>
                      <a:r>
                        <a:rPr lang="fr-FR" sz="1600" dirty="0" err="1" smtClean="0">
                          <a:latin typeface="+mj-lt"/>
                          <a:cs typeface="Verdana (Corps)"/>
                        </a:rPr>
                        <a:t>fasta/sequence.fasta</a:t>
                      </a:r>
                      <a:endParaRPr lang="fr-FR" sz="1600" dirty="0">
                        <a:latin typeface="+mj-lt"/>
                        <a:cs typeface="Verdana (Corps)"/>
                      </a:endParaRPr>
                    </a:p>
                  </a:txBody>
                  <a:tcPr/>
                </a:tc>
              </a:tr>
            </a:tbl>
          </a:graphicData>
        </a:graphic>
      </p:graphicFrame>
      <p:sp>
        <p:nvSpPr>
          <p:cNvPr id="75" name="Rectangle 10"/>
          <p:cNvSpPr>
            <a:spLocks noChangeArrowheads="1"/>
          </p:cNvSpPr>
          <p:nvPr/>
        </p:nvSpPr>
        <p:spPr bwMode="auto">
          <a:xfrm>
            <a:off x="381000" y="4343400"/>
            <a:ext cx="8343900" cy="668825"/>
          </a:xfrm>
          <a:prstGeom prst="rect">
            <a:avLst/>
          </a:prstGeom>
          <a:noFill/>
          <a:ln w="9525">
            <a:noFill/>
            <a:round/>
            <a:headEnd/>
            <a:tailEnd/>
          </a:ln>
          <a:effectLst/>
        </p:spPr>
        <p:txBody>
          <a:bodyPr lIns="90000" tIns="46800" rIns="90000" bIns="46800">
            <a:prstTxWarp prst="textNoShape">
              <a:avLst/>
            </a:prstTxWarp>
            <a:spAutoFit/>
          </a:bodyPr>
          <a:lstStyle/>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ea typeface="DejaVu Sans" charset="0"/>
              <a:cs typeface="DejaVu Sans" charset="0"/>
            </a:endParaRPr>
          </a:p>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ea typeface="DejaVu Sans" charset="0"/>
                <a:cs typeface="DejaVu Sans" charset="0"/>
              </a:rPr>
              <a:t>Example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File tree</a:t>
            </a:r>
            <a:endParaRPr lang="en-US" sz="2400" b="1" dirty="0">
              <a:solidFill>
                <a:schemeClr val="bg1"/>
              </a:solidFill>
            </a:endParaRPr>
          </a:p>
        </p:txBody>
      </p:sp>
      <p:sp>
        <p:nvSpPr>
          <p:cNvPr id="45" name="Rectangle 44"/>
          <p:cNvSpPr/>
          <p:nvPr/>
        </p:nvSpPr>
        <p:spPr>
          <a:xfrm>
            <a:off x="589806" y="914400"/>
            <a:ext cx="7982693" cy="378565"/>
          </a:xfrm>
          <a:prstGeom prst="rect">
            <a:avLst/>
          </a:prstGeom>
        </p:spPr>
        <p:txBody>
          <a:bodyPr wrap="square">
            <a:spAutoFit/>
          </a:bodyPr>
          <a:lstStyle/>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31859C"/>
                </a:solidFill>
                <a:ea typeface="DejaVu Sans" charset="0"/>
                <a:cs typeface="DejaVu Sans" charset="0"/>
              </a:rPr>
              <a:t>Relative path </a:t>
            </a:r>
            <a:r>
              <a:rPr lang="en-US" dirty="0" smtClean="0">
                <a:solidFill>
                  <a:srgbClr val="000000"/>
                </a:solidFill>
                <a:ea typeface="DejaVu Sans" charset="0"/>
                <a:cs typeface="DejaVu Sans" charset="0"/>
              </a:rPr>
              <a:t>: give the position of a file/folder based on the current directory</a:t>
            </a:r>
          </a:p>
        </p:txBody>
      </p:sp>
      <p:sp>
        <p:nvSpPr>
          <p:cNvPr id="46" name="Line 3"/>
          <p:cNvSpPr>
            <a:spLocks noChangeShapeType="1"/>
          </p:cNvSpPr>
          <p:nvPr/>
        </p:nvSpPr>
        <p:spPr bwMode="auto">
          <a:xfrm flipH="1">
            <a:off x="4189413" y="1744166"/>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47" name="Line 2"/>
          <p:cNvSpPr>
            <a:spLocks noChangeShapeType="1"/>
          </p:cNvSpPr>
          <p:nvPr/>
        </p:nvSpPr>
        <p:spPr bwMode="auto">
          <a:xfrm flipH="1">
            <a:off x="60182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48" name="Line 3"/>
          <p:cNvSpPr>
            <a:spLocks noChangeShapeType="1"/>
          </p:cNvSpPr>
          <p:nvPr/>
        </p:nvSpPr>
        <p:spPr bwMode="auto">
          <a:xfrm flipH="1">
            <a:off x="4799013" y="2211388"/>
            <a:ext cx="4762" cy="455612"/>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49" name="Line 4"/>
          <p:cNvSpPr>
            <a:spLocks noChangeShapeType="1"/>
          </p:cNvSpPr>
          <p:nvPr/>
        </p:nvSpPr>
        <p:spPr bwMode="auto">
          <a:xfrm flipH="1">
            <a:off x="36560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51" name="Line 5"/>
          <p:cNvSpPr>
            <a:spLocks noChangeShapeType="1"/>
          </p:cNvSpPr>
          <p:nvPr/>
        </p:nvSpPr>
        <p:spPr bwMode="auto">
          <a:xfrm flipH="1">
            <a:off x="24368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52" name="Line 6"/>
          <p:cNvSpPr>
            <a:spLocks noChangeShapeType="1"/>
          </p:cNvSpPr>
          <p:nvPr/>
        </p:nvSpPr>
        <p:spPr bwMode="auto">
          <a:xfrm flipH="1">
            <a:off x="1217613" y="2209800"/>
            <a:ext cx="4762" cy="455613"/>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54" name="Line 7"/>
          <p:cNvSpPr>
            <a:spLocks noChangeShapeType="1"/>
          </p:cNvSpPr>
          <p:nvPr/>
        </p:nvSpPr>
        <p:spPr bwMode="auto">
          <a:xfrm flipH="1">
            <a:off x="7313613" y="2211388"/>
            <a:ext cx="4762" cy="455612"/>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55" name="AutoShape 13"/>
          <p:cNvSpPr>
            <a:spLocks noChangeArrowheads="1"/>
          </p:cNvSpPr>
          <p:nvPr/>
        </p:nvSpPr>
        <p:spPr bwMode="auto">
          <a:xfrm>
            <a:off x="6858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bin</a:t>
            </a:r>
            <a:endParaRPr lang="en-US" b="1" dirty="0">
              <a:latin typeface="+mj-lt"/>
            </a:endParaRPr>
          </a:p>
        </p:txBody>
      </p:sp>
      <p:sp>
        <p:nvSpPr>
          <p:cNvPr id="56" name="AutoShape 14"/>
          <p:cNvSpPr>
            <a:spLocks noChangeArrowheads="1"/>
          </p:cNvSpPr>
          <p:nvPr/>
        </p:nvSpPr>
        <p:spPr bwMode="auto">
          <a:xfrm>
            <a:off x="19050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latin typeface="+mj-lt"/>
              </a:rPr>
              <a:t>etc</a:t>
            </a:r>
            <a:endParaRPr lang="en-US" b="1">
              <a:latin typeface="+mj-lt"/>
            </a:endParaRPr>
          </a:p>
        </p:txBody>
      </p:sp>
      <p:sp>
        <p:nvSpPr>
          <p:cNvPr id="57" name="AutoShape 15"/>
          <p:cNvSpPr>
            <a:spLocks noChangeArrowheads="1"/>
          </p:cNvSpPr>
          <p:nvPr/>
        </p:nvSpPr>
        <p:spPr bwMode="auto">
          <a:xfrm>
            <a:off x="31242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latin typeface="+mj-lt"/>
              </a:rPr>
              <a:t>lib</a:t>
            </a:r>
            <a:endParaRPr lang="en-US" b="1">
              <a:latin typeface="+mj-lt"/>
            </a:endParaRPr>
          </a:p>
        </p:txBody>
      </p:sp>
      <p:sp>
        <p:nvSpPr>
          <p:cNvPr id="58" name="AutoShape 16"/>
          <p:cNvSpPr>
            <a:spLocks noChangeArrowheads="1"/>
          </p:cNvSpPr>
          <p:nvPr/>
        </p:nvSpPr>
        <p:spPr bwMode="auto">
          <a:xfrm>
            <a:off x="43434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latin typeface="+mj-lt"/>
              </a:rPr>
              <a:t>sbin</a:t>
            </a:r>
            <a:endParaRPr lang="en-US" b="1">
              <a:latin typeface="+mj-lt"/>
            </a:endParaRPr>
          </a:p>
        </p:txBody>
      </p:sp>
      <p:sp>
        <p:nvSpPr>
          <p:cNvPr id="59" name="AutoShape 17"/>
          <p:cNvSpPr>
            <a:spLocks noChangeArrowheads="1"/>
          </p:cNvSpPr>
          <p:nvPr/>
        </p:nvSpPr>
        <p:spPr bwMode="auto">
          <a:xfrm>
            <a:off x="55626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usr</a:t>
            </a:r>
            <a:endParaRPr lang="en-US" b="1" dirty="0">
              <a:latin typeface="+mj-lt"/>
            </a:endParaRPr>
          </a:p>
        </p:txBody>
      </p:sp>
      <p:sp>
        <p:nvSpPr>
          <p:cNvPr id="60" name="Line 19"/>
          <p:cNvSpPr>
            <a:spLocks noChangeShapeType="1"/>
          </p:cNvSpPr>
          <p:nvPr/>
        </p:nvSpPr>
        <p:spPr bwMode="auto">
          <a:xfrm>
            <a:off x="1219200" y="2209800"/>
            <a:ext cx="6096000" cy="1588"/>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a:p>
        </p:txBody>
      </p:sp>
      <p:sp>
        <p:nvSpPr>
          <p:cNvPr id="61" name="Line 4"/>
          <p:cNvSpPr>
            <a:spLocks noChangeShapeType="1"/>
          </p:cNvSpPr>
          <p:nvPr/>
        </p:nvSpPr>
        <p:spPr bwMode="auto">
          <a:xfrm flipH="1">
            <a:off x="5794375" y="3810000"/>
            <a:ext cx="4762" cy="228600"/>
          </a:xfrm>
          <a:prstGeom prst="line">
            <a:avLst/>
          </a:prstGeom>
          <a:noFill/>
          <a:ln w="25235" cap="flat" cmpd="sng" algn="ctr">
            <a:solidFill>
              <a:srgbClr val="E46C0A"/>
            </a:solidFill>
            <a:prstDash val="solid"/>
            <a:miter lim="800000"/>
            <a:headEnd type="none" w="med" len="med"/>
            <a:tailEnd type="none" w="med" len="med"/>
          </a:ln>
          <a:effectLst/>
        </p:spPr>
        <p:txBody>
          <a:bodyPr>
            <a:prstTxWarp prst="textNoShape">
              <a:avLst/>
            </a:prstTxWarp>
          </a:bodyPr>
          <a:lstStyle/>
          <a:p>
            <a:endParaRPr lang="en-US"/>
          </a:p>
        </p:txBody>
      </p:sp>
      <p:sp>
        <p:nvSpPr>
          <p:cNvPr id="62" name="Line 5"/>
          <p:cNvSpPr>
            <a:spLocks noChangeShapeType="1"/>
          </p:cNvSpPr>
          <p:nvPr/>
        </p:nvSpPr>
        <p:spPr bwMode="auto">
          <a:xfrm flipH="1">
            <a:off x="6556375" y="35814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63" name="AutoShape 7"/>
          <p:cNvSpPr>
            <a:spLocks noChangeArrowheads="1"/>
          </p:cNvSpPr>
          <p:nvPr/>
        </p:nvSpPr>
        <p:spPr bwMode="auto">
          <a:xfrm>
            <a:off x="5262562" y="3962400"/>
            <a:ext cx="990600" cy="381000"/>
          </a:xfrm>
          <a:prstGeom prst="roundRect">
            <a:avLst>
              <a:gd name="adj" fmla="val 16667"/>
            </a:avLst>
          </a:prstGeom>
          <a:solidFill>
            <a:srgbClr val="F79646"/>
          </a:solidFill>
          <a:ln w="31623" cap="flat" cmpd="sng" algn="ctr">
            <a:noFill/>
            <a:prstDash val="solid"/>
            <a:miter lim="800000"/>
            <a:headEnd type="none" w="med" len="med"/>
            <a:tailEnd type="none" w="med" len="med"/>
          </a:ln>
          <a:effectLst/>
        </p:spPr>
        <p:txBody>
          <a:bodyPr lIns="0" tIns="0" rIns="0" bIns="0" anchor="ctr" anchorCtr="1">
            <a:prstTxWarp prst="textNoShape">
              <a:avLst/>
            </a:prstTxWarp>
          </a:bodyPr>
          <a:lstStyle/>
          <a:p>
            <a:pP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chemeClr val="bg1"/>
                </a:solidFill>
                <a:latin typeface="+mj-lt"/>
                <a:ea typeface="DejaVu Sans" charset="0"/>
                <a:cs typeface="DejaVu Sans" charset="0"/>
              </a:rPr>
              <a:t>script</a:t>
            </a:r>
            <a:endParaRPr lang="en-US" b="1" dirty="0">
              <a:solidFill>
                <a:schemeClr val="bg1"/>
              </a:solidFill>
              <a:latin typeface="+mj-lt"/>
              <a:ea typeface="DejaVu Sans" charset="0"/>
              <a:cs typeface="DejaVu Sans" charset="0"/>
            </a:endParaRPr>
          </a:p>
        </p:txBody>
      </p:sp>
      <p:sp>
        <p:nvSpPr>
          <p:cNvPr id="64" name="Line 23"/>
          <p:cNvSpPr>
            <a:spLocks noChangeShapeType="1"/>
          </p:cNvSpPr>
          <p:nvPr/>
        </p:nvSpPr>
        <p:spPr bwMode="auto">
          <a:xfrm flipH="1">
            <a:off x="8080375" y="31242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65" name="Line 24"/>
          <p:cNvSpPr>
            <a:spLocks noChangeShapeType="1"/>
          </p:cNvSpPr>
          <p:nvPr/>
        </p:nvSpPr>
        <p:spPr bwMode="auto">
          <a:xfrm flipH="1">
            <a:off x="6556375" y="31242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66" name="Line 27"/>
          <p:cNvSpPr>
            <a:spLocks noChangeShapeType="1"/>
          </p:cNvSpPr>
          <p:nvPr/>
        </p:nvSpPr>
        <p:spPr bwMode="auto">
          <a:xfrm flipH="1">
            <a:off x="7318375" y="28956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67" name="Line 28"/>
          <p:cNvSpPr>
            <a:spLocks noChangeShapeType="1"/>
          </p:cNvSpPr>
          <p:nvPr/>
        </p:nvSpPr>
        <p:spPr bwMode="auto">
          <a:xfrm>
            <a:off x="6557962" y="3124200"/>
            <a:ext cx="1524000" cy="1588"/>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68" name="Line 29"/>
          <p:cNvSpPr>
            <a:spLocks noChangeShapeType="1"/>
          </p:cNvSpPr>
          <p:nvPr/>
        </p:nvSpPr>
        <p:spPr bwMode="auto">
          <a:xfrm>
            <a:off x="5795962" y="3810000"/>
            <a:ext cx="1524000" cy="1588"/>
          </a:xfrm>
          <a:prstGeom prst="line">
            <a:avLst/>
          </a:prstGeom>
          <a:noFill/>
          <a:ln w="25235" cap="flat" cmpd="sng" algn="ctr">
            <a:solidFill>
              <a:schemeClr val="accent6">
                <a:lumMod val="75000"/>
              </a:schemeClr>
            </a:solidFill>
            <a:prstDash val="solid"/>
            <a:miter lim="800000"/>
            <a:headEnd type="none" w="med" len="med"/>
            <a:tailEnd type="none" w="med" len="med"/>
          </a:ln>
          <a:effectLst/>
        </p:spPr>
        <p:txBody>
          <a:bodyPr>
            <a:prstTxWarp prst="textNoShape">
              <a:avLst/>
            </a:prstTxWarp>
          </a:bodyPr>
          <a:lstStyle/>
          <a:p>
            <a:endParaRPr lang="en-US"/>
          </a:p>
        </p:txBody>
      </p:sp>
      <p:sp>
        <p:nvSpPr>
          <p:cNvPr id="69" name="Line 30"/>
          <p:cNvSpPr>
            <a:spLocks noChangeShapeType="1"/>
          </p:cNvSpPr>
          <p:nvPr/>
        </p:nvSpPr>
        <p:spPr bwMode="auto">
          <a:xfrm flipH="1">
            <a:off x="5794375" y="43434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70" name="Rectangle 31"/>
          <p:cNvSpPr>
            <a:spLocks noChangeArrowheads="1"/>
          </p:cNvSpPr>
          <p:nvPr/>
        </p:nvSpPr>
        <p:spPr bwMode="auto">
          <a:xfrm>
            <a:off x="5592762" y="4465638"/>
            <a:ext cx="915988" cy="411162"/>
          </a:xfrm>
          <a:prstGeom prst="rect">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blast.pl</a:t>
            </a:r>
            <a:endParaRPr lang="en-US" b="1" dirty="0">
              <a:latin typeface="+mj-lt"/>
            </a:endParaRPr>
          </a:p>
        </p:txBody>
      </p:sp>
      <p:sp>
        <p:nvSpPr>
          <p:cNvPr id="86" name="Rectangle 33"/>
          <p:cNvSpPr>
            <a:spLocks noChangeArrowheads="1"/>
          </p:cNvSpPr>
          <p:nvPr/>
        </p:nvSpPr>
        <p:spPr bwMode="auto">
          <a:xfrm>
            <a:off x="6781800" y="5256213"/>
            <a:ext cx="1905000" cy="411162"/>
          </a:xfrm>
          <a:prstGeom prst="rect">
            <a:avLst/>
          </a:prstGeom>
          <a:solidFill>
            <a:schemeClr val="bg2"/>
          </a:solidFill>
          <a:ln w="31750" cap="flat" cmpd="sng" algn="ctr">
            <a:solidFill>
              <a:schemeClr val="accent6">
                <a:lumMod val="75000"/>
              </a:schemeClr>
            </a:solidFill>
            <a:prstDash val="solid"/>
            <a:round/>
            <a:headEnd type="none" w="med" len="med"/>
            <a:tailEnd type="none" w="med" len="me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solidFill>
                  <a:schemeClr val="accent6">
                    <a:lumMod val="75000"/>
                  </a:schemeClr>
                </a:solidFill>
                <a:latin typeface="+mj-lt"/>
              </a:rPr>
              <a:t>sequence.fasta</a:t>
            </a:r>
            <a:endParaRPr lang="en-US" b="1" dirty="0">
              <a:solidFill>
                <a:schemeClr val="accent6">
                  <a:lumMod val="75000"/>
                </a:schemeClr>
              </a:solidFill>
              <a:latin typeface="+mj-lt"/>
            </a:endParaRPr>
          </a:p>
        </p:txBody>
      </p:sp>
      <p:sp>
        <p:nvSpPr>
          <p:cNvPr id="88" name="Line 3"/>
          <p:cNvSpPr>
            <a:spLocks noChangeShapeType="1"/>
          </p:cNvSpPr>
          <p:nvPr/>
        </p:nvSpPr>
        <p:spPr bwMode="auto">
          <a:xfrm flipH="1">
            <a:off x="4191000" y="1767185"/>
            <a:ext cx="4762" cy="455613"/>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94" name="Line 7"/>
          <p:cNvSpPr>
            <a:spLocks noChangeShapeType="1"/>
          </p:cNvSpPr>
          <p:nvPr/>
        </p:nvSpPr>
        <p:spPr bwMode="auto">
          <a:xfrm flipH="1">
            <a:off x="7315200" y="2234407"/>
            <a:ext cx="4762" cy="455612"/>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95" name="Line 3"/>
          <p:cNvSpPr>
            <a:spLocks noChangeShapeType="1"/>
          </p:cNvSpPr>
          <p:nvPr/>
        </p:nvSpPr>
        <p:spPr bwMode="auto">
          <a:xfrm flipH="1">
            <a:off x="7305676" y="3810000"/>
            <a:ext cx="14286" cy="7620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96" name="Line 24"/>
          <p:cNvSpPr>
            <a:spLocks noChangeShapeType="1"/>
          </p:cNvSpPr>
          <p:nvPr/>
        </p:nvSpPr>
        <p:spPr bwMode="auto">
          <a:xfrm flipH="1">
            <a:off x="6553200" y="3124200"/>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97" name="Line 27"/>
          <p:cNvSpPr>
            <a:spLocks noChangeShapeType="1"/>
          </p:cNvSpPr>
          <p:nvPr/>
        </p:nvSpPr>
        <p:spPr bwMode="auto">
          <a:xfrm flipH="1">
            <a:off x="7315200" y="2918619"/>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102" name="Line 32"/>
          <p:cNvSpPr>
            <a:spLocks noChangeShapeType="1"/>
          </p:cNvSpPr>
          <p:nvPr/>
        </p:nvSpPr>
        <p:spPr bwMode="auto">
          <a:xfrm flipH="1">
            <a:off x="7319961" y="3810000"/>
            <a:ext cx="3175" cy="1446213"/>
          </a:xfrm>
          <a:prstGeom prst="line">
            <a:avLst/>
          </a:prstGeom>
          <a:noFill/>
          <a:ln w="25400">
            <a:solidFill>
              <a:srgbClr val="E46C0A"/>
            </a:solidFill>
            <a:miter lim="800000"/>
            <a:headEnd/>
            <a:tailEnd/>
          </a:ln>
          <a:effectLst/>
        </p:spPr>
        <p:txBody>
          <a:bodyPr>
            <a:prstTxWarp prst="textNoShape">
              <a:avLst/>
            </a:prstTxWarp>
          </a:bodyPr>
          <a:lstStyle/>
          <a:p>
            <a:endParaRPr lang="en-US"/>
          </a:p>
        </p:txBody>
      </p:sp>
      <p:sp>
        <p:nvSpPr>
          <p:cNvPr id="103" name="AutoShape 12"/>
          <p:cNvSpPr>
            <a:spLocks noChangeArrowheads="1"/>
          </p:cNvSpPr>
          <p:nvPr/>
        </p:nvSpPr>
        <p:spPr bwMode="auto">
          <a:xfrm>
            <a:off x="3733800" y="16764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a:t>
            </a:r>
          </a:p>
        </p:txBody>
      </p:sp>
      <p:sp>
        <p:nvSpPr>
          <p:cNvPr id="104" name="AutoShape 18"/>
          <p:cNvSpPr>
            <a:spLocks noChangeArrowheads="1"/>
          </p:cNvSpPr>
          <p:nvPr/>
        </p:nvSpPr>
        <p:spPr bwMode="auto">
          <a:xfrm>
            <a:off x="6781800" y="2514600"/>
            <a:ext cx="990600"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mj-lt"/>
              </a:rPr>
              <a:t>home</a:t>
            </a:r>
          </a:p>
        </p:txBody>
      </p:sp>
      <p:sp>
        <p:nvSpPr>
          <p:cNvPr id="105" name="Line 5"/>
          <p:cNvSpPr>
            <a:spLocks noChangeShapeType="1"/>
          </p:cNvSpPr>
          <p:nvPr/>
        </p:nvSpPr>
        <p:spPr bwMode="auto">
          <a:xfrm flipH="1">
            <a:off x="6553200" y="3604419"/>
            <a:ext cx="4762" cy="228600"/>
          </a:xfrm>
          <a:prstGeom prst="line">
            <a:avLst/>
          </a:prstGeom>
          <a:noFill/>
          <a:ln w="9360">
            <a:solidFill>
              <a:srgbClr val="000000"/>
            </a:solidFill>
            <a:miter lim="800000"/>
            <a:headEnd/>
            <a:tailEnd/>
          </a:ln>
          <a:effectLst/>
        </p:spPr>
        <p:txBody>
          <a:bodyPr>
            <a:prstTxWarp prst="textNoShape">
              <a:avLst/>
            </a:prstTxWarp>
          </a:bodyPr>
          <a:lstStyle/>
          <a:p>
            <a:endParaRPr lang="en-US"/>
          </a:p>
        </p:txBody>
      </p:sp>
      <p:sp>
        <p:nvSpPr>
          <p:cNvPr id="109" name="AutoShape 6"/>
          <p:cNvSpPr>
            <a:spLocks noChangeArrowheads="1"/>
          </p:cNvSpPr>
          <p:nvPr/>
        </p:nvSpPr>
        <p:spPr bwMode="auto">
          <a:xfrm>
            <a:off x="6710362" y="3924300"/>
            <a:ext cx="1156750" cy="381000"/>
          </a:xfrm>
          <a:prstGeom prst="roundRect">
            <a:avLst>
              <a:gd name="adj" fmla="val 16667"/>
            </a:avLst>
          </a:prstGeom>
          <a:solidFill>
            <a:schemeClr val="bg2"/>
          </a:solidFill>
          <a:ln w="31750" cap="flat" cmpd="sng" algn="ctr">
            <a:solidFill>
              <a:schemeClr val="accent6">
                <a:lumMod val="75000"/>
              </a:schemeClr>
            </a:solidFill>
            <a:prstDash val="solid"/>
            <a:round/>
            <a:headEnd type="none" w="med" len="med"/>
            <a:tailEnd type="none" w="med" len="me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solidFill>
                  <a:schemeClr val="accent6">
                    <a:lumMod val="75000"/>
                  </a:schemeClr>
                </a:solidFill>
                <a:latin typeface="+mj-lt"/>
              </a:rPr>
              <a:t>data</a:t>
            </a:r>
          </a:p>
        </p:txBody>
      </p:sp>
      <p:sp>
        <p:nvSpPr>
          <p:cNvPr id="110" name="AutoShape 6"/>
          <p:cNvSpPr>
            <a:spLocks noChangeArrowheads="1"/>
          </p:cNvSpPr>
          <p:nvPr/>
        </p:nvSpPr>
        <p:spPr bwMode="auto">
          <a:xfrm>
            <a:off x="6781800" y="4495800"/>
            <a:ext cx="990600" cy="381000"/>
          </a:xfrm>
          <a:prstGeom prst="roundRect">
            <a:avLst>
              <a:gd name="adj" fmla="val 16667"/>
            </a:avLst>
          </a:prstGeom>
          <a:solidFill>
            <a:schemeClr val="bg2"/>
          </a:solidFill>
          <a:ln w="31750" cap="flat" cmpd="sng" algn="ctr">
            <a:solidFill>
              <a:schemeClr val="accent6">
                <a:lumMod val="75000"/>
              </a:schemeClr>
            </a:solidFill>
            <a:prstDash val="solid"/>
            <a:round/>
            <a:headEnd type="none" w="med" len="med"/>
            <a:tailEnd type="none" w="med" len="me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solidFill>
                  <a:schemeClr val="accent6">
                    <a:lumMod val="75000"/>
                  </a:schemeClr>
                </a:solidFill>
                <a:latin typeface="+mj-lt"/>
              </a:rPr>
              <a:t>fasta</a:t>
            </a:r>
          </a:p>
        </p:txBody>
      </p:sp>
      <p:sp>
        <p:nvSpPr>
          <p:cNvPr id="112" name="AutoShape 25"/>
          <p:cNvSpPr>
            <a:spLocks noChangeArrowheads="1"/>
          </p:cNvSpPr>
          <p:nvPr/>
        </p:nvSpPr>
        <p:spPr bwMode="auto">
          <a:xfrm>
            <a:off x="7467600" y="3276600"/>
            <a:ext cx="1271588"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tranchant</a:t>
            </a:r>
            <a:endParaRPr lang="en-US" b="1" dirty="0">
              <a:latin typeface="+mj-lt"/>
            </a:endParaRPr>
          </a:p>
        </p:txBody>
      </p:sp>
      <p:sp>
        <p:nvSpPr>
          <p:cNvPr id="113" name="AutoShape 26"/>
          <p:cNvSpPr>
            <a:spLocks noChangeArrowheads="1"/>
          </p:cNvSpPr>
          <p:nvPr/>
        </p:nvSpPr>
        <p:spPr bwMode="auto">
          <a:xfrm>
            <a:off x="5943600" y="3276600"/>
            <a:ext cx="1208089" cy="381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err="1" smtClean="0">
                <a:latin typeface="+mj-lt"/>
              </a:rPr>
              <a:t>granouill</a:t>
            </a:r>
            <a:endParaRPr lang="en-US" b="1" dirty="0" smtClean="0">
              <a:latin typeface="+mj-lt"/>
            </a:endParaRPr>
          </a:p>
        </p:txBody>
      </p:sp>
      <p:graphicFrame>
        <p:nvGraphicFramePr>
          <p:cNvPr id="72" name="Tableau 71"/>
          <p:cNvGraphicFramePr>
            <a:graphicFrameLocks noGrp="1"/>
          </p:cNvGraphicFramePr>
          <p:nvPr/>
        </p:nvGraphicFramePr>
        <p:xfrm>
          <a:off x="304800" y="5029200"/>
          <a:ext cx="6096000" cy="1493520"/>
        </p:xfrm>
        <a:graphic>
          <a:graphicData uri="http://schemas.openxmlformats.org/drawingml/2006/table">
            <a:tbl>
              <a:tblPr firstRow="1" bandRow="1">
                <a:tableStyleId>{10A1B5D5-9B99-4C35-A422-299274C87663}</a:tableStyleId>
              </a:tblPr>
              <a:tblGrid>
                <a:gridCol w="1676400"/>
                <a:gridCol w="4419600"/>
              </a:tblGrid>
              <a:tr h="381000">
                <a:tc>
                  <a:txBody>
                    <a:bodyPr/>
                    <a:lstStyle/>
                    <a:p>
                      <a:r>
                        <a:rPr lang="fr-FR" sz="1600" dirty="0" err="1" smtClean="0"/>
                        <a:t>Current</a:t>
                      </a:r>
                      <a:r>
                        <a:rPr lang="fr-FR" sz="1600" dirty="0" smtClean="0"/>
                        <a:t> directory</a:t>
                      </a:r>
                      <a:endParaRPr lang="fr-FR" sz="1600" dirty="0">
                        <a:latin typeface="+mj-lt"/>
                        <a:cs typeface="Verdana (Corps)"/>
                      </a:endParaRPr>
                    </a:p>
                  </a:txBody>
                  <a:tcPr/>
                </a:tc>
                <a:tc>
                  <a:txBody>
                    <a:bodyPr/>
                    <a:lstStyle/>
                    <a:p>
                      <a:r>
                        <a:rPr lang="fr-FR" sz="1600" dirty="0" smtClean="0"/>
                        <a:t>Relative </a:t>
                      </a:r>
                      <a:r>
                        <a:rPr lang="fr-FR" sz="1600" dirty="0" err="1" smtClean="0"/>
                        <a:t>path</a:t>
                      </a:r>
                      <a:endParaRPr lang="fr-FR" sz="1600" dirty="0">
                        <a:latin typeface="+mj-lt"/>
                        <a:cs typeface="Verdana (Corps)"/>
                      </a:endParaRPr>
                    </a:p>
                  </a:txBody>
                  <a:tcPr/>
                </a:tc>
              </a:tr>
              <a:tr h="370840">
                <a:tc>
                  <a:txBody>
                    <a:bodyPr/>
                    <a:lstStyle/>
                    <a:p>
                      <a:r>
                        <a:rPr lang="fr-FR" sz="1600" dirty="0" err="1" smtClean="0">
                          <a:latin typeface="+mj-lt"/>
                          <a:cs typeface="Verdana (Corps)"/>
                        </a:rPr>
                        <a:t>fasta</a:t>
                      </a:r>
                      <a:endParaRPr lang="fr-FR" sz="1600" dirty="0">
                        <a:latin typeface="+mj-lt"/>
                        <a:cs typeface="Verdana (Corps)"/>
                      </a:endParaRPr>
                    </a:p>
                  </a:txBody>
                  <a:tcPr/>
                </a:tc>
                <a:tc>
                  <a:txBody>
                    <a:bodyPr/>
                    <a:lstStyle/>
                    <a:p>
                      <a:r>
                        <a:rPr lang="fr-FR" sz="1600" dirty="0" err="1" smtClean="0">
                          <a:latin typeface="+mj-lt"/>
                          <a:cs typeface="Verdana (Corps)"/>
                        </a:rPr>
                        <a:t>sequence.fasta</a:t>
                      </a:r>
                      <a:endParaRPr lang="fr-FR" sz="1600" dirty="0">
                        <a:latin typeface="+mj-lt"/>
                        <a:cs typeface="Verdana (Corps)"/>
                      </a:endParaRPr>
                    </a:p>
                  </a:txBody>
                  <a:tcPr/>
                </a:tc>
              </a:tr>
              <a:tr h="370840">
                <a:tc>
                  <a:txBody>
                    <a:bodyPr/>
                    <a:lstStyle/>
                    <a:p>
                      <a:r>
                        <a:rPr lang="fr-FR" sz="1600" dirty="0" smtClean="0">
                          <a:latin typeface="+mj-lt"/>
                          <a:cs typeface="Verdana (Corps)"/>
                        </a:rPr>
                        <a:t>data</a:t>
                      </a:r>
                      <a:endParaRPr lang="fr-FR" sz="1600" dirty="0">
                        <a:latin typeface="+mj-lt"/>
                        <a:cs typeface="Verdana (Corps)"/>
                      </a:endParaRPr>
                    </a:p>
                  </a:txBody>
                  <a:tcPr/>
                </a:tc>
                <a:tc>
                  <a:txBody>
                    <a:bodyPr/>
                    <a:lstStyle/>
                    <a:p>
                      <a:r>
                        <a:rPr lang="fr-FR" sz="1600" dirty="0" err="1" smtClean="0">
                          <a:latin typeface="+mj-lt"/>
                          <a:cs typeface="Verdana (Corps)"/>
                        </a:rPr>
                        <a:t>fasta/sequence.fasta</a:t>
                      </a:r>
                      <a:endParaRPr lang="fr-FR" sz="1600" dirty="0">
                        <a:latin typeface="+mj-lt"/>
                        <a:cs typeface="Verdana (Corps)"/>
                      </a:endParaRPr>
                    </a:p>
                  </a:txBody>
                  <a:tcPr/>
                </a:tc>
              </a:tr>
              <a:tr h="370840">
                <a:tc>
                  <a:txBody>
                    <a:bodyPr/>
                    <a:lstStyle/>
                    <a:p>
                      <a:r>
                        <a:rPr lang="fr-FR" sz="1600" dirty="0" smtClean="0">
                          <a:latin typeface="+mj-lt"/>
                          <a:cs typeface="Verdana (Corps)"/>
                        </a:rPr>
                        <a:t>script</a:t>
                      </a:r>
                      <a:endParaRPr lang="fr-FR" sz="1600" dirty="0">
                        <a:latin typeface="+mj-lt"/>
                        <a:cs typeface="Verdana (Corps)"/>
                      </a:endParaRPr>
                    </a:p>
                  </a:txBody>
                  <a:tcPr/>
                </a:tc>
                <a:tc>
                  <a:txBody>
                    <a:bodyPr/>
                    <a:lstStyle/>
                    <a:p>
                      <a:r>
                        <a:rPr lang="fr-FR" sz="1600" dirty="0" smtClean="0">
                          <a:latin typeface="+mj-lt"/>
                          <a:cs typeface="Verdana (Corps)"/>
                        </a:rPr>
                        <a:t>../data/</a:t>
                      </a:r>
                      <a:r>
                        <a:rPr lang="fr-FR" sz="1600" dirty="0" err="1" smtClean="0">
                          <a:latin typeface="+mj-lt"/>
                          <a:cs typeface="Verdana (Corps)"/>
                        </a:rPr>
                        <a:t>fasta/sequences.fasta</a:t>
                      </a:r>
                      <a:endParaRPr lang="fr-FR" sz="1600" dirty="0">
                        <a:latin typeface="+mj-lt"/>
                        <a:cs typeface="Verdana (Corps)"/>
                      </a:endParaRPr>
                    </a:p>
                  </a:txBody>
                  <a:tcPr/>
                </a:tc>
              </a:tr>
            </a:tbl>
          </a:graphicData>
        </a:graphic>
      </p:graphicFrame>
      <p:sp>
        <p:nvSpPr>
          <p:cNvPr id="73" name="Rectangle 10"/>
          <p:cNvSpPr>
            <a:spLocks noChangeArrowheads="1"/>
          </p:cNvSpPr>
          <p:nvPr/>
        </p:nvSpPr>
        <p:spPr bwMode="auto">
          <a:xfrm>
            <a:off x="381000" y="4343400"/>
            <a:ext cx="8343900" cy="668825"/>
          </a:xfrm>
          <a:prstGeom prst="rect">
            <a:avLst/>
          </a:prstGeom>
          <a:noFill/>
          <a:ln w="9525">
            <a:noFill/>
            <a:round/>
            <a:headEnd/>
            <a:tailEnd/>
          </a:ln>
          <a:effectLst/>
        </p:spPr>
        <p:txBody>
          <a:bodyPr lIns="90000" tIns="46800" rIns="90000" bIns="46800">
            <a:prstTxWarp prst="textNoShape">
              <a:avLst/>
            </a:prstTxWarp>
            <a:spAutoFit/>
          </a:bodyPr>
          <a:lstStyle/>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ea typeface="DejaVu Sans" charset="0"/>
              <a:cs typeface="DejaVu Sans" charset="0"/>
            </a:endParaRPr>
          </a:p>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ea typeface="DejaVu Sans" charset="0"/>
                <a:cs typeface="DejaVu Sans" charset="0"/>
              </a:rPr>
              <a:t>Example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à coins arrondis 57"/>
          <p:cNvSpPr/>
          <p:nvPr/>
        </p:nvSpPr>
        <p:spPr>
          <a:xfrm>
            <a:off x="7086600" y="762000"/>
            <a:ext cx="1981200" cy="3057646"/>
          </a:xfrm>
          <a:prstGeom prst="roundRect">
            <a:avLst/>
          </a:prstGeom>
          <a:solidFill>
            <a:schemeClr val="bg1"/>
          </a:solidFill>
          <a:ln>
            <a:solidFill>
              <a:srgbClr val="7F7F7F"/>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Moving in the file tree</a:t>
            </a:r>
            <a:endParaRPr lang="en-US" sz="2400" b="1" dirty="0">
              <a:solidFill>
                <a:schemeClr val="bg1"/>
              </a:solidFill>
            </a:endParaRPr>
          </a:p>
        </p:txBody>
      </p:sp>
      <p:sp>
        <p:nvSpPr>
          <p:cNvPr id="15" name="Rectangle 14"/>
          <p:cNvSpPr/>
          <p:nvPr/>
        </p:nvSpPr>
        <p:spPr>
          <a:xfrm>
            <a:off x="457200" y="795277"/>
            <a:ext cx="6781800" cy="2862323"/>
          </a:xfrm>
          <a:prstGeom prst="rect">
            <a:avLst/>
          </a:prstGeom>
        </p:spPr>
        <p:txBody>
          <a:bodyPr wrap="square">
            <a:spAutoFit/>
          </a:bodyPr>
          <a:lstStyle/>
          <a:p>
            <a:endParaRPr lang="en-US" dirty="0" smtClean="0">
              <a:solidFill>
                <a:srgbClr val="000000"/>
              </a:solidFill>
            </a:endParaRPr>
          </a:p>
          <a:p>
            <a:pPr algn="ctr"/>
            <a:r>
              <a:rPr lang="en-US" b="1" dirty="0" err="1" smtClean="0">
                <a:solidFill>
                  <a:schemeClr val="accent6">
                    <a:lumMod val="75000"/>
                  </a:schemeClr>
                </a:solidFill>
              </a:rPr>
              <a:t>cd</a:t>
            </a:r>
            <a:r>
              <a:rPr lang="en-US" b="1" dirty="0" smtClean="0">
                <a:solidFill>
                  <a:srgbClr val="E08434"/>
                </a:solidFill>
              </a:rPr>
              <a:t> </a:t>
            </a:r>
            <a:r>
              <a:rPr lang="en-US" dirty="0" smtClean="0">
                <a:solidFill>
                  <a:srgbClr val="000000"/>
                </a:solidFill>
              </a:rPr>
              <a:t> (change directory)</a:t>
            </a:r>
          </a:p>
          <a:p>
            <a:endParaRPr lang="en-US" i="1" dirty="0" smtClean="0">
              <a:solidFill>
                <a:srgbClr val="000000"/>
              </a:solidFill>
              <a:latin typeface="Courier"/>
              <a:cs typeface="Courier"/>
            </a:endParaRPr>
          </a:p>
          <a:p>
            <a:pPr algn="ctr"/>
            <a:r>
              <a:rPr lang="en-US" i="1" dirty="0" err="1" smtClean="0">
                <a:latin typeface="Courier"/>
                <a:cs typeface="Courier"/>
              </a:rPr>
              <a:t>cd</a:t>
            </a:r>
            <a:r>
              <a:rPr lang="en-US" i="1" dirty="0" smtClean="0">
                <a:latin typeface="Courier"/>
                <a:cs typeface="Courier"/>
              </a:rPr>
              <a:t> </a:t>
            </a:r>
            <a:r>
              <a:rPr lang="en-US" i="1" dirty="0" err="1" smtClean="0">
                <a:latin typeface="Courier"/>
                <a:cs typeface="Courier"/>
              </a:rPr>
              <a:t>directory_name(absolute</a:t>
            </a:r>
            <a:r>
              <a:rPr lang="en-US" i="1" dirty="0" smtClean="0">
                <a:latin typeface="Courier"/>
                <a:cs typeface="Courier"/>
              </a:rPr>
              <a:t> or relative path)</a:t>
            </a:r>
          </a:p>
          <a:p>
            <a:endParaRPr lang="en-US" dirty="0" smtClean="0">
              <a:solidFill>
                <a:srgbClr val="000000"/>
              </a:solidFill>
            </a:endParaRPr>
          </a:p>
          <a:p>
            <a:endParaRPr lang="en-US" dirty="0" smtClean="0"/>
          </a:p>
          <a:p>
            <a:endParaRPr lang="en-US" dirty="0" smtClean="0"/>
          </a:p>
          <a:p>
            <a:endParaRPr lang="en-US" i="1" dirty="0" smtClean="0">
              <a:latin typeface="Courier"/>
              <a:cs typeface="Courier"/>
            </a:endParaRPr>
          </a:p>
          <a:p>
            <a:endParaRPr lang="en-US" dirty="0" smtClean="0">
              <a:latin typeface="Courier New"/>
              <a:cs typeface="Courier New"/>
            </a:endParaRPr>
          </a:p>
          <a:p>
            <a:endParaRPr lang="en-US" dirty="0" smtClean="0"/>
          </a:p>
        </p:txBody>
      </p:sp>
      <p:graphicFrame>
        <p:nvGraphicFramePr>
          <p:cNvPr id="12" name="Group 6"/>
          <p:cNvGraphicFramePr>
            <a:graphicFrameLocks noGrp="1"/>
          </p:cNvGraphicFramePr>
          <p:nvPr/>
        </p:nvGraphicFramePr>
        <p:xfrm>
          <a:off x="1219201" y="3962400"/>
          <a:ext cx="4800599" cy="1860552"/>
        </p:xfrm>
        <a:graphic>
          <a:graphicData uri="http://schemas.openxmlformats.org/drawingml/2006/table">
            <a:tbl>
              <a:tblPr/>
              <a:tblGrid>
                <a:gridCol w="1663586"/>
                <a:gridCol w="1490040"/>
                <a:gridCol w="1646973"/>
              </a:tblGrid>
              <a:tr h="3810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1" i="0" u="none" strike="noStrike" cap="none" normalizeH="0" baseline="0" dirty="0" err="1">
                          <a:ln>
                            <a:noFill/>
                          </a:ln>
                          <a:solidFill>
                            <a:srgbClr val="FFFFFF"/>
                          </a:solidFill>
                          <a:effectLst/>
                          <a:latin typeface="Arial" pitchFamily="-105" charset="0"/>
                          <a:ea typeface="DejaVu Sans" charset="0"/>
                          <a:cs typeface="DejaVu Sans" charset="0"/>
                        </a:rPr>
                        <a:t>Current</a:t>
                      </a:r>
                      <a:r>
                        <a:rPr kumimoji="0" lang="fr-FR" sz="1400" b="1" i="0" u="none" strike="noStrike" cap="none" normalizeH="0" baseline="0" dirty="0">
                          <a:ln>
                            <a:noFill/>
                          </a:ln>
                          <a:solidFill>
                            <a:srgbClr val="FFFFFF"/>
                          </a:solidFill>
                          <a:effectLst/>
                          <a:latin typeface="Arial" pitchFamily="-105" charset="0"/>
                          <a:ea typeface="DejaVu Sans" charset="0"/>
                          <a:cs typeface="DejaVu Sans" charset="0"/>
                        </a:rPr>
                        <a:t> Directory</a:t>
                      </a:r>
                    </a:p>
                  </a:txBody>
                  <a:tcPr marL="90000" marR="90000" marT="60912" marB="46800" horzOverflow="overflow">
                    <a:lnL>
                      <a:noFill/>
                    </a:lnL>
                    <a:lnR>
                      <a:noFill/>
                    </a:lnR>
                    <a:lnT>
                      <a:noFill/>
                    </a:lnT>
                    <a:lnB>
                      <a:noFill/>
                    </a:lnB>
                    <a:lnTlToBr>
                      <a:noFill/>
                    </a:lnTlToBr>
                    <a:lnBlToTr>
                      <a:noFill/>
                    </a:lnBlToTr>
                    <a:solidFill>
                      <a:srgbClr val="F79646"/>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1" i="0" u="none" strike="noStrike" cap="none" normalizeH="0" baseline="0">
                          <a:ln>
                            <a:noFill/>
                          </a:ln>
                          <a:solidFill>
                            <a:srgbClr val="FFFFFF"/>
                          </a:solidFill>
                          <a:effectLst/>
                          <a:latin typeface="Arial" pitchFamily="-105" charset="0"/>
                          <a:ea typeface="DejaVu Sans" charset="0"/>
                          <a:cs typeface="DejaVu Sans" charset="0"/>
                        </a:rPr>
                        <a:t>Final Directory</a:t>
                      </a:r>
                    </a:p>
                  </a:txBody>
                  <a:tcPr marL="90000" marR="90000" marT="60912" marB="46800" horzOverflow="overflow">
                    <a:lnL>
                      <a:noFill/>
                    </a:lnL>
                    <a:lnR>
                      <a:noFill/>
                    </a:lnR>
                    <a:lnT>
                      <a:noFill/>
                    </a:lnT>
                    <a:lnB>
                      <a:noFill/>
                    </a:lnB>
                    <a:lnTlToBr>
                      <a:noFill/>
                    </a:lnTlToBr>
                    <a:lnBlToTr>
                      <a:noFill/>
                    </a:lnBlToTr>
                    <a:solidFill>
                      <a:srgbClr val="F79646"/>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1" i="0" u="none" strike="noStrike" cap="none" normalizeH="0" baseline="0" dirty="0">
                          <a:ln>
                            <a:noFill/>
                          </a:ln>
                          <a:solidFill>
                            <a:srgbClr val="FFFFFF"/>
                          </a:solidFill>
                          <a:effectLst/>
                          <a:latin typeface="Arial" pitchFamily="-105" charset="0"/>
                          <a:ea typeface="DejaVu Sans" charset="0"/>
                          <a:cs typeface="DejaVu Sans" charset="0"/>
                        </a:rPr>
                        <a:t>Relative </a:t>
                      </a:r>
                      <a:r>
                        <a:rPr kumimoji="0" lang="fr-FR" sz="1400" b="1" i="0" u="none" strike="noStrike" cap="none" normalizeH="0" baseline="0" dirty="0" err="1">
                          <a:ln>
                            <a:noFill/>
                          </a:ln>
                          <a:solidFill>
                            <a:srgbClr val="FFFFFF"/>
                          </a:solidFill>
                          <a:effectLst/>
                          <a:latin typeface="Arial" pitchFamily="-105" charset="0"/>
                          <a:ea typeface="DejaVu Sans" charset="0"/>
                          <a:cs typeface="DejaVu Sans" charset="0"/>
                        </a:rPr>
                        <a:t>Pathway</a:t>
                      </a:r>
                      <a:endParaRPr kumimoji="0" lang="fr-FR" sz="1400" b="1" i="0" u="none" strike="noStrike" cap="none" normalizeH="0" baseline="0" dirty="0">
                        <a:ln>
                          <a:noFill/>
                        </a:ln>
                        <a:solidFill>
                          <a:srgbClr val="FFFFFF"/>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79646"/>
                    </a:solidFill>
                  </a:tcPr>
                </a:tc>
              </a:tr>
              <a:tr h="369888">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err="1" smtClean="0">
                          <a:ln>
                            <a:noFill/>
                          </a:ln>
                          <a:solidFill>
                            <a:srgbClr val="000000"/>
                          </a:solidFill>
                          <a:effectLst/>
                          <a:latin typeface="+mn-lt"/>
                          <a:ea typeface="DejaVu Sans" charset="0"/>
                          <a:cs typeface="DejaVu Sans" charset="0"/>
                        </a:rPr>
                        <a:t>granouill</a:t>
                      </a:r>
                      <a:endParaRPr kumimoji="0" lang="fr-FR" sz="1600" b="0" i="0" u="none" strike="noStrike" cap="none" normalizeH="0" baseline="0" dirty="0">
                        <a:ln>
                          <a:noFill/>
                        </a:ln>
                        <a:solidFill>
                          <a:srgbClr val="000000"/>
                        </a:solidFill>
                        <a:effectLst/>
                        <a:latin typeface="+mn-lt"/>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DEFE9"/>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err="1" smtClean="0">
                          <a:ln>
                            <a:noFill/>
                          </a:ln>
                          <a:solidFill>
                            <a:srgbClr val="000000"/>
                          </a:solidFill>
                          <a:effectLst/>
                          <a:latin typeface="+mn-lt"/>
                          <a:ea typeface="DejaVu Sans" charset="0"/>
                          <a:cs typeface="DejaVu Sans" charset="0"/>
                        </a:rPr>
                        <a:t>fasta</a:t>
                      </a:r>
                      <a:endParaRPr kumimoji="0" lang="fr-FR" sz="1600" b="0" i="0" u="none" strike="noStrike" cap="none" normalizeH="0" baseline="0" dirty="0">
                        <a:ln>
                          <a:noFill/>
                        </a:ln>
                        <a:solidFill>
                          <a:srgbClr val="000000"/>
                        </a:solidFill>
                        <a:effectLst/>
                        <a:latin typeface="+mn-lt"/>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DEFE9"/>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smtClean="0">
                          <a:ln>
                            <a:noFill/>
                          </a:ln>
                          <a:solidFill>
                            <a:srgbClr val="000000"/>
                          </a:solidFill>
                          <a:effectLst/>
                          <a:latin typeface="+mn-lt"/>
                          <a:ea typeface="DejaVu Sans" charset="0"/>
                          <a:cs typeface="DejaVu Sans" charset="0"/>
                        </a:rPr>
                        <a:t>cd data/</a:t>
                      </a:r>
                      <a:r>
                        <a:rPr kumimoji="0" lang="fr-FR" sz="1600" b="0" i="0" u="none" strike="noStrike" cap="none" normalizeH="0" baseline="0" dirty="0" err="1" smtClean="0">
                          <a:ln>
                            <a:noFill/>
                          </a:ln>
                          <a:solidFill>
                            <a:srgbClr val="000000"/>
                          </a:solidFill>
                          <a:effectLst/>
                          <a:latin typeface="+mn-lt"/>
                          <a:ea typeface="DejaVu Sans" charset="0"/>
                          <a:cs typeface="DejaVu Sans" charset="0"/>
                        </a:rPr>
                        <a:t>fasta</a:t>
                      </a:r>
                      <a:endParaRPr kumimoji="0" lang="fr-FR" sz="1600" b="0" i="0" u="none" strike="noStrike" cap="none" normalizeH="0" baseline="0" dirty="0">
                        <a:ln>
                          <a:noFill/>
                        </a:ln>
                        <a:solidFill>
                          <a:srgbClr val="000000"/>
                        </a:solidFill>
                        <a:effectLst/>
                        <a:latin typeface="+mn-lt"/>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DEFE9"/>
                    </a:solidFill>
                  </a:tcPr>
                </a:tc>
              </a:tr>
              <a:tr h="369888">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err="1" smtClean="0">
                          <a:ln>
                            <a:noFill/>
                          </a:ln>
                          <a:solidFill>
                            <a:srgbClr val="000000"/>
                          </a:solidFill>
                          <a:effectLst/>
                          <a:latin typeface="+mn-lt"/>
                          <a:ea typeface="DejaVu Sans" charset="0"/>
                          <a:cs typeface="DejaVu Sans" charset="0"/>
                        </a:rPr>
                        <a:t>fasta</a:t>
                      </a:r>
                      <a:endParaRPr kumimoji="0" lang="fr-FR" sz="1600" b="0" i="0" u="none" strike="noStrike" cap="none" normalizeH="0" baseline="0" dirty="0">
                        <a:ln>
                          <a:noFill/>
                        </a:ln>
                        <a:solidFill>
                          <a:srgbClr val="000000"/>
                        </a:solidFill>
                        <a:effectLst/>
                        <a:latin typeface="+mn-lt"/>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smtClean="0">
                          <a:ln>
                            <a:noFill/>
                          </a:ln>
                          <a:solidFill>
                            <a:srgbClr val="000000"/>
                          </a:solidFill>
                          <a:effectLst/>
                          <a:latin typeface="+mn-lt"/>
                          <a:ea typeface="DejaVu Sans" charset="0"/>
                          <a:cs typeface="DejaVu Sans" charset="0"/>
                        </a:rPr>
                        <a:t>data</a:t>
                      </a:r>
                      <a:endParaRPr kumimoji="0" lang="fr-FR" sz="1600" b="0" i="0" u="none" strike="noStrike" cap="none" normalizeH="0" baseline="0" dirty="0">
                        <a:ln>
                          <a:noFill/>
                        </a:ln>
                        <a:solidFill>
                          <a:srgbClr val="000000"/>
                        </a:solidFill>
                        <a:effectLst/>
                        <a:latin typeface="+mn-lt"/>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mn-lt"/>
                          <a:ea typeface="DejaVu Sans" charset="0"/>
                          <a:cs typeface="DejaVu Sans" charset="0"/>
                        </a:rPr>
                        <a:t>cd ..</a:t>
                      </a:r>
                    </a:p>
                  </a:txBody>
                  <a:tcPr marL="90000" marR="90000" marT="60912" marB="46800" horzOverflow="overflow">
                    <a:lnL>
                      <a:noFill/>
                    </a:lnL>
                    <a:lnR>
                      <a:noFill/>
                    </a:lnR>
                    <a:lnT>
                      <a:noFill/>
                    </a:lnT>
                    <a:lnB>
                      <a:noFill/>
                    </a:lnB>
                    <a:lnTlToBr>
                      <a:noFill/>
                    </a:lnTlToBr>
                    <a:lnBlToTr>
                      <a:noFill/>
                    </a:lnBlToTr>
                    <a:solidFill>
                      <a:srgbClr val="FFFFFF"/>
                    </a:solidFill>
                  </a:tcPr>
                </a:tc>
              </a:tr>
              <a:tr h="369888">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err="1" smtClean="0">
                          <a:ln>
                            <a:noFill/>
                          </a:ln>
                          <a:solidFill>
                            <a:srgbClr val="000000"/>
                          </a:solidFill>
                          <a:effectLst/>
                          <a:latin typeface="+mn-lt"/>
                          <a:ea typeface="DejaVu Sans" charset="0"/>
                          <a:cs typeface="DejaVu Sans" charset="0"/>
                        </a:rPr>
                        <a:t>fasta</a:t>
                      </a:r>
                      <a:endParaRPr kumimoji="0" lang="fr-FR" sz="1600" b="0" i="0" u="none" strike="noStrike" cap="none" normalizeH="0" baseline="0" dirty="0">
                        <a:ln>
                          <a:noFill/>
                        </a:ln>
                        <a:solidFill>
                          <a:srgbClr val="000000"/>
                        </a:solidFill>
                        <a:effectLst/>
                        <a:latin typeface="+mn-lt"/>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DEFE9"/>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err="1" smtClean="0">
                          <a:ln>
                            <a:noFill/>
                          </a:ln>
                          <a:solidFill>
                            <a:srgbClr val="000000"/>
                          </a:solidFill>
                          <a:effectLst/>
                          <a:latin typeface="+mn-lt"/>
                          <a:ea typeface="DejaVu Sans" charset="0"/>
                          <a:cs typeface="DejaVu Sans" charset="0"/>
                        </a:rPr>
                        <a:t>granouill</a:t>
                      </a:r>
                      <a:endParaRPr kumimoji="0" lang="fr-FR" sz="1600" b="0" i="0" u="none" strike="noStrike" cap="none" normalizeH="0" baseline="0" dirty="0">
                        <a:ln>
                          <a:noFill/>
                        </a:ln>
                        <a:solidFill>
                          <a:srgbClr val="000000"/>
                        </a:solidFill>
                        <a:effectLst/>
                        <a:latin typeface="+mn-lt"/>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DEFE9"/>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mn-lt"/>
                          <a:ea typeface="DejaVu Sans" charset="0"/>
                          <a:cs typeface="DejaVu Sans" charset="0"/>
                        </a:rPr>
                        <a:t>cd ../.</a:t>
                      </a:r>
                      <a:r>
                        <a:rPr kumimoji="0" lang="fr-FR" sz="1600" b="0" i="0" u="none" strike="noStrike" cap="none" normalizeH="0" baseline="0" dirty="0" smtClean="0">
                          <a:ln>
                            <a:noFill/>
                          </a:ln>
                          <a:solidFill>
                            <a:srgbClr val="000000"/>
                          </a:solidFill>
                          <a:effectLst/>
                          <a:latin typeface="+mn-lt"/>
                          <a:ea typeface="DejaVu Sans" charset="0"/>
                          <a:cs typeface="DejaVu Sans" charset="0"/>
                        </a:rPr>
                        <a:t>.  </a:t>
                      </a:r>
                      <a:endParaRPr kumimoji="0" lang="fr-FR" sz="1600" b="0" i="0" u="none" strike="noStrike" cap="none" normalizeH="0" baseline="0" dirty="0">
                        <a:ln>
                          <a:noFill/>
                        </a:ln>
                        <a:solidFill>
                          <a:srgbClr val="000000"/>
                        </a:solidFill>
                        <a:effectLst/>
                        <a:latin typeface="+mn-lt"/>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DEFE9"/>
                    </a:solidFill>
                  </a:tcPr>
                </a:tc>
              </a:tr>
              <a:tr h="369888">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mn-lt"/>
                          <a:ea typeface="DejaVu Sans" charset="0"/>
                          <a:cs typeface="DejaVu Sans" charset="0"/>
                        </a:rPr>
                        <a:t>d</a:t>
                      </a:r>
                      <a:r>
                        <a:rPr kumimoji="0" lang="fr-FR" sz="1600" b="0" i="0" u="none" strike="noStrike" cap="none" normalizeH="0" baseline="0" dirty="0" smtClean="0">
                          <a:ln>
                            <a:noFill/>
                          </a:ln>
                          <a:solidFill>
                            <a:srgbClr val="000000"/>
                          </a:solidFill>
                          <a:effectLst/>
                          <a:latin typeface="+mn-lt"/>
                          <a:ea typeface="DejaVu Sans" charset="0"/>
                          <a:cs typeface="DejaVu Sans" charset="0"/>
                        </a:rPr>
                        <a:t>ata</a:t>
                      </a:r>
                      <a:endParaRPr kumimoji="0" lang="fr-FR" sz="1600" b="0" i="0" u="none" strike="noStrike" cap="none" normalizeH="0" baseline="0" dirty="0">
                        <a:ln>
                          <a:noFill/>
                        </a:ln>
                        <a:solidFill>
                          <a:srgbClr val="000000"/>
                        </a:solidFill>
                        <a:effectLst/>
                        <a:latin typeface="+mn-lt"/>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err="1" smtClean="0">
                          <a:ln>
                            <a:noFill/>
                          </a:ln>
                          <a:solidFill>
                            <a:srgbClr val="000000"/>
                          </a:solidFill>
                          <a:effectLst/>
                          <a:latin typeface="+mn-lt"/>
                          <a:ea typeface="DejaVu Sans" charset="0"/>
                          <a:cs typeface="DejaVu Sans" charset="0"/>
                        </a:rPr>
                        <a:t>granouill</a:t>
                      </a:r>
                      <a:endParaRPr kumimoji="0" lang="fr-FR" sz="1600" b="0" i="0" u="none" strike="noStrike" cap="none" normalizeH="0" baseline="0" dirty="0">
                        <a:ln>
                          <a:noFill/>
                        </a:ln>
                        <a:solidFill>
                          <a:srgbClr val="000000"/>
                        </a:solidFill>
                        <a:effectLst/>
                        <a:latin typeface="+mn-lt"/>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mn-lt"/>
                          <a:ea typeface="DejaVu Sans" charset="0"/>
                          <a:cs typeface="DejaVu Sans" charset="0"/>
                        </a:rPr>
                        <a:t>cd </a:t>
                      </a:r>
                      <a:r>
                        <a:rPr kumimoji="0" lang="fr-FR" sz="1600" b="0" i="0" u="none" strike="noStrike" cap="none" normalizeH="0" baseline="0" dirty="0" smtClean="0">
                          <a:ln>
                            <a:noFill/>
                          </a:ln>
                          <a:solidFill>
                            <a:srgbClr val="000000"/>
                          </a:solidFill>
                          <a:effectLst/>
                          <a:latin typeface="+mn-lt"/>
                          <a:ea typeface="DejaVu Sans" charset="0"/>
                          <a:cs typeface="DejaVu Sans" charset="0"/>
                        </a:rPr>
                        <a:t>~ ou cd</a:t>
                      </a:r>
                      <a:endParaRPr kumimoji="0" lang="fr-FR" sz="1600" b="0" i="0" u="none" strike="noStrike" cap="none" normalizeH="0" baseline="0" dirty="0">
                        <a:ln>
                          <a:noFill/>
                        </a:ln>
                        <a:solidFill>
                          <a:srgbClr val="000000"/>
                        </a:solidFill>
                        <a:effectLst/>
                        <a:latin typeface="+mn-lt"/>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FFFFF"/>
                    </a:solidFill>
                  </a:tcPr>
                </a:tc>
              </a:tr>
            </a:tbl>
          </a:graphicData>
        </a:graphic>
      </p:graphicFrame>
      <p:graphicFrame>
        <p:nvGraphicFramePr>
          <p:cNvPr id="17" name="Group 22"/>
          <p:cNvGraphicFramePr>
            <a:graphicFrameLocks noGrp="1"/>
          </p:cNvGraphicFramePr>
          <p:nvPr/>
        </p:nvGraphicFramePr>
        <p:xfrm>
          <a:off x="1219200" y="2466975"/>
          <a:ext cx="4800600" cy="1343025"/>
        </p:xfrm>
        <a:graphic>
          <a:graphicData uri="http://schemas.openxmlformats.org/drawingml/2006/table">
            <a:tbl>
              <a:tblPr/>
              <a:tblGrid>
                <a:gridCol w="1563873"/>
                <a:gridCol w="3236727"/>
              </a:tblGrid>
              <a:tr h="3810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1" i="0" u="none" strike="noStrike" cap="none" normalizeH="0" baseline="0" dirty="0">
                          <a:ln>
                            <a:noFill/>
                          </a:ln>
                          <a:solidFill>
                            <a:srgbClr val="FFFFFF"/>
                          </a:solidFill>
                          <a:effectLst/>
                          <a:latin typeface="Arial" pitchFamily="-105" charset="0"/>
                          <a:ea typeface="DejaVu Sans" charset="0"/>
                          <a:cs typeface="DejaVu Sans" charset="0"/>
                        </a:rPr>
                        <a:t>Final directory</a:t>
                      </a:r>
                    </a:p>
                  </a:txBody>
                  <a:tcPr marL="90000" marR="90000" marT="60912" marB="46800" horzOverflow="overflow">
                    <a:lnL>
                      <a:noFill/>
                    </a:lnL>
                    <a:lnR>
                      <a:noFill/>
                    </a:lnR>
                    <a:lnT>
                      <a:noFill/>
                    </a:lnT>
                    <a:lnB>
                      <a:noFill/>
                    </a:lnB>
                    <a:lnTlToBr>
                      <a:noFill/>
                    </a:lnTlToBr>
                    <a:lnBlToTr>
                      <a:noFill/>
                    </a:lnBlToTr>
                    <a:solidFill>
                      <a:schemeClr val="accent2">
                        <a:lumMod val="75000"/>
                      </a:schemeClr>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400" b="1" i="0" u="none" strike="noStrike" cap="none" normalizeH="0" baseline="0" dirty="0" err="1" smtClean="0">
                          <a:ln>
                            <a:noFill/>
                          </a:ln>
                          <a:solidFill>
                            <a:srgbClr val="FFFFFF"/>
                          </a:solidFill>
                          <a:effectLst/>
                          <a:latin typeface="Arial" pitchFamily="-105" charset="0"/>
                          <a:ea typeface="DejaVu Sans" charset="0"/>
                          <a:cs typeface="DejaVu Sans" charset="0"/>
                        </a:rPr>
                        <a:t>Absolute</a:t>
                      </a:r>
                      <a:r>
                        <a:rPr kumimoji="0" lang="fr-FR" sz="1400" b="1" i="0" u="none" strike="noStrike" cap="none" normalizeH="0" baseline="0" dirty="0" smtClean="0">
                          <a:ln>
                            <a:noFill/>
                          </a:ln>
                          <a:solidFill>
                            <a:srgbClr val="FFFFFF"/>
                          </a:solidFill>
                          <a:effectLst/>
                          <a:latin typeface="Arial" pitchFamily="-105" charset="0"/>
                          <a:ea typeface="DejaVu Sans" charset="0"/>
                          <a:cs typeface="DejaVu Sans" charset="0"/>
                        </a:rPr>
                        <a:t> </a:t>
                      </a:r>
                      <a:r>
                        <a:rPr kumimoji="0" lang="fr-FR" sz="1400" b="1" i="0" u="none" strike="noStrike" cap="none" normalizeH="0" baseline="0" dirty="0" err="1">
                          <a:ln>
                            <a:noFill/>
                          </a:ln>
                          <a:solidFill>
                            <a:srgbClr val="FFFFFF"/>
                          </a:solidFill>
                          <a:effectLst/>
                          <a:latin typeface="Arial" pitchFamily="-105" charset="0"/>
                          <a:ea typeface="DejaVu Sans" charset="0"/>
                          <a:cs typeface="DejaVu Sans" charset="0"/>
                        </a:rPr>
                        <a:t>Pathway</a:t>
                      </a:r>
                      <a:endParaRPr kumimoji="0" lang="fr-FR" sz="1400" b="1" i="0" u="none" strike="noStrike" cap="none" normalizeH="0" baseline="0" dirty="0">
                        <a:ln>
                          <a:noFill/>
                        </a:ln>
                        <a:solidFill>
                          <a:srgbClr val="FFFFFF"/>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chemeClr val="accent2">
                        <a:lumMod val="75000"/>
                      </a:schemeClr>
                    </a:solidFill>
                  </a:tcPr>
                </a:tc>
              </a:tr>
              <a:tr h="37147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err="1" smtClean="0">
                          <a:ln>
                            <a:noFill/>
                          </a:ln>
                          <a:solidFill>
                            <a:srgbClr val="000000"/>
                          </a:solidFill>
                          <a:effectLst/>
                          <a:latin typeface="+mn-lt"/>
                          <a:ea typeface="DejaVu Sans" charset="0"/>
                          <a:cs typeface="DejaVu Sans" charset="0"/>
                        </a:rPr>
                        <a:t>fasta</a:t>
                      </a:r>
                      <a:endParaRPr kumimoji="0" lang="fr-FR" sz="1600" b="0" i="0" u="none" strike="noStrike" cap="none" normalizeH="0" baseline="0" dirty="0">
                        <a:ln>
                          <a:noFill/>
                        </a:ln>
                        <a:solidFill>
                          <a:srgbClr val="000000"/>
                        </a:solidFill>
                        <a:effectLst/>
                        <a:latin typeface="+mn-lt"/>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4E9E9"/>
                    </a:solidFill>
                  </a:tcPr>
                </a:tc>
                <a:tc>
                  <a:txBody>
                    <a:bodyPr/>
                    <a:lstStyle/>
                    <a:p>
                      <a:pPr marL="457200" marR="0" lvl="1" indent="0" algn="just" defTabSz="449263" rtl="0" eaLnBrk="1" fontAlgn="base" latinLnBrk="0" hangingPunct="1">
                        <a:lnSpc>
                          <a:spcPct val="93000"/>
                        </a:lnSpc>
                        <a:spcBef>
                          <a:spcPct val="0"/>
                        </a:spcBef>
                        <a:spcAft>
                          <a:spcPct val="0"/>
                        </a:spcAft>
                        <a:buClrTx/>
                        <a:buSzPct val="100000"/>
                        <a:buFontTx/>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fr-FR" sz="1600" b="0" i="0" u="none" strike="noStrike" cap="none" normalizeH="0" baseline="0" dirty="0">
                          <a:ln>
                            <a:noFill/>
                          </a:ln>
                          <a:solidFill>
                            <a:srgbClr val="000000"/>
                          </a:solidFill>
                          <a:effectLst/>
                          <a:latin typeface="+mn-lt"/>
                          <a:ea typeface="DejaVu Sans" charset="0"/>
                          <a:cs typeface="DejaVu Sans" charset="0"/>
                        </a:rPr>
                        <a:t>cd /home</a:t>
                      </a:r>
                      <a:r>
                        <a:rPr kumimoji="0" lang="fr-FR" sz="1600" b="0" i="0" u="none" strike="noStrike" cap="none" normalizeH="0" baseline="0" dirty="0" smtClean="0">
                          <a:ln>
                            <a:noFill/>
                          </a:ln>
                          <a:solidFill>
                            <a:srgbClr val="000000"/>
                          </a:solidFill>
                          <a:effectLst/>
                          <a:latin typeface="+mn-lt"/>
                          <a:ea typeface="DejaVu Sans" charset="0"/>
                          <a:cs typeface="DejaVu Sans" charset="0"/>
                        </a:rPr>
                        <a:t>/</a:t>
                      </a:r>
                      <a:r>
                        <a:rPr kumimoji="0" lang="fr-FR" sz="1600" b="0" i="0" u="none" strike="noStrike" cap="none" normalizeH="0" baseline="0" dirty="0" err="1" smtClean="0">
                          <a:ln>
                            <a:noFill/>
                          </a:ln>
                          <a:solidFill>
                            <a:srgbClr val="000000"/>
                          </a:solidFill>
                          <a:effectLst/>
                          <a:latin typeface="+mn-lt"/>
                          <a:ea typeface="DejaVu Sans" charset="0"/>
                          <a:cs typeface="DejaVu Sans" charset="0"/>
                        </a:rPr>
                        <a:t>granouill/data/fasta</a:t>
                      </a:r>
                      <a:endParaRPr kumimoji="0" lang="fr-FR" sz="1600" b="0" i="0" u="none" strike="noStrike" cap="none" normalizeH="0" baseline="0" dirty="0">
                        <a:ln>
                          <a:noFill/>
                        </a:ln>
                        <a:solidFill>
                          <a:srgbClr val="000000"/>
                        </a:solidFill>
                        <a:effectLst/>
                        <a:latin typeface="+mn-lt"/>
                        <a:ea typeface="DejaVu Sans" charset="0"/>
                        <a:cs typeface="DejaVu Sans" charset="0"/>
                      </a:endParaRPr>
                    </a:p>
                  </a:txBody>
                  <a:tcPr marL="90000" marR="90000" marT="52848" marB="46800" horzOverflow="overflow">
                    <a:lnL>
                      <a:noFill/>
                    </a:lnL>
                    <a:lnR>
                      <a:noFill/>
                    </a:lnR>
                    <a:lnT>
                      <a:noFill/>
                    </a:lnT>
                    <a:lnB>
                      <a:noFill/>
                    </a:lnB>
                    <a:lnTlToBr>
                      <a:noFill/>
                    </a:lnTlToBr>
                    <a:lnBlToTr>
                      <a:noFill/>
                    </a:lnBlToTr>
                    <a:solidFill>
                      <a:srgbClr val="F4E9E9"/>
                    </a:solidFill>
                  </a:tcPr>
                </a:tc>
              </a:tr>
              <a:tr h="59055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mn-lt"/>
                          <a:ea typeface="DejaVu Sans" charset="0"/>
                          <a:cs typeface="DejaVu Sans" charset="0"/>
                        </a:rPr>
                        <a:t>s</a:t>
                      </a:r>
                      <a:r>
                        <a:rPr kumimoji="0" lang="fr-FR" sz="1600" b="0" i="0" u="none" strike="noStrike" cap="none" normalizeH="0" baseline="0" dirty="0" smtClean="0">
                          <a:ln>
                            <a:noFill/>
                          </a:ln>
                          <a:solidFill>
                            <a:srgbClr val="000000"/>
                          </a:solidFill>
                          <a:effectLst/>
                          <a:latin typeface="+mn-lt"/>
                          <a:ea typeface="DejaVu Sans" charset="0"/>
                          <a:cs typeface="DejaVu Sans" charset="0"/>
                        </a:rPr>
                        <a:t>cript</a:t>
                      </a:r>
                      <a:endParaRPr kumimoji="0" lang="fr-FR" sz="1600" b="0" i="0" u="none" strike="noStrike" cap="none" normalizeH="0" baseline="0" dirty="0">
                        <a:ln>
                          <a:noFill/>
                        </a:ln>
                        <a:solidFill>
                          <a:srgbClr val="000000"/>
                        </a:solidFill>
                        <a:effectLst/>
                        <a:latin typeface="+mn-lt"/>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457200" marR="0" lvl="1" indent="0" algn="just" defTabSz="449263" rtl="0" eaLnBrk="1" fontAlgn="base" latinLnBrk="0" hangingPunct="1">
                        <a:lnSpc>
                          <a:spcPct val="93000"/>
                        </a:lnSpc>
                        <a:spcBef>
                          <a:spcPct val="0"/>
                        </a:spcBef>
                        <a:spcAft>
                          <a:spcPct val="0"/>
                        </a:spcAft>
                        <a:buClrTx/>
                        <a:buSzPct val="100000"/>
                        <a:buFontTx/>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kumimoji="0" lang="fr-FR" sz="1600" b="0" i="0" u="none" strike="noStrike" cap="none" normalizeH="0" baseline="0" dirty="0">
                          <a:ln>
                            <a:noFill/>
                          </a:ln>
                          <a:solidFill>
                            <a:srgbClr val="000000"/>
                          </a:solidFill>
                          <a:effectLst/>
                          <a:latin typeface="+mn-lt"/>
                          <a:ea typeface="DejaVu Sans" charset="0"/>
                          <a:cs typeface="DejaVu Sans" charset="0"/>
                        </a:rPr>
                        <a:t>cd /home</a:t>
                      </a:r>
                      <a:r>
                        <a:rPr kumimoji="0" lang="fr-FR" sz="1600" b="0" i="0" u="none" strike="noStrike" cap="none" normalizeH="0" baseline="0" dirty="0" smtClean="0">
                          <a:ln>
                            <a:noFill/>
                          </a:ln>
                          <a:solidFill>
                            <a:srgbClr val="000000"/>
                          </a:solidFill>
                          <a:effectLst/>
                          <a:latin typeface="+mn-lt"/>
                          <a:ea typeface="DejaVu Sans" charset="0"/>
                          <a:cs typeface="DejaVu Sans" charset="0"/>
                        </a:rPr>
                        <a:t>/</a:t>
                      </a:r>
                      <a:r>
                        <a:rPr kumimoji="0" lang="fr-FR" sz="1600" b="0" i="0" u="none" strike="noStrike" cap="none" normalizeH="0" baseline="0" dirty="0" err="1" smtClean="0">
                          <a:ln>
                            <a:noFill/>
                          </a:ln>
                          <a:solidFill>
                            <a:srgbClr val="000000"/>
                          </a:solidFill>
                          <a:effectLst/>
                          <a:latin typeface="+mn-lt"/>
                          <a:ea typeface="DejaVu Sans" charset="0"/>
                          <a:cs typeface="DejaVu Sans" charset="0"/>
                        </a:rPr>
                        <a:t>granouill</a:t>
                      </a:r>
                      <a:r>
                        <a:rPr kumimoji="0" lang="fr-FR" sz="1600" b="0" i="0" u="none" strike="noStrike" cap="none" normalizeH="0" baseline="0" dirty="0" smtClean="0">
                          <a:ln>
                            <a:noFill/>
                          </a:ln>
                          <a:solidFill>
                            <a:srgbClr val="000000"/>
                          </a:solidFill>
                          <a:effectLst/>
                          <a:latin typeface="+mn-lt"/>
                          <a:ea typeface="DejaVu Sans" charset="0"/>
                          <a:cs typeface="DejaVu Sans" charset="0"/>
                        </a:rPr>
                        <a:t>/</a:t>
                      </a:r>
                      <a:r>
                        <a:rPr kumimoji="0" lang="fr-FR" sz="1600" b="0" i="0" u="none" strike="noStrike" cap="none" normalizeH="0" baseline="0" dirty="0">
                          <a:ln>
                            <a:noFill/>
                          </a:ln>
                          <a:solidFill>
                            <a:srgbClr val="000000"/>
                          </a:solidFill>
                          <a:effectLst/>
                          <a:latin typeface="+mn-lt"/>
                          <a:ea typeface="DejaVu Sans" charset="0"/>
                          <a:cs typeface="DejaVu Sans" charset="0"/>
                        </a:rPr>
                        <a:t>s</a:t>
                      </a:r>
                      <a:r>
                        <a:rPr kumimoji="0" lang="fr-FR" sz="1600" b="0" i="0" u="none" strike="noStrike" cap="none" normalizeH="0" baseline="0" dirty="0" smtClean="0">
                          <a:ln>
                            <a:noFill/>
                          </a:ln>
                          <a:solidFill>
                            <a:srgbClr val="000000"/>
                          </a:solidFill>
                          <a:effectLst/>
                          <a:latin typeface="+mn-lt"/>
                          <a:ea typeface="DejaVu Sans" charset="0"/>
                          <a:cs typeface="DejaVu Sans" charset="0"/>
                        </a:rPr>
                        <a:t>cript</a:t>
                      </a:r>
                      <a:r>
                        <a:rPr kumimoji="0" lang="fr-FR" sz="1600" b="0" i="0" u="none" strike="noStrike" cap="none" normalizeH="0" baseline="0" dirty="0">
                          <a:ln>
                            <a:noFill/>
                          </a:ln>
                          <a:solidFill>
                            <a:srgbClr val="000000"/>
                          </a:solidFill>
                          <a:effectLst/>
                          <a:latin typeface="+mn-lt"/>
                          <a:ea typeface="DejaVu Sans" charset="0"/>
                          <a:cs typeface="DejaVu Sans" charset="0"/>
                        </a:rPr>
                        <a:t>/</a:t>
                      </a:r>
                    </a:p>
                  </a:txBody>
                  <a:tcPr marL="90000" marR="90000" marT="52848" marB="46800" horzOverflow="overflow">
                    <a:lnL>
                      <a:noFill/>
                    </a:lnL>
                    <a:lnR>
                      <a:noFill/>
                    </a:lnR>
                    <a:lnT>
                      <a:noFill/>
                    </a:lnT>
                    <a:lnB>
                      <a:noFill/>
                    </a:lnB>
                    <a:lnTlToBr>
                      <a:noFill/>
                    </a:lnTlToBr>
                    <a:lnBlToTr>
                      <a:noFill/>
                    </a:lnBlToTr>
                    <a:solidFill>
                      <a:srgbClr val="FFFFFF"/>
                    </a:solidFill>
                  </a:tcPr>
                </a:tc>
              </a:tr>
            </a:tbl>
          </a:graphicData>
        </a:graphic>
      </p:graphicFrame>
      <p:cxnSp>
        <p:nvCxnSpPr>
          <p:cNvPr id="13" name="Connecteur droit avec flèche 12"/>
          <p:cNvCxnSpPr/>
          <p:nvPr/>
        </p:nvCxnSpPr>
        <p:spPr>
          <a:xfrm rot="10800000" flipV="1">
            <a:off x="5716588" y="4724399"/>
            <a:ext cx="533398" cy="380999"/>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16" name="Bulle rectangulaire à coins arrondis 15"/>
          <p:cNvSpPr/>
          <p:nvPr/>
        </p:nvSpPr>
        <p:spPr>
          <a:xfrm>
            <a:off x="6249986" y="4428066"/>
            <a:ext cx="1522414" cy="592667"/>
          </a:xfrm>
          <a:prstGeom prst="wedgeRoundRectCallout">
            <a:avLst>
              <a:gd name="adj1" fmla="val 6514"/>
              <a:gd name="adj2" fmla="val -4964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lumMod val="75000"/>
                    <a:lumOff val="25000"/>
                  </a:schemeClr>
                </a:solidFill>
              </a:rPr>
              <a:t>one folder up</a:t>
            </a:r>
            <a:endParaRPr lang="en-US" sz="1600" b="1" dirty="0">
              <a:solidFill>
                <a:schemeClr val="tx1">
                  <a:lumMod val="75000"/>
                  <a:lumOff val="25000"/>
                </a:schemeClr>
              </a:solidFill>
            </a:endParaRPr>
          </a:p>
        </p:txBody>
      </p:sp>
      <p:cxnSp>
        <p:nvCxnSpPr>
          <p:cNvPr id="25" name="Connecteur droit avec flèche 24"/>
          <p:cNvCxnSpPr>
            <a:stCxn id="26" idx="1"/>
          </p:cNvCxnSpPr>
          <p:nvPr/>
        </p:nvCxnSpPr>
        <p:spPr>
          <a:xfrm rot="10800000" flipV="1">
            <a:off x="5716588" y="5342467"/>
            <a:ext cx="533398" cy="142134"/>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6" name="Bulle rectangulaire à coins arrondis 25"/>
          <p:cNvSpPr/>
          <p:nvPr/>
        </p:nvSpPr>
        <p:spPr>
          <a:xfrm>
            <a:off x="6249986" y="5046133"/>
            <a:ext cx="1562101" cy="592667"/>
          </a:xfrm>
          <a:prstGeom prst="wedgeRoundRectCallout">
            <a:avLst>
              <a:gd name="adj1" fmla="val 6514"/>
              <a:gd name="adj2" fmla="val -4964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lumMod val="75000"/>
                    <a:lumOff val="25000"/>
                  </a:schemeClr>
                </a:solidFill>
              </a:rPr>
              <a:t>2 folders up</a:t>
            </a:r>
            <a:endParaRPr lang="en-US" sz="1600" b="1" dirty="0">
              <a:solidFill>
                <a:schemeClr val="tx1">
                  <a:lumMod val="75000"/>
                  <a:lumOff val="25000"/>
                </a:schemeClr>
              </a:solidFill>
            </a:endParaRPr>
          </a:p>
        </p:txBody>
      </p:sp>
      <p:cxnSp>
        <p:nvCxnSpPr>
          <p:cNvPr id="27" name="Connecteur droit avec flèche 26"/>
          <p:cNvCxnSpPr>
            <a:stCxn id="28" idx="1"/>
          </p:cNvCxnSpPr>
          <p:nvPr/>
        </p:nvCxnSpPr>
        <p:spPr>
          <a:xfrm rot="10800000">
            <a:off x="5716586" y="5867403"/>
            <a:ext cx="533400" cy="160865"/>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8" name="Bulle rectangulaire à coins arrondis 27"/>
          <p:cNvSpPr/>
          <p:nvPr/>
        </p:nvSpPr>
        <p:spPr>
          <a:xfrm>
            <a:off x="6249986" y="5731933"/>
            <a:ext cx="1598614" cy="592667"/>
          </a:xfrm>
          <a:prstGeom prst="wedgeRoundRectCallout">
            <a:avLst>
              <a:gd name="adj1" fmla="val 6514"/>
              <a:gd name="adj2" fmla="val -4964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lumMod val="75000"/>
                    <a:lumOff val="25000"/>
                  </a:schemeClr>
                </a:solidFill>
              </a:rPr>
              <a:t>Come back to </a:t>
            </a:r>
          </a:p>
          <a:p>
            <a:pPr algn="ctr"/>
            <a:r>
              <a:rPr lang="en-US" sz="1600" b="1" dirty="0" smtClean="0">
                <a:solidFill>
                  <a:schemeClr val="tx1">
                    <a:lumMod val="75000"/>
                    <a:lumOff val="25000"/>
                  </a:schemeClr>
                </a:solidFill>
              </a:rPr>
              <a:t>home directory</a:t>
            </a:r>
            <a:endParaRPr lang="en-US" sz="1600" b="1" dirty="0">
              <a:solidFill>
                <a:schemeClr val="tx1">
                  <a:lumMod val="75000"/>
                  <a:lumOff val="25000"/>
                </a:schemeClr>
              </a:solidFill>
            </a:endParaRPr>
          </a:p>
        </p:txBody>
      </p:sp>
      <p:grpSp>
        <p:nvGrpSpPr>
          <p:cNvPr id="56" name="Grouper 55"/>
          <p:cNvGrpSpPr/>
          <p:nvPr/>
        </p:nvGrpSpPr>
        <p:grpSpPr>
          <a:xfrm>
            <a:off x="7162800" y="891001"/>
            <a:ext cx="1752600" cy="2766599"/>
            <a:chOff x="7315200" y="891001"/>
            <a:chExt cx="1752600" cy="2766599"/>
          </a:xfrm>
        </p:grpSpPr>
        <p:sp>
          <p:nvSpPr>
            <p:cNvPr id="38" name="Line 7"/>
            <p:cNvSpPr>
              <a:spLocks noChangeShapeType="1"/>
            </p:cNvSpPr>
            <p:nvPr/>
          </p:nvSpPr>
          <p:spPr bwMode="auto">
            <a:xfrm flipH="1">
              <a:off x="8153400" y="1123801"/>
              <a:ext cx="0" cy="1066800"/>
            </a:xfrm>
            <a:prstGeom prst="line">
              <a:avLst/>
            </a:prstGeom>
            <a:noFill/>
            <a:ln w="9398" cap="flat" cmpd="sng" algn="ctr">
              <a:solidFill>
                <a:srgbClr val="000000"/>
              </a:solidFill>
              <a:prstDash val="solid"/>
              <a:miter lim="800000"/>
              <a:headEnd type="none" w="med" len="med"/>
              <a:tailEnd type="none" w="med" len="med"/>
            </a:ln>
            <a:effectLst/>
          </p:spPr>
          <p:txBody>
            <a:bodyPr>
              <a:prstTxWarp prst="textNoShape">
                <a:avLst/>
              </a:prstTxWarp>
            </a:bodyPr>
            <a:lstStyle/>
            <a:p>
              <a:endParaRPr lang="en-US" sz="1200"/>
            </a:p>
          </p:txBody>
        </p:sp>
        <p:sp>
          <p:nvSpPr>
            <p:cNvPr id="39" name="AutoShape 12"/>
            <p:cNvSpPr>
              <a:spLocks noChangeArrowheads="1"/>
            </p:cNvSpPr>
            <p:nvPr/>
          </p:nvSpPr>
          <p:spPr bwMode="auto">
            <a:xfrm>
              <a:off x="7839076" y="891001"/>
              <a:ext cx="612000" cy="308999"/>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smtClean="0">
                  <a:latin typeface="+mj-lt"/>
                </a:rPr>
                <a:t>/</a:t>
              </a:r>
              <a:endParaRPr lang="en-US" sz="1200" b="1">
                <a:latin typeface="+mj-lt"/>
              </a:endParaRPr>
            </a:p>
          </p:txBody>
        </p:sp>
        <p:sp>
          <p:nvSpPr>
            <p:cNvPr id="40" name="AutoShape 18"/>
            <p:cNvSpPr>
              <a:spLocks noChangeArrowheads="1"/>
            </p:cNvSpPr>
            <p:nvPr/>
          </p:nvSpPr>
          <p:spPr bwMode="auto">
            <a:xfrm>
              <a:off x="7843838" y="1352400"/>
              <a:ext cx="612000" cy="308999"/>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dirty="0" smtClean="0">
                  <a:latin typeface="+mj-lt"/>
                </a:rPr>
                <a:t>home</a:t>
              </a:r>
              <a:endParaRPr lang="en-US" sz="1200" b="1" dirty="0">
                <a:latin typeface="+mj-lt"/>
              </a:endParaRPr>
            </a:p>
          </p:txBody>
        </p:sp>
        <p:sp>
          <p:nvSpPr>
            <p:cNvPr id="47" name="AutoShape 26"/>
            <p:cNvSpPr>
              <a:spLocks noChangeArrowheads="1"/>
            </p:cNvSpPr>
            <p:nvPr/>
          </p:nvSpPr>
          <p:spPr bwMode="auto">
            <a:xfrm>
              <a:off x="7772400" y="1805401"/>
              <a:ext cx="864000" cy="308999"/>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dirty="0" err="1" smtClean="0">
                  <a:latin typeface="+mj-lt"/>
                </a:rPr>
                <a:t>granouill</a:t>
              </a:r>
              <a:endParaRPr lang="en-US" sz="1200" b="1" dirty="0">
                <a:latin typeface="+mj-lt"/>
              </a:endParaRPr>
            </a:p>
          </p:txBody>
        </p:sp>
        <p:sp>
          <p:nvSpPr>
            <p:cNvPr id="49" name="Line 29"/>
            <p:cNvSpPr>
              <a:spLocks noChangeShapeType="1"/>
            </p:cNvSpPr>
            <p:nvPr/>
          </p:nvSpPr>
          <p:spPr bwMode="auto">
            <a:xfrm flipV="1">
              <a:off x="7772399" y="2190600"/>
              <a:ext cx="838201" cy="1588"/>
            </a:xfrm>
            <a:prstGeom prst="line">
              <a:avLst/>
            </a:prstGeom>
            <a:noFill/>
            <a:ln w="9360">
              <a:solidFill>
                <a:srgbClr val="000000"/>
              </a:solidFill>
              <a:miter lim="800000"/>
              <a:headEnd/>
              <a:tailEnd/>
            </a:ln>
            <a:effectLst/>
          </p:spPr>
          <p:txBody>
            <a:bodyPr>
              <a:prstTxWarp prst="textNoShape">
                <a:avLst/>
              </a:prstTxWarp>
            </a:bodyPr>
            <a:lstStyle/>
            <a:p>
              <a:endParaRPr lang="en-US" sz="1200"/>
            </a:p>
          </p:txBody>
        </p:sp>
        <p:sp>
          <p:nvSpPr>
            <p:cNvPr id="50" name="Line 30"/>
            <p:cNvSpPr>
              <a:spLocks noChangeShapeType="1"/>
            </p:cNvSpPr>
            <p:nvPr/>
          </p:nvSpPr>
          <p:spPr bwMode="auto">
            <a:xfrm>
              <a:off x="7772399" y="2190600"/>
              <a:ext cx="3176" cy="742800"/>
            </a:xfrm>
            <a:prstGeom prst="line">
              <a:avLst/>
            </a:prstGeom>
            <a:noFill/>
            <a:ln w="9360">
              <a:solidFill>
                <a:srgbClr val="000000"/>
              </a:solidFill>
              <a:miter lim="800000"/>
              <a:headEnd/>
              <a:tailEnd/>
            </a:ln>
            <a:effectLst/>
          </p:spPr>
          <p:txBody>
            <a:bodyPr>
              <a:prstTxWarp prst="textNoShape">
                <a:avLst/>
              </a:prstTxWarp>
            </a:bodyPr>
            <a:lstStyle/>
            <a:p>
              <a:endParaRPr lang="en-US" sz="1200"/>
            </a:p>
          </p:txBody>
        </p:sp>
        <p:sp>
          <p:nvSpPr>
            <p:cNvPr id="51" name="Rectangle 31"/>
            <p:cNvSpPr>
              <a:spLocks noChangeArrowheads="1"/>
            </p:cNvSpPr>
            <p:nvPr/>
          </p:nvSpPr>
          <p:spPr bwMode="auto">
            <a:xfrm>
              <a:off x="7315200" y="2827038"/>
              <a:ext cx="762000" cy="324000"/>
            </a:xfrm>
            <a:prstGeom prst="rect">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dirty="0" err="1" smtClean="0">
                  <a:latin typeface="+mj-lt"/>
                </a:rPr>
                <a:t>blast.pl</a:t>
              </a:r>
              <a:endParaRPr lang="en-US" sz="1200" b="1" dirty="0">
                <a:latin typeface="+mj-lt"/>
              </a:endParaRPr>
            </a:p>
          </p:txBody>
        </p:sp>
        <p:sp>
          <p:nvSpPr>
            <p:cNvPr id="52" name="Line 32"/>
            <p:cNvSpPr>
              <a:spLocks noChangeShapeType="1"/>
            </p:cNvSpPr>
            <p:nvPr/>
          </p:nvSpPr>
          <p:spPr bwMode="auto">
            <a:xfrm flipH="1">
              <a:off x="8610600" y="2190600"/>
              <a:ext cx="0" cy="1219200"/>
            </a:xfrm>
            <a:prstGeom prst="line">
              <a:avLst/>
            </a:prstGeom>
            <a:noFill/>
            <a:ln w="9360">
              <a:solidFill>
                <a:srgbClr val="000000"/>
              </a:solidFill>
              <a:miter lim="800000"/>
              <a:headEnd/>
              <a:tailEnd/>
            </a:ln>
            <a:effectLst/>
          </p:spPr>
          <p:txBody>
            <a:bodyPr>
              <a:prstTxWarp prst="textNoShape">
                <a:avLst/>
              </a:prstTxWarp>
            </a:bodyPr>
            <a:lstStyle/>
            <a:p>
              <a:endParaRPr lang="en-US" sz="1200"/>
            </a:p>
          </p:txBody>
        </p:sp>
        <p:sp>
          <p:nvSpPr>
            <p:cNvPr id="53" name="Rectangle 33"/>
            <p:cNvSpPr>
              <a:spLocks noChangeArrowheads="1"/>
            </p:cNvSpPr>
            <p:nvPr/>
          </p:nvSpPr>
          <p:spPr bwMode="auto">
            <a:xfrm>
              <a:off x="7848600" y="3333600"/>
              <a:ext cx="1219200" cy="324000"/>
            </a:xfrm>
            <a:prstGeom prst="rect">
              <a:avLst/>
            </a:prstGeom>
            <a:solidFill>
              <a:schemeClr val="bg2"/>
            </a:solidFill>
            <a:ln w="9525">
              <a:solidFill>
                <a:srgbClr val="CEC3A0"/>
              </a:solidFill>
              <a:round/>
              <a:headEnd/>
              <a:tailEnd/>
            </a:ln>
          </p:spPr>
          <p:txBody>
            <a:bodyPr>
              <a:prstTxWarp prst="textNoShape">
                <a:avLst/>
              </a:prstTxWarp>
            </a:bodyPr>
            <a:lstStyle/>
            <a:p>
              <a:pPr algn="ctr">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dirty="0" err="1" smtClean="0">
                  <a:latin typeface="+mj-lt"/>
                </a:rPr>
                <a:t>sequence.fasta</a:t>
              </a:r>
              <a:endParaRPr lang="en-US" sz="1200" b="1" dirty="0">
                <a:latin typeface="+mj-lt"/>
              </a:endParaRPr>
            </a:p>
          </p:txBody>
        </p:sp>
        <p:sp>
          <p:nvSpPr>
            <p:cNvPr id="54" name="AutoShape 6"/>
            <p:cNvSpPr>
              <a:spLocks noChangeArrowheads="1"/>
            </p:cNvSpPr>
            <p:nvPr/>
          </p:nvSpPr>
          <p:spPr bwMode="auto">
            <a:xfrm>
              <a:off x="8305800" y="2857200"/>
              <a:ext cx="612000" cy="324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dirty="0" err="1" smtClean="0">
                  <a:latin typeface="+mj-lt"/>
                </a:rPr>
                <a:t>fasta</a:t>
              </a:r>
              <a:endParaRPr lang="en-US" sz="1200" b="1" dirty="0">
                <a:latin typeface="+mj-lt"/>
              </a:endParaRPr>
            </a:p>
          </p:txBody>
        </p:sp>
        <p:sp>
          <p:nvSpPr>
            <p:cNvPr id="44" name="AutoShape 6"/>
            <p:cNvSpPr>
              <a:spLocks noChangeArrowheads="1"/>
            </p:cNvSpPr>
            <p:nvPr/>
          </p:nvSpPr>
          <p:spPr bwMode="auto">
            <a:xfrm>
              <a:off x="8305800" y="2343000"/>
              <a:ext cx="612000" cy="308999"/>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dirty="0" smtClean="0">
                  <a:latin typeface="+mj-lt"/>
                </a:rPr>
                <a:t>data</a:t>
              </a:r>
              <a:endParaRPr lang="en-US" sz="1200" b="1" dirty="0">
                <a:latin typeface="+mj-lt"/>
              </a:endParaRPr>
            </a:p>
          </p:txBody>
        </p:sp>
        <p:sp>
          <p:nvSpPr>
            <p:cNvPr id="45" name="AutoShape 7"/>
            <p:cNvSpPr>
              <a:spLocks noChangeArrowheads="1"/>
            </p:cNvSpPr>
            <p:nvPr/>
          </p:nvSpPr>
          <p:spPr bwMode="auto">
            <a:xfrm>
              <a:off x="7467600" y="2343000"/>
              <a:ext cx="612000" cy="3240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pPr algn="ct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b="1" dirty="0" smtClean="0">
                  <a:latin typeface="+mj-lt"/>
                </a:rPr>
                <a:t>script</a:t>
              </a:r>
              <a:endParaRPr lang="en-US" sz="1200" b="1" dirty="0">
                <a:latin typeface="+mj-lt"/>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à coins arrondis 51"/>
          <p:cNvSpPr/>
          <p:nvPr/>
        </p:nvSpPr>
        <p:spPr>
          <a:xfrm>
            <a:off x="1219200" y="1587500"/>
            <a:ext cx="6781800" cy="3670300"/>
          </a:xfrm>
          <a:prstGeom prst="roundRect">
            <a:avLst/>
          </a:prstGeom>
          <a:noFill/>
          <a:ln w="19050" cap="flat" cmpd="sng" algn="ctr">
            <a:solidFill>
              <a:schemeClr val="accent5">
                <a:lumMod val="75000"/>
              </a:schemeClr>
            </a:solidFill>
            <a:prstDash val="solid"/>
            <a:round/>
            <a:headEnd type="none" w="med" len="med"/>
            <a:tailEnd type="none" w="med" len="med"/>
          </a:ln>
        </p:spPr>
        <p:txBody>
          <a:bodyPr>
            <a:prstTxWarp prst="textNoShape">
              <a:avLst/>
            </a:prstTxWarp>
          </a:bodyPr>
          <a:lstStyle/>
          <a:p>
            <a:pPr algn="just">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err="1" smtClean="0">
                <a:solidFill>
                  <a:srgbClr val="323232"/>
                </a:solidFill>
              </a:rPr>
              <a:t>pwd</a:t>
            </a:r>
            <a:r>
              <a:rPr lang="en-US" dirty="0" smtClean="0">
                <a:solidFill>
                  <a:srgbClr val="323232"/>
                </a:solidFill>
              </a:rPr>
              <a:t> 				      Name of current Directory</a:t>
            </a:r>
          </a:p>
          <a:p>
            <a:pPr algn="just">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err="1" smtClean="0">
                <a:solidFill>
                  <a:srgbClr val="323232"/>
                </a:solidFill>
              </a:rPr>
              <a:t>ls</a:t>
            </a:r>
            <a:r>
              <a:rPr lang="en-US" dirty="0" smtClean="0">
                <a:solidFill>
                  <a:srgbClr val="323232"/>
                </a:solidFill>
              </a:rPr>
              <a:t> </a:t>
            </a:r>
            <a:r>
              <a:rPr lang="en-US" dirty="0" err="1" smtClean="0">
                <a:solidFill>
                  <a:srgbClr val="323232"/>
                </a:solidFill>
              </a:rPr>
              <a:t>rep_name</a:t>
            </a:r>
            <a:r>
              <a:rPr lang="en-US" dirty="0" smtClean="0">
                <a:solidFill>
                  <a:srgbClr val="323232"/>
                </a:solidFill>
              </a:rPr>
              <a:t>			      Display the list of files in the folder</a:t>
            </a:r>
          </a:p>
          <a:p>
            <a:pPr algn="just">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err="1" smtClean="0">
                <a:solidFill>
                  <a:srgbClr val="323232"/>
                </a:solidFill>
              </a:rPr>
              <a:t>cd</a:t>
            </a:r>
            <a:r>
              <a:rPr lang="en-US" dirty="0" smtClean="0">
                <a:solidFill>
                  <a:srgbClr val="323232"/>
                </a:solidFill>
              </a:rPr>
              <a:t> </a:t>
            </a:r>
            <a:r>
              <a:rPr lang="en-US" dirty="0" err="1" smtClean="0">
                <a:solidFill>
                  <a:srgbClr val="323232"/>
                </a:solidFill>
              </a:rPr>
              <a:t>rep_name</a:t>
            </a:r>
            <a:r>
              <a:rPr lang="en-US" dirty="0" smtClean="0">
                <a:solidFill>
                  <a:srgbClr val="323232"/>
                </a:solidFill>
              </a:rPr>
              <a:t>			      Change working directory</a:t>
            </a:r>
          </a:p>
          <a:p>
            <a:pPr algn="just">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err="1" smtClean="0">
                <a:solidFill>
                  <a:srgbClr val="323232"/>
                </a:solidFill>
              </a:rPr>
              <a:t>mkdir</a:t>
            </a:r>
            <a:r>
              <a:rPr lang="en-US" dirty="0" smtClean="0">
                <a:solidFill>
                  <a:srgbClr val="323232"/>
                </a:solidFill>
              </a:rPr>
              <a:t> </a:t>
            </a:r>
            <a:r>
              <a:rPr lang="en-US" dirty="0" err="1" smtClean="0">
                <a:solidFill>
                  <a:srgbClr val="323232"/>
                </a:solidFill>
              </a:rPr>
              <a:t>rep_name</a:t>
            </a:r>
            <a:r>
              <a:rPr lang="en-US" dirty="0" smtClean="0">
                <a:solidFill>
                  <a:srgbClr val="323232"/>
                </a:solidFill>
              </a:rPr>
              <a:t>		      Create the directory</a:t>
            </a:r>
          </a:p>
          <a:p>
            <a:pPr algn="just">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err="1" smtClean="0">
                <a:solidFill>
                  <a:srgbClr val="323232"/>
                </a:solidFill>
              </a:rPr>
              <a:t>rmdir</a:t>
            </a:r>
            <a:r>
              <a:rPr lang="en-US" dirty="0" smtClean="0">
                <a:solidFill>
                  <a:srgbClr val="323232"/>
                </a:solidFill>
              </a:rPr>
              <a:t> </a:t>
            </a:r>
            <a:r>
              <a:rPr lang="en-US" dirty="0" err="1" smtClean="0">
                <a:solidFill>
                  <a:srgbClr val="323232"/>
                </a:solidFill>
              </a:rPr>
              <a:t>rep_name</a:t>
            </a:r>
            <a:r>
              <a:rPr lang="en-US" dirty="0" smtClean="0">
                <a:solidFill>
                  <a:srgbClr val="323232"/>
                </a:solidFill>
              </a:rPr>
              <a:t>		      Remove the directory</a:t>
            </a:r>
          </a:p>
          <a:p>
            <a:pPr algn="just">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err="1" smtClean="0">
                <a:solidFill>
                  <a:srgbClr val="323232"/>
                </a:solidFill>
              </a:rPr>
              <a:t>rm</a:t>
            </a:r>
            <a:r>
              <a:rPr lang="en-US" dirty="0" smtClean="0">
                <a:solidFill>
                  <a:srgbClr val="323232"/>
                </a:solidFill>
              </a:rPr>
              <a:t> –</a:t>
            </a:r>
            <a:r>
              <a:rPr lang="en-US" dirty="0" err="1" smtClean="0">
                <a:solidFill>
                  <a:srgbClr val="323232"/>
                </a:solidFill>
              </a:rPr>
              <a:t>r</a:t>
            </a:r>
            <a:r>
              <a:rPr lang="en-US" dirty="0" smtClean="0">
                <a:solidFill>
                  <a:srgbClr val="323232"/>
                </a:solidFill>
              </a:rPr>
              <a:t> </a:t>
            </a:r>
            <a:r>
              <a:rPr lang="en-US" dirty="0" err="1" smtClean="0">
                <a:solidFill>
                  <a:srgbClr val="323232"/>
                </a:solidFill>
              </a:rPr>
              <a:t>rep_name</a:t>
            </a:r>
            <a:r>
              <a:rPr lang="en-US" dirty="0" smtClean="0">
                <a:solidFill>
                  <a:srgbClr val="323232"/>
                </a:solidFill>
              </a:rPr>
              <a:t>		      Remove the directory and all the files</a:t>
            </a:r>
            <a:endParaRPr lang="en-US" dirty="0" smtClean="0">
              <a:solidFill>
                <a:schemeClr val="accent6">
                  <a:lumMod val="75000"/>
                </a:schemeClr>
              </a:solidFill>
            </a:endParaRPr>
          </a:p>
          <a:p>
            <a:pPr algn="just">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solidFill>
                  <a:srgbClr val="323232"/>
                </a:solidFill>
              </a:rPr>
              <a:t>							</a:t>
            </a:r>
          </a:p>
          <a:p>
            <a:pPr algn="just">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solidFill>
                  <a:srgbClr val="323232"/>
                </a:solidFill>
              </a:rPr>
              <a:t>cp source target		      Copy source to target</a:t>
            </a:r>
          </a:p>
          <a:p>
            <a:pPr algn="just">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err="1" smtClean="0">
                <a:solidFill>
                  <a:srgbClr val="323232"/>
                </a:solidFill>
              </a:rPr>
              <a:t>mv</a:t>
            </a:r>
            <a:r>
              <a:rPr lang="en-US" dirty="0" smtClean="0">
                <a:solidFill>
                  <a:srgbClr val="323232"/>
                </a:solidFill>
              </a:rPr>
              <a:t> </a:t>
            </a:r>
            <a:r>
              <a:rPr lang="en-US" dirty="0" err="1" smtClean="0">
                <a:solidFill>
                  <a:srgbClr val="323232"/>
                </a:solidFill>
              </a:rPr>
              <a:t>old_name</a:t>
            </a:r>
            <a:r>
              <a:rPr lang="en-US" dirty="0" smtClean="0">
                <a:solidFill>
                  <a:srgbClr val="323232"/>
                </a:solidFill>
              </a:rPr>
              <a:t> </a:t>
            </a:r>
            <a:r>
              <a:rPr lang="en-US" dirty="0" err="1" smtClean="0">
                <a:solidFill>
                  <a:srgbClr val="323232"/>
                </a:solidFill>
              </a:rPr>
              <a:t>new_name</a:t>
            </a:r>
            <a:r>
              <a:rPr lang="en-US" dirty="0" smtClean="0">
                <a:solidFill>
                  <a:srgbClr val="323232"/>
                </a:solidFill>
              </a:rPr>
              <a:t>    Change the file name</a:t>
            </a:r>
          </a:p>
        </p:txBody>
      </p:sp>
      <p:sp>
        <p:nvSpPr>
          <p:cNvPr id="7" name="Rectangle 6"/>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File and directory management : some commands</a:t>
            </a:r>
            <a:endParaRPr lang="en-US" sz="2400" b="1" dirty="0">
              <a:solidFill>
                <a:schemeClr val="bg1"/>
              </a:solidFill>
            </a:endParaRPr>
          </a:p>
        </p:txBody>
      </p:sp>
      <p:sp>
        <p:nvSpPr>
          <p:cNvPr id="9" name="AutoShape 6"/>
          <p:cNvSpPr>
            <a:spLocks noChangeArrowheads="1"/>
          </p:cNvSpPr>
          <p:nvPr/>
        </p:nvSpPr>
        <p:spPr bwMode="auto">
          <a:xfrm>
            <a:off x="7696200" y="3429000"/>
            <a:ext cx="1371600" cy="609600"/>
          </a:xfrm>
          <a:prstGeom prst="roundRect">
            <a:avLst>
              <a:gd name="adj" fmla="val 16667"/>
            </a:avLst>
          </a:prstGeom>
          <a:solidFill>
            <a:srgbClr val="FF0000"/>
          </a:solidFill>
          <a:ln w="31623" cap="flat" cmpd="sng" algn="ctr">
            <a:noFill/>
            <a:prstDash val="solid"/>
            <a:miter lim="800000"/>
            <a:headEnd type="none" w="med" len="med"/>
            <a:tailEnd type="none" w="med" len="med"/>
          </a:ln>
          <a:effectLst/>
        </p:spPr>
        <p:txBody>
          <a:bodyPr lIns="0" tIns="0" rIns="0" bIns="0" anchor="ctr" anchorCtr="1">
            <a:prstTxWarp prst="textNoShape">
              <a:avLst/>
            </a:prstTxWarp>
          </a:bodyPr>
          <a:lstStyle/>
          <a:p>
            <a:pPr>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chemeClr val="bg1"/>
                </a:solidFill>
                <a:latin typeface="+mj-lt"/>
                <a:ea typeface="DejaVu Sans" charset="0"/>
                <a:cs typeface="DejaVu Sans" charset="0"/>
              </a:rPr>
              <a:t>Use with caution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63601" y="1291398"/>
            <a:ext cx="7789332" cy="29731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indent="-342900">
              <a:spcBef>
                <a:spcPct val="20000"/>
              </a:spcBef>
              <a:buSzPct val="8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smtClean="0">
                <a:solidFill>
                  <a:srgbClr val="000000"/>
                </a:solidFill>
                <a:ea typeface="Courier New" pitchFamily="-105" charset="0"/>
                <a:cs typeface="Courier New" pitchFamily="-105" charset="0"/>
              </a:rPr>
              <a:t/>
            </a:r>
            <a:br>
              <a:rPr lang="en-US" dirty="0" smtClean="0">
                <a:solidFill>
                  <a:srgbClr val="000000"/>
                </a:solidFill>
                <a:ea typeface="Courier New" pitchFamily="-105" charset="0"/>
                <a:cs typeface="Courier New" pitchFamily="-105" charset="0"/>
              </a:rPr>
            </a:br>
            <a:endParaRPr lang="en-US" dirty="0" smtClean="0">
              <a:solidFill>
                <a:srgbClr val="000000"/>
              </a:solidFill>
              <a:ea typeface="Courier New" pitchFamily="-105" charset="0"/>
              <a:cs typeface="Courier New" pitchFamily="-105" charset="0"/>
            </a:endParaRPr>
          </a:p>
          <a:p>
            <a:pPr indent="-342900" algn="just">
              <a:spcBef>
                <a:spcPct val="20000"/>
              </a:spcBef>
              <a:buSzPct val="8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dirty="0" smtClean="0">
              <a:solidFill>
                <a:srgbClr val="000000"/>
              </a:solidFill>
              <a:latin typeface="+mj-lt"/>
              <a:ea typeface="Courier New" pitchFamily="-105" charset="0"/>
              <a:cs typeface="Courier New" pitchFamily="-105" charset="0"/>
            </a:endParaRPr>
          </a:p>
          <a:p>
            <a:pPr indent="-342900" algn="just">
              <a:spcBef>
                <a:spcPct val="20000"/>
              </a:spcBef>
              <a:buSzPct val="8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dirty="0" smtClean="0">
              <a:solidFill>
                <a:srgbClr val="000000"/>
              </a:solidFill>
              <a:latin typeface="+mj-lt"/>
              <a:ea typeface="Courier New" pitchFamily="-105" charset="0"/>
              <a:cs typeface="Courier New" pitchFamily="-105" charset="0"/>
            </a:endParaRPr>
          </a:p>
        </p:txBody>
      </p:sp>
      <p:sp>
        <p:nvSpPr>
          <p:cNvPr id="12" name="Rectangle à coins arrondis 6"/>
          <p:cNvSpPr>
            <a:spLocks noChangeArrowheads="1"/>
          </p:cNvSpPr>
          <p:nvPr/>
        </p:nvSpPr>
        <p:spPr bwMode="auto">
          <a:xfrm>
            <a:off x="872067" y="836712"/>
            <a:ext cx="7433733" cy="5544616"/>
          </a:xfrm>
          <a:prstGeom prst="roundRect">
            <a:avLst>
              <a:gd name="adj" fmla="val 16667"/>
            </a:avLst>
          </a:prstGeom>
          <a:solidFill>
            <a:schemeClr val="bg1"/>
          </a:solidFill>
          <a:ln w="19050" cap="flat" cmpd="sng" algn="ctr">
            <a:solidFill>
              <a:srgbClr val="323232"/>
            </a:solidFill>
            <a:prstDash val="solid"/>
            <a:round/>
            <a:headEnd type="none" w="med" len="med"/>
            <a:tailEnd type="none" w="med" len="med"/>
          </a:ln>
        </p:spPr>
        <p:txBody>
          <a:bodyPr>
            <a:prstTxWarp prst="textNoShape">
              <a:avLst/>
            </a:prstTxWarp>
          </a:bodyPr>
          <a:lstStyle/>
          <a:p>
            <a:pPr algn="just">
              <a:defRPr/>
            </a:pPr>
            <a:r>
              <a:rPr lang="fr-FR" sz="1800" dirty="0" smtClean="0">
                <a:solidFill>
                  <a:srgbClr val="323232"/>
                </a:solidFill>
              </a:rPr>
              <a:t>Linux </a:t>
            </a:r>
            <a:r>
              <a:rPr lang="fr-FR" sz="1800" dirty="0" err="1" smtClean="0">
                <a:solidFill>
                  <a:srgbClr val="323232"/>
                </a:solidFill>
              </a:rPr>
              <a:t>is</a:t>
            </a:r>
            <a:r>
              <a:rPr lang="fr-FR" sz="1800" dirty="0" smtClean="0">
                <a:solidFill>
                  <a:srgbClr val="323232"/>
                </a:solidFill>
              </a:rPr>
              <a:t> case sensitive</a:t>
            </a:r>
          </a:p>
          <a:p>
            <a:pPr algn="just">
              <a:defRPr/>
            </a:pPr>
            <a:endParaRPr lang="fr-FR" dirty="0" smtClean="0">
              <a:solidFill>
                <a:srgbClr val="323232"/>
              </a:solidFill>
            </a:endParaRPr>
          </a:p>
          <a:p>
            <a:pPr algn="just">
              <a:defRPr/>
            </a:pPr>
            <a:r>
              <a:rPr lang="fr-FR" sz="1800" dirty="0" smtClean="0">
                <a:solidFill>
                  <a:srgbClr val="323232"/>
                </a:solidFill>
              </a:rPr>
              <a:t>Linux </a:t>
            </a:r>
            <a:r>
              <a:rPr lang="fr-FR" sz="1800" dirty="0" err="1" smtClean="0">
                <a:solidFill>
                  <a:srgbClr val="323232"/>
                </a:solidFill>
              </a:rPr>
              <a:t>filenames</a:t>
            </a:r>
            <a:r>
              <a:rPr lang="fr-FR" sz="1800" dirty="0" smtClean="0">
                <a:solidFill>
                  <a:srgbClr val="323232"/>
                </a:solidFill>
              </a:rPr>
              <a:t> must </a:t>
            </a:r>
            <a:r>
              <a:rPr lang="fr-FR" sz="1800" dirty="0" err="1" smtClean="0">
                <a:solidFill>
                  <a:srgbClr val="323232"/>
                </a:solidFill>
              </a:rPr>
              <a:t>only</a:t>
            </a:r>
            <a:r>
              <a:rPr lang="fr-FR" sz="1800" dirty="0" smtClean="0">
                <a:solidFill>
                  <a:srgbClr val="323232"/>
                </a:solidFill>
              </a:rPr>
              <a:t> </a:t>
            </a:r>
            <a:r>
              <a:rPr lang="fr-FR" sz="1800" dirty="0" err="1" smtClean="0">
                <a:solidFill>
                  <a:srgbClr val="323232"/>
                </a:solidFill>
              </a:rPr>
              <a:t>contain</a:t>
            </a:r>
            <a:r>
              <a:rPr lang="fr-FR" sz="1800" dirty="0" smtClean="0">
                <a:solidFill>
                  <a:srgbClr val="323232"/>
                </a:solidFill>
              </a:rPr>
              <a:t> </a:t>
            </a:r>
            <a:r>
              <a:rPr lang="fr-FR" sz="1800" dirty="0" err="1" smtClean="0">
                <a:solidFill>
                  <a:srgbClr val="323232"/>
                </a:solidFill>
              </a:rPr>
              <a:t>letters</a:t>
            </a:r>
            <a:r>
              <a:rPr lang="fr-FR" sz="1800" dirty="0" smtClean="0">
                <a:solidFill>
                  <a:srgbClr val="323232"/>
                </a:solidFill>
              </a:rPr>
              <a:t>, </a:t>
            </a:r>
            <a:r>
              <a:rPr lang="fr-FR" sz="1800" dirty="0" err="1" smtClean="0">
                <a:solidFill>
                  <a:srgbClr val="323232"/>
                </a:solidFill>
              </a:rPr>
              <a:t>numbers</a:t>
            </a:r>
            <a:r>
              <a:rPr lang="fr-FR" sz="1800" dirty="0" smtClean="0">
                <a:solidFill>
                  <a:srgbClr val="323232"/>
                </a:solidFill>
              </a:rPr>
              <a:t>, </a:t>
            </a:r>
            <a:r>
              <a:rPr lang="fr-FR" sz="1800" dirty="0" err="1" smtClean="0">
                <a:solidFill>
                  <a:srgbClr val="323232"/>
                </a:solidFill>
              </a:rPr>
              <a:t>undersore</a:t>
            </a:r>
            <a:r>
              <a:rPr lang="fr-FR" sz="1800" dirty="0" smtClean="0">
                <a:solidFill>
                  <a:srgbClr val="323232"/>
                </a:solidFill>
              </a:rPr>
              <a:t> (</a:t>
            </a:r>
            <a:r>
              <a:rPr lang="fr-FR" sz="1800" dirty="0" err="1" smtClean="0">
                <a:solidFill>
                  <a:srgbClr val="323232"/>
                </a:solidFill>
              </a:rPr>
              <a:t>character</a:t>
            </a:r>
            <a:r>
              <a:rPr lang="fr-FR" sz="1800" dirty="0" smtClean="0">
                <a:solidFill>
                  <a:srgbClr val="323232"/>
                </a:solidFill>
              </a:rPr>
              <a:t> _), dot (</a:t>
            </a:r>
            <a:r>
              <a:rPr lang="fr-FR" sz="1800" dirty="0" err="1" smtClean="0">
                <a:solidFill>
                  <a:srgbClr val="323232"/>
                </a:solidFill>
              </a:rPr>
              <a:t>character</a:t>
            </a:r>
            <a:r>
              <a:rPr lang="fr-FR" sz="1800" dirty="0" smtClean="0">
                <a:solidFill>
                  <a:srgbClr val="323232"/>
                </a:solidFill>
              </a:rPr>
              <a:t> .), </a:t>
            </a:r>
            <a:r>
              <a:rPr lang="fr-FR" sz="1800" dirty="0" err="1" smtClean="0">
                <a:solidFill>
                  <a:srgbClr val="323232"/>
                </a:solidFill>
              </a:rPr>
              <a:t>dash</a:t>
            </a:r>
            <a:r>
              <a:rPr lang="fr-FR" sz="1800" dirty="0" smtClean="0">
                <a:solidFill>
                  <a:srgbClr val="323232"/>
                </a:solidFill>
              </a:rPr>
              <a:t> (</a:t>
            </a:r>
            <a:r>
              <a:rPr lang="fr-FR" sz="1800" dirty="0" err="1" smtClean="0">
                <a:solidFill>
                  <a:srgbClr val="323232"/>
                </a:solidFill>
              </a:rPr>
              <a:t>character</a:t>
            </a:r>
            <a:r>
              <a:rPr lang="fr-FR" sz="1800" dirty="0" smtClean="0">
                <a:solidFill>
                  <a:srgbClr val="323232"/>
                </a:solidFill>
              </a:rPr>
              <a:t> –)</a:t>
            </a:r>
          </a:p>
          <a:p>
            <a:pPr algn="just">
              <a:defRPr/>
            </a:pPr>
            <a:endParaRPr lang="fr-FR" dirty="0" smtClean="0">
              <a:solidFill>
                <a:srgbClr val="323232"/>
              </a:solidFill>
            </a:endParaRPr>
          </a:p>
          <a:p>
            <a:pPr algn="just">
              <a:defRPr/>
            </a:pPr>
            <a:r>
              <a:rPr lang="fr-FR" sz="1800" dirty="0" smtClean="0">
                <a:solidFill>
                  <a:srgbClr val="323232"/>
                </a:solidFill>
              </a:rPr>
              <a:t>But NO SPACES, NO ACCENTS and </a:t>
            </a:r>
            <a:r>
              <a:rPr lang="fr-FR" dirty="0" smtClean="0">
                <a:solidFill>
                  <a:srgbClr val="323232"/>
                </a:solidFill>
              </a:rPr>
              <a:t>no </a:t>
            </a:r>
            <a:r>
              <a:rPr lang="fr-FR" sz="1800" dirty="0" err="1" smtClean="0">
                <a:solidFill>
                  <a:srgbClr val="323232"/>
                </a:solidFill>
              </a:rPr>
              <a:t>metacharacters</a:t>
            </a:r>
            <a:endParaRPr lang="fr-FR" sz="1800" dirty="0" smtClean="0">
              <a:solidFill>
                <a:srgbClr val="323232"/>
              </a:solidFill>
            </a:endParaRPr>
          </a:p>
          <a:p>
            <a:pPr algn="just">
              <a:defRPr/>
            </a:pPr>
            <a:r>
              <a:rPr lang="fr-FR" sz="1800" dirty="0" smtClean="0">
                <a:solidFill>
                  <a:srgbClr val="323232"/>
                </a:solidFill>
              </a:rPr>
              <a:t> </a:t>
            </a:r>
          </a:p>
          <a:p>
            <a:pPr algn="just">
              <a:defRPr/>
            </a:pPr>
            <a:endParaRPr lang="fr-FR" dirty="0" smtClean="0">
              <a:solidFill>
                <a:srgbClr val="323232"/>
              </a:solidFill>
            </a:endParaRPr>
          </a:p>
          <a:p>
            <a:pPr algn="just">
              <a:defRPr/>
            </a:pPr>
            <a:r>
              <a:rPr lang="fr-FR" b="1" dirty="0" err="1" smtClean="0">
                <a:solidFill>
                  <a:schemeClr val="accent6">
                    <a:lumMod val="75000"/>
                  </a:schemeClr>
                </a:solidFill>
              </a:rPr>
              <a:t>Special</a:t>
            </a:r>
            <a:r>
              <a:rPr lang="fr-FR" b="1" dirty="0" smtClean="0">
                <a:solidFill>
                  <a:schemeClr val="accent6">
                    <a:lumMod val="75000"/>
                  </a:schemeClr>
                </a:solidFill>
              </a:rPr>
              <a:t> </a:t>
            </a:r>
            <a:r>
              <a:rPr lang="fr-FR" b="1" dirty="0" err="1" smtClean="0">
                <a:solidFill>
                  <a:schemeClr val="accent6">
                    <a:lumMod val="75000"/>
                  </a:schemeClr>
                </a:solidFill>
              </a:rPr>
              <a:t>characters</a:t>
            </a:r>
            <a:r>
              <a:rPr lang="fr-FR" b="1" dirty="0" smtClean="0">
                <a:solidFill>
                  <a:schemeClr val="accent6">
                    <a:lumMod val="75000"/>
                  </a:schemeClr>
                </a:solidFill>
              </a:rPr>
              <a:t> (</a:t>
            </a:r>
            <a:r>
              <a:rPr lang="fr-FR" b="1" dirty="0" err="1" smtClean="0">
                <a:solidFill>
                  <a:schemeClr val="accent6">
                    <a:lumMod val="75000"/>
                  </a:schemeClr>
                </a:solidFill>
              </a:rPr>
              <a:t>Metacharacters</a:t>
            </a:r>
            <a:r>
              <a:rPr lang="fr-FR" b="1" dirty="0" smtClean="0">
                <a:solidFill>
                  <a:schemeClr val="accent6">
                    <a:lumMod val="75000"/>
                  </a:schemeClr>
                </a:solidFill>
              </a:rPr>
              <a:t>) have </a:t>
            </a:r>
            <a:r>
              <a:rPr lang="fr-FR" b="1" dirty="0" err="1" smtClean="0">
                <a:solidFill>
                  <a:schemeClr val="accent6">
                    <a:lumMod val="75000"/>
                  </a:schemeClr>
                </a:solidFill>
              </a:rPr>
              <a:t>special</a:t>
            </a:r>
            <a:r>
              <a:rPr lang="fr-FR" b="1" dirty="0" smtClean="0">
                <a:solidFill>
                  <a:schemeClr val="accent6">
                    <a:lumMod val="75000"/>
                  </a:schemeClr>
                </a:solidFill>
              </a:rPr>
              <a:t> </a:t>
            </a:r>
            <a:r>
              <a:rPr lang="fr-FR" b="1" dirty="0" err="1" smtClean="0">
                <a:solidFill>
                  <a:schemeClr val="accent6">
                    <a:lumMod val="75000"/>
                  </a:schemeClr>
                </a:solidFill>
              </a:rPr>
              <a:t>meaning</a:t>
            </a:r>
            <a:endParaRPr lang="fr-FR" b="1" dirty="0" smtClean="0">
              <a:solidFill>
                <a:schemeClr val="accent6">
                  <a:lumMod val="75000"/>
                </a:schemeClr>
              </a:solidFill>
            </a:endParaRPr>
          </a:p>
          <a:p>
            <a:pPr algn="just">
              <a:defRPr/>
            </a:pPr>
            <a:endParaRPr lang="fr-FR" sz="1800" dirty="0" smtClean="0">
              <a:solidFill>
                <a:schemeClr val="accent6">
                  <a:lumMod val="75000"/>
                </a:schemeClr>
              </a:solidFill>
            </a:endParaRPr>
          </a:p>
          <a:p>
            <a:pPr algn="r">
              <a:defRPr/>
            </a:pPr>
            <a:r>
              <a:rPr lang="en-US" dirty="0" smtClean="0">
                <a:solidFill>
                  <a:schemeClr val="accent6">
                    <a:lumMod val="75000"/>
                  </a:schemeClr>
                </a:solidFill>
              </a:rPr>
              <a:t> </a:t>
            </a:r>
            <a:r>
              <a:rPr lang="en-US" dirty="0" smtClean="0">
                <a:solidFill>
                  <a:schemeClr val="accent6">
                    <a:lumMod val="75000"/>
                  </a:schemeClr>
                </a:solidFill>
                <a:cs typeface="Courier New"/>
              </a:rPr>
              <a:t>&amp; ~ # ”  ' { ( [ | ` \ ^ @ ) ] } $ * % ! / ; , ?</a:t>
            </a:r>
          </a:p>
          <a:p>
            <a:pPr algn="r">
              <a:defRPr/>
            </a:pPr>
            <a:endParaRPr lang="en-US" i="1" dirty="0" smtClean="0">
              <a:solidFill>
                <a:srgbClr val="000000"/>
              </a:solidFill>
              <a:cs typeface="Courier New"/>
            </a:endParaRPr>
          </a:p>
          <a:p>
            <a:pPr>
              <a:defRPr/>
            </a:pPr>
            <a:endParaRPr lang="en-US" i="1" dirty="0" smtClean="0">
              <a:solidFill>
                <a:srgbClr val="000000"/>
              </a:solidFill>
              <a:cs typeface="Courier New"/>
            </a:endParaRPr>
          </a:p>
          <a:p>
            <a:pPr>
              <a:defRPr/>
            </a:pPr>
            <a:r>
              <a:rPr lang="en-US" dirty="0" smtClean="0">
                <a:solidFill>
                  <a:srgbClr val="000000"/>
                </a:solidFill>
                <a:ea typeface="Courier New" pitchFamily="-105" charset="0"/>
                <a:cs typeface="Courier New" pitchFamily="-105" charset="0"/>
              </a:rPr>
              <a:t>Suffix in filenames (</a:t>
            </a:r>
            <a:r>
              <a:rPr lang="en-US" dirty="0" err="1" smtClean="0">
                <a:solidFill>
                  <a:srgbClr val="000000"/>
                </a:solidFill>
                <a:ea typeface="Courier New" pitchFamily="-105" charset="0"/>
                <a:cs typeface="Courier New" pitchFamily="-105" charset="0"/>
              </a:rPr>
              <a:t>eg</a:t>
            </a:r>
            <a:r>
              <a:rPr lang="en-US" dirty="0" smtClean="0">
                <a:solidFill>
                  <a:srgbClr val="000000"/>
                </a:solidFill>
                <a:ea typeface="Courier New" pitchFamily="-105" charset="0"/>
                <a:cs typeface="Courier New" pitchFamily="-105" charset="0"/>
              </a:rPr>
              <a:t> .txt) can be any number of letters and is optional</a:t>
            </a:r>
          </a:p>
          <a:p>
            <a:pPr>
              <a:defRPr/>
            </a:pPr>
            <a:endParaRPr lang="en-US" dirty="0">
              <a:solidFill>
                <a:srgbClr val="000000"/>
              </a:solidFill>
              <a:cs typeface="Courier New" pitchFamily="-105" charset="0"/>
            </a:endParaRPr>
          </a:p>
          <a:p>
            <a:pPr>
              <a:defRPr/>
            </a:pPr>
            <a:r>
              <a:rPr lang="en-US" dirty="0" smtClean="0">
                <a:solidFill>
                  <a:srgbClr val="000000"/>
                </a:solidFill>
                <a:cs typeface="Courier New" pitchFamily="-105" charset="0"/>
              </a:rPr>
              <a:t>Only one file with the same name in the same directory</a:t>
            </a:r>
          </a:p>
          <a:p>
            <a:pPr>
              <a:defRPr/>
            </a:pPr>
            <a:endParaRPr lang="en-US" dirty="0">
              <a:solidFill>
                <a:srgbClr val="000000"/>
              </a:solidFill>
              <a:cs typeface="Courier New" pitchFamily="-105" charset="0"/>
            </a:endParaRPr>
          </a:p>
          <a:p>
            <a:pPr>
              <a:defRPr/>
            </a:pPr>
            <a:r>
              <a:rPr lang="en-US" dirty="0" smtClean="0">
                <a:solidFill>
                  <a:srgbClr val="000000"/>
                </a:solidFill>
                <a:cs typeface="Courier New" pitchFamily="-105" charset="0"/>
              </a:rPr>
              <a:t>Filenames : 255 characters maximum</a:t>
            </a:r>
            <a:endParaRPr lang="fr-FR" dirty="0" smtClean="0"/>
          </a:p>
          <a:p>
            <a:pPr algn="r">
              <a:defRPr/>
            </a:pPr>
            <a:endParaRPr lang="en-US" i="1" dirty="0" smtClean="0">
              <a:solidFill>
                <a:srgbClr val="000000"/>
              </a:solidFill>
              <a:cs typeface="Courier New"/>
            </a:endParaRPr>
          </a:p>
        </p:txBody>
      </p:sp>
      <p:pic>
        <p:nvPicPr>
          <p:cNvPr id="8" name="Picture 2"/>
          <p:cNvPicPr>
            <a:picLocks noChangeAspect="1" noChangeArrowheads="1"/>
          </p:cNvPicPr>
          <p:nvPr/>
        </p:nvPicPr>
        <p:blipFill>
          <a:blip r:embed="rId2"/>
          <a:srcRect/>
          <a:stretch>
            <a:fillRect/>
          </a:stretch>
        </p:blipFill>
        <p:spPr bwMode="auto">
          <a:xfrm>
            <a:off x="0" y="0"/>
            <a:ext cx="1064652" cy="1064652"/>
          </a:xfrm>
          <a:prstGeom prst="rect">
            <a:avLst/>
          </a:prstGeom>
          <a:noFill/>
          <a:ln w="9525">
            <a:noFill/>
            <a:miter lim="800000"/>
            <a:headEnd/>
            <a:tailEnd/>
          </a:ln>
          <a:effectLst/>
        </p:spPr>
      </p:pic>
      <p:sp>
        <p:nvSpPr>
          <p:cNvPr id="9" name="Rectangle 8"/>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Practical 3 : Move through a file tree</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ZoneTexte 61"/>
          <p:cNvSpPr txBox="1"/>
          <p:nvPr/>
        </p:nvSpPr>
        <p:spPr>
          <a:xfrm>
            <a:off x="1004425" y="908720"/>
            <a:ext cx="7162666" cy="5047536"/>
          </a:xfrm>
          <a:prstGeom prst="rect">
            <a:avLst/>
          </a:prstGeom>
          <a:noFill/>
        </p:spPr>
        <p:txBody>
          <a:bodyPr wrap="none" rtlCol="0">
            <a:spAutoFit/>
          </a:bodyPr>
          <a:lstStyle/>
          <a:p>
            <a:pPr>
              <a:spcAft>
                <a:spcPts val="600"/>
              </a:spcAft>
              <a:buClr>
                <a:schemeClr val="accent5">
                  <a:lumMod val="75000"/>
                </a:schemeClr>
              </a:buClr>
              <a:buFont typeface="Wingdings" charset="2"/>
              <a:buChar char="§"/>
            </a:pPr>
            <a:r>
              <a:rPr lang="en-US" dirty="0" smtClean="0">
                <a:solidFill>
                  <a:srgbClr val="000000"/>
                </a:solidFill>
              </a:rPr>
              <a:t> 1970 : UNIX operating system created </a:t>
            </a:r>
          </a:p>
          <a:p>
            <a:pPr>
              <a:spcAft>
                <a:spcPts val="600"/>
              </a:spcAft>
              <a:buClr>
                <a:schemeClr val="accent5">
                  <a:lumMod val="75000"/>
                </a:schemeClr>
              </a:buClr>
            </a:pPr>
            <a:endParaRPr lang="en-US" dirty="0" smtClean="0">
              <a:solidFill>
                <a:srgbClr val="000000"/>
              </a:solidFill>
            </a:endParaRPr>
          </a:p>
          <a:p>
            <a:pPr>
              <a:spcAft>
                <a:spcPts val="600"/>
              </a:spcAft>
              <a:buClr>
                <a:schemeClr val="accent5">
                  <a:lumMod val="75000"/>
                </a:schemeClr>
              </a:buClr>
              <a:buFont typeface="Wingdings" charset="2"/>
              <a:buChar char="§"/>
            </a:pPr>
            <a:r>
              <a:rPr lang="en-US" dirty="0" smtClean="0">
                <a:solidFill>
                  <a:srgbClr val="000000"/>
                </a:solidFill>
              </a:rPr>
              <a:t> Numerous forks : Ultrix, AIX, SunOS &amp; Linux (1991)</a:t>
            </a:r>
          </a:p>
          <a:p>
            <a:pPr>
              <a:spcAft>
                <a:spcPts val="600"/>
              </a:spcAft>
              <a:buClr>
                <a:srgbClr val="CEC3A0"/>
              </a:buClr>
              <a:buFont typeface="Wingdings" charset="2"/>
              <a:buChar char="§"/>
            </a:pPr>
            <a:endParaRPr lang="en-US" b="1" dirty="0" smtClean="0">
              <a:solidFill>
                <a:srgbClr val="E08434"/>
              </a:solidFill>
            </a:endParaRPr>
          </a:p>
          <a:p>
            <a:pPr>
              <a:spcAft>
                <a:spcPts val="600"/>
              </a:spcAft>
              <a:buClr>
                <a:schemeClr val="accent5">
                  <a:lumMod val="75000"/>
                </a:schemeClr>
              </a:buClr>
              <a:buFont typeface="Wingdings" charset="2"/>
              <a:buChar char="§"/>
            </a:pPr>
            <a:r>
              <a:rPr lang="en-US" b="1" dirty="0" smtClean="0">
                <a:solidFill>
                  <a:srgbClr val="C34F23"/>
                </a:solidFill>
              </a:rPr>
              <a:t> </a:t>
            </a:r>
            <a:r>
              <a:rPr lang="en-US" b="1" dirty="0" smtClean="0">
                <a:solidFill>
                  <a:schemeClr val="accent6">
                    <a:lumMod val="75000"/>
                  </a:schemeClr>
                </a:solidFill>
              </a:rPr>
              <a:t>Free system, solid, stable and wide array of machines</a:t>
            </a:r>
          </a:p>
          <a:p>
            <a:pPr>
              <a:spcAft>
                <a:spcPts val="600"/>
              </a:spcAft>
              <a:buClr>
                <a:srgbClr val="CEC3A0"/>
              </a:buClr>
              <a:buFont typeface="Wingdings" charset="2"/>
              <a:buChar char="§"/>
            </a:pPr>
            <a:endParaRPr lang="en-US" b="1" dirty="0" smtClean="0">
              <a:solidFill>
                <a:srgbClr val="C34F23"/>
              </a:solidFill>
            </a:endParaRPr>
          </a:p>
          <a:p>
            <a:pPr>
              <a:spcAft>
                <a:spcPts val="600"/>
              </a:spcAft>
              <a:buClr>
                <a:schemeClr val="accent5">
                  <a:lumMod val="75000"/>
                </a:schemeClr>
              </a:buClr>
              <a:buFont typeface="Wingdings" charset="2"/>
              <a:buChar char="§"/>
            </a:pPr>
            <a:r>
              <a:rPr lang="en-US" b="1" dirty="0" smtClean="0">
                <a:solidFill>
                  <a:srgbClr val="C34F23"/>
                </a:solidFill>
              </a:rPr>
              <a:t> </a:t>
            </a:r>
            <a:r>
              <a:rPr lang="en-US" b="1" dirty="0" smtClean="0">
                <a:solidFill>
                  <a:srgbClr val="E46C0A"/>
                </a:solidFill>
              </a:rPr>
              <a:t>Multi-tasking/multi-user system</a:t>
            </a:r>
            <a:endParaRPr lang="en-US" dirty="0" smtClean="0">
              <a:solidFill>
                <a:srgbClr val="E46C0A"/>
              </a:solidFill>
            </a:endParaRPr>
          </a:p>
          <a:p>
            <a:pPr>
              <a:spcAft>
                <a:spcPts val="600"/>
              </a:spcAft>
              <a:buClr>
                <a:schemeClr val="accent5">
                  <a:lumMod val="75000"/>
                </a:schemeClr>
              </a:buClr>
            </a:pPr>
            <a:r>
              <a:rPr lang="en-US" dirty="0" smtClean="0">
                <a:solidFill>
                  <a:srgbClr val="000000"/>
                </a:solidFill>
              </a:rPr>
              <a:t>	One task or process = software</a:t>
            </a:r>
          </a:p>
          <a:p>
            <a:pPr>
              <a:spcAft>
                <a:spcPts val="600"/>
              </a:spcAft>
              <a:buClr>
                <a:schemeClr val="accent5">
                  <a:lumMod val="75000"/>
                </a:schemeClr>
              </a:buClr>
            </a:pPr>
            <a:r>
              <a:rPr lang="en-US" dirty="0" smtClean="0">
                <a:solidFill>
                  <a:srgbClr val="000000"/>
                </a:solidFill>
              </a:rPr>
              <a:t>	Multi-tasking : several process can be run in the same time</a:t>
            </a:r>
          </a:p>
          <a:p>
            <a:pPr lvl="1">
              <a:spcAft>
                <a:spcPts val="600"/>
              </a:spcAft>
              <a:buClr>
                <a:schemeClr val="accent5">
                  <a:lumMod val="75000"/>
                </a:schemeClr>
              </a:buClr>
            </a:pPr>
            <a:r>
              <a:rPr lang="en-US" dirty="0" smtClean="0">
                <a:solidFill>
                  <a:srgbClr val="000000"/>
                </a:solidFill>
              </a:rPr>
              <a:t>Multi-user system : several users can use the system in the same time</a:t>
            </a:r>
          </a:p>
          <a:p>
            <a:pPr lvl="1">
              <a:spcAft>
                <a:spcPts val="600"/>
              </a:spcAft>
              <a:buClr>
                <a:schemeClr val="accent5">
                  <a:lumMod val="75000"/>
                </a:schemeClr>
              </a:buClr>
            </a:pPr>
            <a:r>
              <a:rPr lang="en-US" dirty="0" smtClean="0">
                <a:solidFill>
                  <a:srgbClr val="000000"/>
                </a:solidFill>
              </a:rPr>
              <a:t>Tasks are protected, some can communicate</a:t>
            </a:r>
          </a:p>
          <a:p>
            <a:pPr>
              <a:spcAft>
                <a:spcPts val="600"/>
              </a:spcAft>
              <a:buClr>
                <a:schemeClr val="accent5">
                  <a:lumMod val="75000"/>
                </a:schemeClr>
              </a:buClr>
              <a:buFont typeface="Wingdings" charset="2"/>
              <a:buChar char="§"/>
            </a:pPr>
            <a:endParaRPr lang="en-US" dirty="0" smtClean="0">
              <a:solidFill>
                <a:srgbClr val="000000"/>
              </a:solidFill>
            </a:endParaRPr>
          </a:p>
          <a:p>
            <a:pPr>
              <a:spcAft>
                <a:spcPts val="600"/>
              </a:spcAft>
              <a:buClr>
                <a:schemeClr val="accent5">
                  <a:lumMod val="75000"/>
                </a:schemeClr>
              </a:buClr>
              <a:buFont typeface="Wingdings" charset="2"/>
              <a:buChar char="§"/>
            </a:pPr>
            <a:r>
              <a:rPr lang="en-US" dirty="0" smtClean="0">
                <a:solidFill>
                  <a:srgbClr val="000000"/>
                </a:solidFill>
              </a:rPr>
              <a:t> Files within a tree representation of files and folders</a:t>
            </a:r>
          </a:p>
          <a:p>
            <a:pPr>
              <a:spcAft>
                <a:spcPts val="600"/>
              </a:spcAft>
              <a:buClr>
                <a:schemeClr val="accent5">
                  <a:lumMod val="75000"/>
                </a:schemeClr>
              </a:buClr>
              <a:buFont typeface="Wingdings" charset="2"/>
              <a:buChar char="§"/>
            </a:pPr>
            <a:endParaRPr lang="en-US" dirty="0">
              <a:solidFill>
                <a:srgbClr val="000000"/>
              </a:solidFill>
            </a:endParaRPr>
          </a:p>
        </p:txBody>
      </p:sp>
      <p:sp>
        <p:nvSpPr>
          <p:cNvPr id="9" name="Rectangle 6"/>
          <p:cNvSpPr>
            <a:spLocks noChangeArrowheads="1"/>
          </p:cNvSpPr>
          <p:nvPr/>
        </p:nvSpPr>
        <p:spPr bwMode="auto">
          <a:xfrm>
            <a:off x="6716713" y="76200"/>
            <a:ext cx="1752600" cy="655638"/>
          </a:xfrm>
          <a:prstGeom prst="rect">
            <a:avLst/>
          </a:prstGeom>
          <a:solidFill>
            <a:schemeClr val="bg1"/>
          </a:solidFill>
          <a:ln w="9525">
            <a:solidFill>
              <a:schemeClr val="bg1"/>
            </a:solidFill>
            <a:round/>
            <a:headEnd/>
            <a:tailEnd/>
          </a:ln>
        </p:spPr>
        <p:txBody>
          <a:bodyPr>
            <a:prstTxWarp prst="textNoShape">
              <a:avLst/>
            </a:prstTxWarp>
          </a:bodyPr>
          <a:lstStyle/>
          <a:p>
            <a:endParaRPr lang="fr-FR"/>
          </a:p>
        </p:txBody>
      </p:sp>
      <p:sp>
        <p:nvSpPr>
          <p:cNvPr id="12" name="Rectangle 11"/>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Introduction to Linux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990600" y="1151439"/>
            <a:ext cx="7100365" cy="4792161"/>
          </a:xfrm>
          <a:prstGeom prst="roundRect">
            <a:avLst/>
          </a:prstGeom>
          <a:solidFill>
            <a:schemeClr val="bg1"/>
          </a:solidFill>
          <a:ln w="19050" cap="flat" cmpd="sng" algn="ctr">
            <a:solidFill>
              <a:srgbClr val="323232"/>
            </a:solidFill>
            <a:prstDash val="solid"/>
            <a:round/>
            <a:headEnd type="none" w="med" len="med"/>
            <a:tailEnd type="none" w="med" len="med"/>
          </a:ln>
        </p:spPr>
        <p:txBody>
          <a:bodyPr>
            <a:prstTxWarp prst="textNoShape">
              <a:avLst/>
            </a:prstTxWarp>
          </a:bodyPr>
          <a:lstStyle/>
          <a:p>
            <a:pPr algn="ctr"/>
            <a:r>
              <a:rPr lang="fr-FR" dirty="0" smtClean="0">
                <a:solidFill>
                  <a:srgbClr val="323232"/>
                </a:solidFill>
              </a:rPr>
              <a:t> </a:t>
            </a:r>
            <a:r>
              <a:rPr lang="en-GB" b="1" dirty="0" smtClean="0"/>
              <a:t>Some really useful keyboard shortcuts</a:t>
            </a:r>
            <a:endParaRPr lang="en-GB" dirty="0" smtClean="0"/>
          </a:p>
          <a:p>
            <a:r>
              <a:rPr lang="en-GB" dirty="0" smtClean="0"/>
              <a:t/>
            </a:r>
            <a:br>
              <a:rPr lang="en-GB" dirty="0" smtClean="0"/>
            </a:br>
            <a:endParaRPr lang="en-GB" dirty="0" smtClean="0"/>
          </a:p>
          <a:p>
            <a:r>
              <a:rPr lang="en-GB" dirty="0" smtClean="0">
                <a:solidFill>
                  <a:srgbClr val="000000"/>
                </a:solidFill>
                <a:latin typeface="Courier New"/>
                <a:ea typeface="Courier New" pitchFamily="-105" charset="0"/>
                <a:cs typeface="Courier New"/>
              </a:rPr>
              <a:t>&lt;Tab&gt; 			</a:t>
            </a:r>
            <a:r>
              <a:rPr lang="en-GB" dirty="0" smtClean="0"/>
              <a:t>Automatically complete a name if unique</a:t>
            </a:r>
          </a:p>
          <a:p>
            <a:r>
              <a:rPr lang="en-GB" dirty="0" smtClean="0">
                <a:solidFill>
                  <a:srgbClr val="000000"/>
                </a:solidFill>
                <a:latin typeface="Courier New"/>
                <a:ea typeface="Courier New" pitchFamily="-105" charset="0"/>
                <a:cs typeface="Courier New"/>
              </a:rPr>
              <a:t>&lt;Tab&gt;&lt;Tab&gt; 	</a:t>
            </a:r>
            <a:r>
              <a:rPr lang="en-GB" dirty="0" smtClean="0"/>
              <a:t>Display a list of possible names if non unique</a:t>
            </a:r>
          </a:p>
          <a:p>
            <a:endParaRPr lang="en-GB" dirty="0" smtClean="0"/>
          </a:p>
          <a:p>
            <a:r>
              <a:rPr lang="en-GB" dirty="0" smtClean="0">
                <a:solidFill>
                  <a:srgbClr val="000000"/>
                </a:solidFill>
                <a:latin typeface="Courier New"/>
                <a:ea typeface="Courier New" pitchFamily="-105" charset="0"/>
                <a:cs typeface="Courier New"/>
              </a:rPr>
              <a:t>&lt;</a:t>
            </a:r>
            <a:r>
              <a:rPr lang="en-GB" dirty="0" err="1" smtClean="0">
                <a:solidFill>
                  <a:srgbClr val="000000"/>
                </a:solidFill>
                <a:latin typeface="Courier New"/>
                <a:ea typeface="Courier New" pitchFamily="-105" charset="0"/>
                <a:cs typeface="Courier New"/>
              </a:rPr>
              <a:t>UpArrow</a:t>
            </a:r>
            <a:r>
              <a:rPr lang="en-GB" dirty="0" smtClean="0">
                <a:solidFill>
                  <a:srgbClr val="000000"/>
                </a:solidFill>
                <a:latin typeface="Courier New"/>
                <a:ea typeface="Courier New" pitchFamily="-105" charset="0"/>
                <a:cs typeface="Courier New"/>
              </a:rPr>
              <a:t>&gt; 	</a:t>
            </a:r>
            <a:r>
              <a:rPr lang="en-GB" dirty="0" smtClean="0"/>
              <a:t>List all already executed commands</a:t>
            </a:r>
          </a:p>
          <a:p>
            <a:r>
              <a:rPr lang="en-GB" dirty="0" smtClean="0">
                <a:solidFill>
                  <a:srgbClr val="000000"/>
                </a:solidFill>
                <a:latin typeface="Courier New"/>
                <a:ea typeface="Courier New" pitchFamily="-105" charset="0"/>
                <a:cs typeface="Courier New"/>
              </a:rPr>
              <a:t>&lt;</a:t>
            </a:r>
            <a:r>
              <a:rPr lang="en-GB" dirty="0" err="1" smtClean="0">
                <a:solidFill>
                  <a:srgbClr val="000000"/>
                </a:solidFill>
                <a:latin typeface="Courier New"/>
                <a:ea typeface="Courier New" pitchFamily="-105" charset="0"/>
                <a:cs typeface="Courier New"/>
              </a:rPr>
              <a:t>DownArrow</a:t>
            </a:r>
            <a:r>
              <a:rPr lang="en-GB" dirty="0" smtClean="0">
                <a:solidFill>
                  <a:srgbClr val="000000"/>
                </a:solidFill>
                <a:latin typeface="Courier New"/>
                <a:ea typeface="Courier New" pitchFamily="-105" charset="0"/>
                <a:cs typeface="Courier New"/>
              </a:rPr>
              <a:t>&gt; </a:t>
            </a:r>
          </a:p>
          <a:p>
            <a:endParaRPr lang="en-GB" dirty="0" smtClean="0"/>
          </a:p>
          <a:p>
            <a:r>
              <a:rPr lang="en-GB" dirty="0" smtClean="0">
                <a:solidFill>
                  <a:srgbClr val="000000"/>
                </a:solidFill>
                <a:latin typeface="Courier New"/>
                <a:ea typeface="Courier New" pitchFamily="-105" charset="0"/>
                <a:cs typeface="Courier New"/>
              </a:rPr>
              <a:t>&lt;Ctrl&gt; C 		</a:t>
            </a:r>
            <a:r>
              <a:rPr lang="en-GB" dirty="0" smtClean="0"/>
              <a:t>Kill the current process in terminal</a:t>
            </a:r>
          </a:p>
          <a:p>
            <a:pPr>
              <a:buClr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pPr>
            <a:r>
              <a:rPr lang="en-GB" dirty="0" smtClean="0">
                <a:solidFill>
                  <a:srgbClr val="000000"/>
                </a:solidFill>
                <a:latin typeface="Courier New"/>
                <a:ea typeface="Courier New" pitchFamily="-105" charset="0"/>
                <a:cs typeface="Courier New"/>
              </a:rPr>
              <a:t>&lt;Ctrl&gt; </a:t>
            </a:r>
            <a:r>
              <a:rPr lang="fr-FR" dirty="0" smtClean="0">
                <a:solidFill>
                  <a:srgbClr val="000000"/>
                </a:solidFill>
                <a:latin typeface="Courier New"/>
                <a:ea typeface="Courier New" pitchFamily="-105" charset="0"/>
                <a:cs typeface="Courier New"/>
              </a:rPr>
              <a:t>Z</a:t>
            </a:r>
            <a:r>
              <a:rPr lang="fr-FR" dirty="0" smtClean="0">
                <a:solidFill>
                  <a:srgbClr val="000000"/>
                </a:solidFill>
                <a:ea typeface="Courier New" pitchFamily="-105" charset="0"/>
                <a:cs typeface="Calibri"/>
              </a:rPr>
              <a:t>		suspend </a:t>
            </a:r>
            <a:r>
              <a:rPr lang="fr-FR" dirty="0" err="1" smtClean="0">
                <a:solidFill>
                  <a:srgbClr val="000000"/>
                </a:solidFill>
                <a:ea typeface="Courier New" pitchFamily="-105" charset="0"/>
                <a:cs typeface="Calibri"/>
              </a:rPr>
              <a:t>process</a:t>
            </a:r>
            <a:endParaRPr lang="fr-FR" dirty="0" smtClean="0">
              <a:solidFill>
                <a:srgbClr val="000000"/>
              </a:solidFill>
              <a:ea typeface="Courier New" pitchFamily="-105" charset="0"/>
              <a:cs typeface="Calibri"/>
            </a:endParaRPr>
          </a:p>
          <a:p>
            <a:endParaRPr lang="en-GB" dirty="0" smtClean="0"/>
          </a:p>
          <a:p>
            <a:r>
              <a:rPr lang="en-GB" dirty="0" smtClean="0">
                <a:solidFill>
                  <a:srgbClr val="000000"/>
                </a:solidFill>
                <a:latin typeface="Courier New"/>
                <a:ea typeface="Courier New" pitchFamily="-105" charset="0"/>
                <a:cs typeface="Courier New"/>
              </a:rPr>
              <a:t>&lt;Ctrl&gt; R 		</a:t>
            </a:r>
            <a:r>
              <a:rPr lang="en-GB" dirty="0" smtClean="0"/>
              <a:t>Search for a previously performed command</a:t>
            </a:r>
            <a:endParaRPr lang="en-US" dirty="0" smtClean="0">
              <a:solidFill>
                <a:srgbClr val="000000"/>
              </a:solidFill>
              <a:ea typeface="Courier New" pitchFamily="-105" charset="0"/>
              <a:cs typeface="Calibri"/>
            </a:endParaRPr>
          </a:p>
          <a:p>
            <a:r>
              <a:rPr lang="en-GB" dirty="0" smtClean="0"/>
              <a:t/>
            </a:r>
            <a:br>
              <a:rPr lang="en-GB" dirty="0" smtClean="0"/>
            </a:br>
            <a:endParaRPr lang="en-GB" dirty="0" smtClean="0"/>
          </a:p>
          <a:p>
            <a:r>
              <a:rPr lang="en-GB" dirty="0" smtClean="0"/>
              <a:t/>
            </a:r>
            <a:br>
              <a:rPr lang="en-GB" dirty="0" smtClean="0"/>
            </a:br>
            <a:endParaRPr lang="fr-FR" dirty="0" smtClean="0">
              <a:solidFill>
                <a:srgbClr val="323232"/>
              </a:solidFill>
            </a:endParaRPr>
          </a:p>
        </p:txBody>
      </p:sp>
      <p:pic>
        <p:nvPicPr>
          <p:cNvPr id="9" name="Picture 2"/>
          <p:cNvPicPr>
            <a:picLocks noChangeAspect="1" noChangeArrowheads="1"/>
          </p:cNvPicPr>
          <p:nvPr/>
        </p:nvPicPr>
        <p:blipFill>
          <a:blip r:embed="rId2"/>
          <a:srcRect/>
          <a:stretch>
            <a:fillRect/>
          </a:stretch>
        </p:blipFill>
        <p:spPr bwMode="auto">
          <a:xfrm>
            <a:off x="0" y="0"/>
            <a:ext cx="1064652" cy="1064652"/>
          </a:xfrm>
          <a:prstGeom prst="rect">
            <a:avLst/>
          </a:prstGeom>
          <a:noFill/>
          <a:ln w="9525">
            <a:noFill/>
            <a:miter lim="800000"/>
            <a:headEnd/>
            <a:tailEnd/>
          </a:ln>
          <a:effectLst/>
        </p:spPr>
      </p:pic>
      <p:sp>
        <p:nvSpPr>
          <p:cNvPr id="10" name="Rectangle 9"/>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Practical 3 : Move through a file tree</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srcRect/>
          <a:stretch>
            <a:fillRect/>
          </a:stretch>
        </p:blipFill>
        <p:spPr bwMode="auto">
          <a:xfrm>
            <a:off x="0" y="0"/>
            <a:ext cx="1064652" cy="1064652"/>
          </a:xfrm>
          <a:prstGeom prst="rect">
            <a:avLst/>
          </a:prstGeom>
          <a:noFill/>
          <a:ln w="9525">
            <a:noFill/>
            <a:miter lim="800000"/>
            <a:headEnd/>
            <a:tailEnd/>
          </a:ln>
          <a:effectLst/>
        </p:spPr>
      </p:pic>
      <p:sp>
        <p:nvSpPr>
          <p:cNvPr id="28" name="Rectangle 27"/>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Practical 3 : Move through a file tree</a:t>
            </a:r>
            <a:endParaRPr lang="en-US" sz="2400" b="1" dirty="0">
              <a:solidFill>
                <a:schemeClr val="bg1"/>
              </a:solidFill>
            </a:endParaRPr>
          </a:p>
        </p:txBody>
      </p:sp>
      <p:sp>
        <p:nvSpPr>
          <p:cNvPr id="16" name="Rectangle à coins arrondis 6"/>
          <p:cNvSpPr>
            <a:spLocks noChangeArrowheads="1"/>
          </p:cNvSpPr>
          <p:nvPr/>
        </p:nvSpPr>
        <p:spPr bwMode="auto">
          <a:xfrm>
            <a:off x="1143000" y="1064652"/>
            <a:ext cx="7668681" cy="5183748"/>
          </a:xfrm>
          <a:prstGeom prst="roundRect">
            <a:avLst>
              <a:gd name="adj" fmla="val 16667"/>
            </a:avLst>
          </a:prstGeom>
          <a:noFill/>
          <a:ln w="19050" cap="flat" cmpd="sng" algn="ctr">
            <a:solidFill>
              <a:schemeClr val="accent5">
                <a:lumMod val="75000"/>
              </a:schemeClr>
            </a:solidFill>
            <a:prstDash val="solid"/>
            <a:round/>
            <a:headEnd type="none" w="med" len="med"/>
            <a:tailEnd type="none" w="med" len="med"/>
          </a:ln>
        </p:spPr>
        <p:txBody>
          <a:bodyPr>
            <a:prstTxWarp prst="textNoShape">
              <a:avLst/>
            </a:prstTxWarp>
          </a:bodyPr>
          <a:lstStyle/>
          <a:p>
            <a:endParaRPr lang="en-GB" dirty="0" smtClean="0"/>
          </a:p>
          <a:p>
            <a:r>
              <a:rPr lang="en-GB" dirty="0" smtClean="0"/>
              <a:t>Go to /</a:t>
            </a:r>
            <a:r>
              <a:rPr lang="en-GB" dirty="0" err="1" smtClean="0"/>
              <a:t>usr</a:t>
            </a:r>
            <a:r>
              <a:rPr lang="en-GB" dirty="0" smtClean="0"/>
              <a:t>/local/</a:t>
            </a:r>
            <a:r>
              <a:rPr lang="en-GB" dirty="0" err="1" smtClean="0"/>
              <a:t>bioinfo</a:t>
            </a:r>
            <a:r>
              <a:rPr lang="en-GB" dirty="0" smtClean="0"/>
              <a:t> and check in the prompt you have changed correctly your working directory. List the dir content.</a:t>
            </a:r>
          </a:p>
          <a:p>
            <a:endParaRPr lang="en-GB" dirty="0" smtClean="0"/>
          </a:p>
          <a:p>
            <a:r>
              <a:rPr lang="en-GB" dirty="0" smtClean="0"/>
              <a:t>Go to the parent directory.</a:t>
            </a:r>
          </a:p>
          <a:p>
            <a:endParaRPr lang="en-GB" dirty="0" smtClean="0"/>
          </a:p>
          <a:p>
            <a:r>
              <a:rPr lang="en-GB" dirty="0" smtClean="0"/>
              <a:t>Come back to your home directory. From ~, and without any change in your working dir, list what's in /</a:t>
            </a:r>
            <a:r>
              <a:rPr lang="en-GB" dirty="0" err="1" smtClean="0"/>
              <a:t>usr</a:t>
            </a:r>
            <a:r>
              <a:rPr lang="en-GB" dirty="0" smtClean="0"/>
              <a:t>/local/</a:t>
            </a:r>
            <a:r>
              <a:rPr lang="en-GB" dirty="0" err="1" smtClean="0"/>
              <a:t>bioinfo</a:t>
            </a:r>
            <a:r>
              <a:rPr lang="en-GB" dirty="0" smtClean="0"/>
              <a:t>/training.</a:t>
            </a:r>
          </a:p>
          <a:p>
            <a:endParaRPr lang="en-GB" dirty="0"/>
          </a:p>
          <a:p>
            <a:r>
              <a:rPr lang="en-GB" dirty="0" smtClean="0"/>
              <a:t/>
            </a:r>
            <a:br>
              <a:rPr lang="en-GB" dirty="0" smtClean="0"/>
            </a:br>
            <a:endParaRPr lang="en-GB" dirty="0" smtClean="0"/>
          </a:p>
          <a:p>
            <a:pPr algn="just">
              <a:defRPr/>
            </a:pPr>
            <a:r>
              <a:rPr lang="fr-FR" dirty="0" smtClean="0">
                <a:solidFill>
                  <a:srgbClr val="323232"/>
                </a:solidFill>
              </a:rPr>
              <a:t>	</a:t>
            </a:r>
            <a:endParaRPr lang="fr-FR" dirty="0" smtClean="0"/>
          </a:p>
          <a:p>
            <a:pPr algn="just">
              <a:defRPr/>
            </a:pPr>
            <a:endParaRPr lang="fr-FR" dirty="0">
              <a:solidFill>
                <a:srgbClr val="323232"/>
              </a:solidFill>
            </a:endParaRPr>
          </a:p>
        </p:txBody>
      </p:sp>
      <p:grpSp>
        <p:nvGrpSpPr>
          <p:cNvPr id="2" name="Grouper 23"/>
          <p:cNvGrpSpPr/>
          <p:nvPr/>
        </p:nvGrpSpPr>
        <p:grpSpPr>
          <a:xfrm>
            <a:off x="70247" y="1201149"/>
            <a:ext cx="1405071" cy="1371600"/>
            <a:chOff x="70247" y="1672104"/>
            <a:chExt cx="1405071" cy="1371600"/>
          </a:xfrm>
        </p:grpSpPr>
        <p:pic>
          <p:nvPicPr>
            <p:cNvPr id="22" name="Image 21"/>
            <p:cNvPicPr>
              <a:picLocks noChangeAspect="1"/>
            </p:cNvPicPr>
            <p:nvPr/>
          </p:nvPicPr>
          <p:blipFill>
            <a:blip r:embed="rId4"/>
            <a:stretch>
              <a:fillRect/>
            </a:stretch>
          </p:blipFill>
          <p:spPr>
            <a:xfrm>
              <a:off x="103718" y="1672104"/>
              <a:ext cx="1371600" cy="1371600"/>
            </a:xfrm>
            <a:prstGeom prst="rect">
              <a:avLst/>
            </a:prstGeom>
          </p:spPr>
        </p:pic>
        <p:sp>
          <p:nvSpPr>
            <p:cNvPr id="23" name="ZoneTexte 22"/>
            <p:cNvSpPr txBox="1"/>
            <p:nvPr/>
          </p:nvSpPr>
          <p:spPr>
            <a:xfrm>
              <a:off x="70247" y="2057400"/>
              <a:ext cx="615553" cy="523220"/>
            </a:xfrm>
            <a:prstGeom prst="rect">
              <a:avLst/>
            </a:prstGeom>
            <a:noFill/>
          </p:spPr>
          <p:txBody>
            <a:bodyPr vert="horz" wrap="square" rtlCol="0">
              <a:spAutoFit/>
            </a:bodyPr>
            <a:lstStyle/>
            <a:p>
              <a:r>
                <a:rPr lang="fr-FR" sz="2800" b="1" dirty="0" smtClean="0">
                  <a:solidFill>
                    <a:schemeClr val="bg2">
                      <a:lumMod val="25000"/>
                    </a:schemeClr>
                  </a:solidFill>
                </a:rPr>
                <a:t>TP</a:t>
              </a:r>
              <a:endParaRPr lang="fr-FR" sz="2800" b="1" dirty="0">
                <a:solidFill>
                  <a:schemeClr val="bg2">
                    <a:lumMod val="25000"/>
                  </a:schemeClr>
                </a:solidFill>
              </a:endParaRPr>
            </a:p>
          </p:txBody>
        </p:sp>
      </p:grpSp>
      <p:sp>
        <p:nvSpPr>
          <p:cNvPr id="10" name="Rectangle 9"/>
          <p:cNvSpPr/>
          <p:nvPr/>
        </p:nvSpPr>
        <p:spPr>
          <a:xfrm>
            <a:off x="2209800" y="609600"/>
            <a:ext cx="4724400" cy="369332"/>
          </a:xfrm>
          <a:prstGeom prst="rect">
            <a:avLst/>
          </a:prstGeom>
        </p:spPr>
        <p:txBody>
          <a:bodyPr wrap="square">
            <a:spAutoFit/>
          </a:bodyPr>
          <a:lstStyle/>
          <a:p>
            <a:r>
              <a:rPr lang="en-GB" b="1" dirty="0" smtClean="0">
                <a:solidFill>
                  <a:srgbClr val="E08434"/>
                </a:solidFill>
              </a:rPr>
              <a:t>~, </a:t>
            </a:r>
            <a:r>
              <a:rPr lang="fr-FR" b="1" dirty="0" smtClean="0">
                <a:solidFill>
                  <a:srgbClr val="E08434"/>
                </a:solidFill>
              </a:rPr>
              <a:t>cd, </a:t>
            </a:r>
            <a:r>
              <a:rPr lang="fr-FR" b="1" dirty="0" err="1" smtClean="0">
                <a:solidFill>
                  <a:srgbClr val="E08434"/>
                </a:solidFill>
              </a:rPr>
              <a:t>pwd</a:t>
            </a:r>
            <a:r>
              <a:rPr lang="fr-FR" b="1" dirty="0" smtClean="0">
                <a:solidFill>
                  <a:srgbClr val="E08434"/>
                </a:solidFill>
              </a:rPr>
              <a:t>, </a:t>
            </a:r>
            <a:r>
              <a:rPr lang="fr-FR" b="1" dirty="0" err="1" smtClean="0">
                <a:solidFill>
                  <a:srgbClr val="E08434"/>
                </a:solidFill>
              </a:rPr>
              <a:t>ls</a:t>
            </a:r>
            <a:r>
              <a:rPr lang="fr-FR" b="1" dirty="0" smtClean="0">
                <a:solidFill>
                  <a:srgbClr val="E08434"/>
                </a:solidFill>
              </a:rPr>
              <a:t>, . (« dot » ) et .. (« dot dot »)</a:t>
            </a:r>
            <a:endParaRPr lang="en-GB" dirty="0" smtClean="0">
              <a:solidFill>
                <a:srgbClr val="E08434"/>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srcRect/>
          <a:stretch>
            <a:fillRect/>
          </a:stretch>
        </p:blipFill>
        <p:spPr bwMode="auto">
          <a:xfrm>
            <a:off x="0" y="0"/>
            <a:ext cx="1064652" cy="1064652"/>
          </a:xfrm>
          <a:prstGeom prst="rect">
            <a:avLst/>
          </a:prstGeom>
          <a:noFill/>
          <a:ln w="9525">
            <a:noFill/>
            <a:miter lim="800000"/>
            <a:headEnd/>
            <a:tailEnd/>
          </a:ln>
          <a:effectLst/>
        </p:spPr>
      </p:pic>
      <p:sp>
        <p:nvSpPr>
          <p:cNvPr id="28" name="Rectangle 27"/>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Practical 3 : Move through a file tree</a:t>
            </a:r>
            <a:endParaRPr lang="en-US" sz="2400" b="1" dirty="0">
              <a:solidFill>
                <a:schemeClr val="bg1"/>
              </a:solidFill>
            </a:endParaRPr>
          </a:p>
        </p:txBody>
      </p:sp>
      <p:sp>
        <p:nvSpPr>
          <p:cNvPr id="16" name="Rectangle à coins arrondis 6"/>
          <p:cNvSpPr>
            <a:spLocks noChangeArrowheads="1"/>
          </p:cNvSpPr>
          <p:nvPr/>
        </p:nvSpPr>
        <p:spPr bwMode="auto">
          <a:xfrm>
            <a:off x="1246719" y="1217052"/>
            <a:ext cx="7668681" cy="3583548"/>
          </a:xfrm>
          <a:prstGeom prst="roundRect">
            <a:avLst>
              <a:gd name="adj" fmla="val 16667"/>
            </a:avLst>
          </a:prstGeom>
          <a:noFill/>
          <a:ln w="19050" cap="flat" cmpd="sng" algn="ctr">
            <a:solidFill>
              <a:schemeClr val="accent5">
                <a:lumMod val="75000"/>
              </a:schemeClr>
            </a:solidFill>
            <a:prstDash val="solid"/>
            <a:round/>
            <a:headEnd type="none" w="med" len="med"/>
            <a:tailEnd type="none" w="med" len="med"/>
          </a:ln>
        </p:spPr>
        <p:txBody>
          <a:bodyPr>
            <a:prstTxWarp prst="textNoShape">
              <a:avLst/>
            </a:prstTxWarp>
          </a:bodyPr>
          <a:lstStyle/>
          <a:p>
            <a:endParaRPr lang="en-GB" dirty="0" smtClean="0">
              <a:solidFill>
                <a:srgbClr val="000000"/>
              </a:solidFill>
            </a:endParaRPr>
          </a:p>
          <a:p>
            <a:r>
              <a:rPr lang="en-GB" dirty="0"/>
              <a:t>Create a new directory called “training” under your home dir.</a:t>
            </a:r>
          </a:p>
          <a:p>
            <a:endParaRPr lang="en-GB" dirty="0" smtClean="0"/>
          </a:p>
          <a:p>
            <a:r>
              <a:rPr lang="en-GB" dirty="0" smtClean="0"/>
              <a:t>Copy file tree under /</a:t>
            </a:r>
            <a:r>
              <a:rPr lang="en-GB" dirty="0" err="1" smtClean="0"/>
              <a:t>usr</a:t>
            </a:r>
            <a:r>
              <a:rPr lang="en-GB" dirty="0" smtClean="0"/>
              <a:t>/local/</a:t>
            </a:r>
            <a:r>
              <a:rPr lang="en-GB" dirty="0" err="1" smtClean="0"/>
              <a:t>bioinfo</a:t>
            </a:r>
            <a:r>
              <a:rPr lang="en-GB" dirty="0" smtClean="0"/>
              <a:t>/training to ~/training. </a:t>
            </a:r>
          </a:p>
          <a:p>
            <a:endParaRPr lang="en-GB" dirty="0" smtClean="0"/>
          </a:p>
          <a:p>
            <a:r>
              <a:rPr lang="en-GB" dirty="0" smtClean="0"/>
              <a:t>Go to ~/training </a:t>
            </a:r>
          </a:p>
          <a:p>
            <a:endParaRPr lang="en-GB" dirty="0"/>
          </a:p>
          <a:p>
            <a:r>
              <a:rPr lang="en-GB" dirty="0" smtClean="0"/>
              <a:t>List  </a:t>
            </a:r>
            <a:r>
              <a:rPr lang="en-GB" i="1" dirty="0" smtClean="0"/>
              <a:t>Perl</a:t>
            </a:r>
            <a:r>
              <a:rPr lang="en-GB" dirty="0" smtClean="0"/>
              <a:t>.</a:t>
            </a:r>
          </a:p>
          <a:p>
            <a:r>
              <a:rPr lang="en-GB" dirty="0" smtClean="0"/>
              <a:t/>
            </a:r>
            <a:br>
              <a:rPr lang="en-GB" dirty="0" smtClean="0"/>
            </a:br>
            <a:r>
              <a:rPr lang="en-GB" dirty="0" smtClean="0"/>
              <a:t>Move Perl/* to </a:t>
            </a:r>
            <a:r>
              <a:rPr lang="en-GB" dirty="0" err="1" smtClean="0"/>
              <a:t>rna-seq</a:t>
            </a:r>
            <a:r>
              <a:rPr lang="en-GB" dirty="0" smtClean="0"/>
              <a:t>/</a:t>
            </a:r>
            <a:r>
              <a:rPr lang="en-GB" dirty="0" err="1" smtClean="0"/>
              <a:t>Raw_data</a:t>
            </a:r>
            <a:r>
              <a:rPr lang="en-GB" dirty="0" smtClean="0"/>
              <a:t>.</a:t>
            </a:r>
          </a:p>
          <a:p>
            <a:endParaRPr lang="en-GB" dirty="0" smtClean="0"/>
          </a:p>
          <a:p>
            <a:r>
              <a:rPr lang="en-GB" dirty="0" smtClean="0"/>
              <a:t>What are the differences between </a:t>
            </a:r>
            <a:r>
              <a:rPr lang="en-GB" dirty="0" err="1" smtClean="0"/>
              <a:t>mv</a:t>
            </a:r>
            <a:r>
              <a:rPr lang="en-GB" dirty="0" smtClean="0"/>
              <a:t> and cp?</a:t>
            </a:r>
          </a:p>
          <a:p>
            <a:endParaRPr lang="en-GB" dirty="0" smtClean="0">
              <a:solidFill>
                <a:srgbClr val="000000"/>
              </a:solidFill>
            </a:endParaRPr>
          </a:p>
          <a:p>
            <a:pPr algn="just">
              <a:defRPr/>
            </a:pPr>
            <a:endParaRPr lang="fr-FR" dirty="0">
              <a:solidFill>
                <a:srgbClr val="323232"/>
              </a:solidFill>
            </a:endParaRPr>
          </a:p>
        </p:txBody>
      </p:sp>
      <p:grpSp>
        <p:nvGrpSpPr>
          <p:cNvPr id="2" name="Grouper 23"/>
          <p:cNvGrpSpPr/>
          <p:nvPr/>
        </p:nvGrpSpPr>
        <p:grpSpPr>
          <a:xfrm>
            <a:off x="70247" y="1201149"/>
            <a:ext cx="1405071" cy="1371600"/>
            <a:chOff x="70247" y="1672104"/>
            <a:chExt cx="1405071" cy="1371600"/>
          </a:xfrm>
        </p:grpSpPr>
        <p:pic>
          <p:nvPicPr>
            <p:cNvPr id="22" name="Image 21"/>
            <p:cNvPicPr>
              <a:picLocks noChangeAspect="1"/>
            </p:cNvPicPr>
            <p:nvPr/>
          </p:nvPicPr>
          <p:blipFill>
            <a:blip r:embed="rId4"/>
            <a:stretch>
              <a:fillRect/>
            </a:stretch>
          </p:blipFill>
          <p:spPr>
            <a:xfrm>
              <a:off x="103718" y="1672104"/>
              <a:ext cx="1371600" cy="1371600"/>
            </a:xfrm>
            <a:prstGeom prst="rect">
              <a:avLst/>
            </a:prstGeom>
          </p:spPr>
        </p:pic>
        <p:sp>
          <p:nvSpPr>
            <p:cNvPr id="23" name="ZoneTexte 22"/>
            <p:cNvSpPr txBox="1"/>
            <p:nvPr/>
          </p:nvSpPr>
          <p:spPr>
            <a:xfrm>
              <a:off x="70247" y="2057400"/>
              <a:ext cx="615553" cy="523220"/>
            </a:xfrm>
            <a:prstGeom prst="rect">
              <a:avLst/>
            </a:prstGeom>
            <a:noFill/>
          </p:spPr>
          <p:txBody>
            <a:bodyPr vert="horz" wrap="square" rtlCol="0">
              <a:spAutoFit/>
            </a:bodyPr>
            <a:lstStyle/>
            <a:p>
              <a:r>
                <a:rPr lang="fr-FR" sz="2800" b="1" dirty="0" smtClean="0">
                  <a:solidFill>
                    <a:schemeClr val="bg2">
                      <a:lumMod val="25000"/>
                    </a:schemeClr>
                  </a:solidFill>
                </a:rPr>
                <a:t>TP</a:t>
              </a:r>
              <a:endParaRPr lang="fr-FR" sz="2800" b="1" dirty="0">
                <a:solidFill>
                  <a:schemeClr val="bg2">
                    <a:lumMod val="25000"/>
                  </a:schemeClr>
                </a:solidFill>
              </a:endParaRPr>
            </a:p>
          </p:txBody>
        </p:sp>
      </p:grpSp>
      <p:sp>
        <p:nvSpPr>
          <p:cNvPr id="11" name="Rectangle 10"/>
          <p:cNvSpPr/>
          <p:nvPr/>
        </p:nvSpPr>
        <p:spPr>
          <a:xfrm>
            <a:off x="3048000" y="609600"/>
            <a:ext cx="3048000" cy="369332"/>
          </a:xfrm>
          <a:prstGeom prst="rect">
            <a:avLst/>
          </a:prstGeom>
        </p:spPr>
        <p:txBody>
          <a:bodyPr wrap="square">
            <a:spAutoFit/>
          </a:bodyPr>
          <a:lstStyle/>
          <a:p>
            <a:r>
              <a:rPr lang="en-US" b="1" dirty="0" err="1" smtClean="0">
                <a:solidFill>
                  <a:srgbClr val="E08434"/>
                </a:solidFill>
              </a:rPr>
              <a:t>Commandes</a:t>
            </a:r>
            <a:r>
              <a:rPr lang="en-US" b="1" dirty="0" smtClean="0">
                <a:solidFill>
                  <a:srgbClr val="E08434"/>
                </a:solidFill>
              </a:rPr>
              <a:t> </a:t>
            </a:r>
            <a:r>
              <a:rPr lang="en-US" b="1" dirty="0" err="1" smtClean="0">
                <a:solidFill>
                  <a:srgbClr val="E08434"/>
                </a:solidFill>
              </a:rPr>
              <a:t>mkdir</a:t>
            </a:r>
            <a:r>
              <a:rPr lang="en-US" b="1" dirty="0" smtClean="0">
                <a:solidFill>
                  <a:srgbClr val="E08434"/>
                </a:solidFill>
              </a:rPr>
              <a:t>, </a:t>
            </a:r>
            <a:r>
              <a:rPr lang="en-US" b="1" dirty="0" err="1" smtClean="0">
                <a:solidFill>
                  <a:srgbClr val="E08434"/>
                </a:solidFill>
              </a:rPr>
              <a:t>mv</a:t>
            </a:r>
            <a:r>
              <a:rPr lang="en-US" b="1" dirty="0" smtClean="0">
                <a:solidFill>
                  <a:srgbClr val="E08434"/>
                </a:solidFill>
              </a:rPr>
              <a:t>, cp, </a:t>
            </a:r>
            <a:r>
              <a:rPr lang="en-US" b="1" dirty="0" err="1" smtClean="0">
                <a:solidFill>
                  <a:srgbClr val="E08434"/>
                </a:solidFill>
              </a:rPr>
              <a:t>cd</a:t>
            </a:r>
            <a:endParaRPr lang="en-US" b="1" dirty="0" smtClean="0">
              <a:solidFill>
                <a:srgbClr val="E08434"/>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3482490" y="1143016"/>
            <a:ext cx="2232510" cy="369332"/>
          </a:xfrm>
          <a:prstGeom prst="rect">
            <a:avLst/>
          </a:prstGeom>
        </p:spPr>
        <p:txBody>
          <a:bodyPr wrap="square">
            <a:spAutoFit/>
          </a:bodyPr>
          <a:lstStyle/>
          <a:p>
            <a:r>
              <a:rPr lang="en-US" b="1" dirty="0" err="1" smtClean="0">
                <a:solidFill>
                  <a:srgbClr val="E08434"/>
                </a:solidFill>
              </a:rPr>
              <a:t>ls</a:t>
            </a:r>
            <a:r>
              <a:rPr lang="en-US" b="1" dirty="0" smtClean="0">
                <a:solidFill>
                  <a:srgbClr val="E08434"/>
                </a:solidFill>
              </a:rPr>
              <a:t> –</a:t>
            </a:r>
            <a:r>
              <a:rPr lang="en-US" b="1" dirty="0" err="1" smtClean="0">
                <a:solidFill>
                  <a:srgbClr val="E08434"/>
                </a:solidFill>
              </a:rPr>
              <a:t>l</a:t>
            </a:r>
            <a:r>
              <a:rPr lang="en-US" b="1" dirty="0" smtClean="0">
                <a:solidFill>
                  <a:srgbClr val="E08434"/>
                </a:solidFill>
              </a:rPr>
              <a:t> command</a:t>
            </a:r>
          </a:p>
        </p:txBody>
      </p:sp>
      <p:sp>
        <p:nvSpPr>
          <p:cNvPr id="52" name="Rectangle à coins arrondis 51"/>
          <p:cNvSpPr/>
          <p:nvPr/>
        </p:nvSpPr>
        <p:spPr>
          <a:xfrm>
            <a:off x="762000" y="1739900"/>
            <a:ext cx="7620000" cy="1098550"/>
          </a:xfrm>
          <a:prstGeom prst="roundRect">
            <a:avLst/>
          </a:prstGeom>
          <a:solidFill>
            <a:schemeClr val="bg2"/>
          </a:solidFill>
          <a:ln w="9525">
            <a:solidFill>
              <a:srgbClr val="CEC3A0"/>
            </a:solidFill>
            <a:round/>
            <a:headEnd/>
            <a:tailEnd/>
          </a:ln>
        </p:spPr>
        <p:txBody>
          <a:bodyPr>
            <a:prstTxWarp prst="textNoShape">
              <a:avLst/>
            </a:prstTxWarp>
          </a:bodyPr>
          <a:lstStyle/>
          <a:p>
            <a:pPr marL="0" lvl="1">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smtClean="0">
                <a:solidFill>
                  <a:schemeClr val="tx1">
                    <a:lumMod val="85000"/>
                    <a:lumOff val="15000"/>
                  </a:schemeClr>
                </a:solidFill>
                <a:latin typeface="Courier"/>
                <a:cs typeface="Courier"/>
              </a:rPr>
              <a:t>$ </a:t>
            </a:r>
            <a:r>
              <a:rPr lang="en-US" i="1" dirty="0" err="1" smtClean="0">
                <a:solidFill>
                  <a:schemeClr val="tx1">
                    <a:lumMod val="85000"/>
                    <a:lumOff val="15000"/>
                  </a:schemeClr>
                </a:solidFill>
                <a:latin typeface="Courier"/>
                <a:cs typeface="Courier"/>
              </a:rPr>
              <a:t>ls</a:t>
            </a:r>
            <a:r>
              <a:rPr lang="en-US" i="1" dirty="0" smtClean="0">
                <a:solidFill>
                  <a:schemeClr val="tx1">
                    <a:lumMod val="85000"/>
                    <a:lumOff val="15000"/>
                  </a:schemeClr>
                </a:solidFill>
                <a:latin typeface="Courier"/>
                <a:cs typeface="Courier"/>
              </a:rPr>
              <a:t> –</a:t>
            </a:r>
            <a:r>
              <a:rPr lang="en-US" i="1" dirty="0" err="1" smtClean="0">
                <a:solidFill>
                  <a:schemeClr val="tx1">
                    <a:lumMod val="85000"/>
                    <a:lumOff val="15000"/>
                  </a:schemeClr>
                </a:solidFill>
                <a:latin typeface="Courier"/>
                <a:cs typeface="Courier"/>
              </a:rPr>
              <a:t>l</a:t>
            </a:r>
            <a:r>
              <a:rPr lang="en-US" i="1" dirty="0" smtClean="0">
                <a:solidFill>
                  <a:schemeClr val="tx1">
                    <a:lumMod val="85000"/>
                    <a:lumOff val="15000"/>
                  </a:schemeClr>
                </a:solidFill>
                <a:latin typeface="Courier"/>
                <a:cs typeface="Courier"/>
              </a:rPr>
              <a:t> filename</a:t>
            </a:r>
          </a:p>
          <a:p>
            <a:pPr marL="0" lvl="1">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err="1" smtClean="0">
                <a:solidFill>
                  <a:schemeClr val="tx1">
                    <a:lumMod val="85000"/>
                    <a:lumOff val="15000"/>
                  </a:schemeClr>
                </a:solidFill>
                <a:latin typeface="Courier"/>
                <a:cs typeface="Courier"/>
              </a:rPr>
              <a:t>drwxrwrwx</a:t>
            </a:r>
            <a:r>
              <a:rPr lang="en-US" i="1" dirty="0" smtClean="0">
                <a:solidFill>
                  <a:schemeClr val="tx1">
                    <a:lumMod val="85000"/>
                    <a:lumOff val="15000"/>
                  </a:schemeClr>
                </a:solidFill>
                <a:latin typeface="Courier"/>
                <a:cs typeface="Courier"/>
              </a:rPr>
              <a:t> 3 user user 4096 2012-02-11 20:21 </a:t>
            </a:r>
            <a:r>
              <a:rPr lang="en-US" i="1" dirty="0" err="1" smtClean="0">
                <a:solidFill>
                  <a:schemeClr val="tx1">
                    <a:lumMod val="85000"/>
                    <a:lumOff val="15000"/>
                  </a:schemeClr>
                </a:solidFill>
                <a:latin typeface="Courier"/>
                <a:cs typeface="Courier"/>
              </a:rPr>
              <a:t>file_name</a:t>
            </a:r>
            <a:endParaRPr lang="en-US" i="1" dirty="0" smtClean="0">
              <a:solidFill>
                <a:schemeClr val="tx1">
                  <a:lumMod val="85000"/>
                  <a:lumOff val="15000"/>
                </a:schemeClr>
              </a:solidFill>
              <a:latin typeface="Courier"/>
              <a:cs typeface="Courier"/>
            </a:endParaRPr>
          </a:p>
          <a:p>
            <a:pPr marL="0" lvl="1">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i="1" dirty="0">
              <a:solidFill>
                <a:schemeClr val="tx1">
                  <a:lumMod val="85000"/>
                  <a:lumOff val="15000"/>
                </a:schemeClr>
              </a:solidFill>
              <a:latin typeface="Courier"/>
              <a:cs typeface="Courier"/>
            </a:endParaRPr>
          </a:p>
        </p:txBody>
      </p:sp>
      <p:sp>
        <p:nvSpPr>
          <p:cNvPr id="16" name="AutoShape 6"/>
          <p:cNvSpPr>
            <a:spLocks/>
          </p:cNvSpPr>
          <p:nvPr/>
        </p:nvSpPr>
        <p:spPr bwMode="auto">
          <a:xfrm rot="16200000">
            <a:off x="1448838" y="2040488"/>
            <a:ext cx="304802" cy="1068875"/>
          </a:xfrm>
          <a:prstGeom prst="leftBrace">
            <a:avLst>
              <a:gd name="adj1" fmla="val 8333"/>
              <a:gd name="adj2" fmla="val 50000"/>
            </a:avLst>
          </a:prstGeom>
          <a:ln w="0" cap="flat" cmpd="sng" algn="ctr">
            <a:solidFill>
              <a:schemeClr val="bg2">
                <a:lumMod val="25000"/>
              </a:schemeClr>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wrap="none" anchor="ctr">
            <a:prstTxWarp prst="textNoShape">
              <a:avLst/>
            </a:prstTxWarp>
          </a:bodyPr>
          <a:lstStyle/>
          <a:p>
            <a:endParaRPr lang="en-US"/>
          </a:p>
        </p:txBody>
      </p:sp>
      <p:sp>
        <p:nvSpPr>
          <p:cNvPr id="17" name="AutoShape 7"/>
          <p:cNvSpPr>
            <a:spLocks/>
          </p:cNvSpPr>
          <p:nvPr/>
        </p:nvSpPr>
        <p:spPr bwMode="auto">
          <a:xfrm rot="16200000">
            <a:off x="6225383" y="1380332"/>
            <a:ext cx="304800" cy="3195634"/>
          </a:xfrm>
          <a:prstGeom prst="leftBrace">
            <a:avLst>
              <a:gd name="adj1" fmla="val 9412"/>
              <a:gd name="adj2" fmla="val 50000"/>
            </a:avLst>
          </a:prstGeom>
          <a:ln w="0" cap="flat" cmpd="sng" algn="ctr">
            <a:solidFill>
              <a:schemeClr val="bg2">
                <a:lumMod val="25000"/>
              </a:schemeClr>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wrap="none" anchor="ctr">
            <a:prstTxWarp prst="textNoShape">
              <a:avLst/>
            </a:prstTxWarp>
          </a:bodyPr>
          <a:lstStyle/>
          <a:p>
            <a:endParaRPr lang="en-US"/>
          </a:p>
        </p:txBody>
      </p:sp>
      <p:sp>
        <p:nvSpPr>
          <p:cNvPr id="18" name="Rectangle 8"/>
          <p:cNvSpPr>
            <a:spLocks noChangeArrowheads="1"/>
          </p:cNvSpPr>
          <p:nvPr/>
        </p:nvSpPr>
        <p:spPr bwMode="auto">
          <a:xfrm>
            <a:off x="304800" y="4645025"/>
            <a:ext cx="914400" cy="340735"/>
          </a:xfrm>
          <a:prstGeom prst="rect">
            <a:avLst/>
          </a:prstGeom>
          <a:noFill/>
          <a:ln w="9525">
            <a:noFill/>
            <a:round/>
            <a:headEnd/>
            <a:tailEnd/>
          </a:ln>
          <a:effectLst/>
        </p:spPr>
        <p:txBody>
          <a:bodyPr lIns="90000" tIns="46800" rIns="90000" bIns="46800">
            <a:prstTxWarp prst="textNoShape">
              <a:avLst/>
            </a:prstTxWarp>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smtClean="0">
                <a:solidFill>
                  <a:srgbClr val="000000"/>
                </a:solidFill>
                <a:latin typeface="+mj-lt"/>
                <a:ea typeface="DejaVu Sans" charset="0"/>
                <a:cs typeface="DejaVu Sans" charset="0"/>
              </a:rPr>
              <a:t>Type </a:t>
            </a:r>
            <a:endParaRPr lang="en-US" sz="1600">
              <a:solidFill>
                <a:srgbClr val="000000"/>
              </a:solidFill>
              <a:latin typeface="+mj-lt"/>
              <a:ea typeface="DejaVu Sans" charset="0"/>
              <a:cs typeface="DejaVu Sans" charset="0"/>
            </a:endParaRPr>
          </a:p>
        </p:txBody>
      </p:sp>
      <p:sp>
        <p:nvSpPr>
          <p:cNvPr id="19" name="Rectangle 11"/>
          <p:cNvSpPr>
            <a:spLocks noChangeArrowheads="1"/>
          </p:cNvSpPr>
          <p:nvPr/>
        </p:nvSpPr>
        <p:spPr bwMode="auto">
          <a:xfrm>
            <a:off x="1066801" y="3088265"/>
            <a:ext cx="1181100" cy="340735"/>
          </a:xfrm>
          <a:prstGeom prst="rect">
            <a:avLst/>
          </a:prstGeom>
          <a:noFill/>
          <a:ln w="9525">
            <a:noFill/>
            <a:round/>
            <a:headEnd/>
            <a:tailEnd/>
          </a:ln>
          <a:effectLst/>
        </p:spPr>
        <p:txBody>
          <a:bodyPr wrap="square" lIns="90000" tIns="46800" rIns="90000" bIns="46800">
            <a:prstTxWarp prst="textNoShape">
              <a:avLst/>
            </a:prstTxWarp>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mj-lt"/>
                <a:ea typeface="DejaVu Sans" charset="0"/>
                <a:cs typeface="DejaVu Sans" charset="0"/>
              </a:rPr>
              <a:t>Permission</a:t>
            </a:r>
            <a:endParaRPr lang="en-US" sz="1600" dirty="0">
              <a:solidFill>
                <a:srgbClr val="000000"/>
              </a:solidFill>
              <a:latin typeface="+mj-lt"/>
              <a:ea typeface="DejaVu Sans" charset="0"/>
              <a:cs typeface="DejaVu Sans" charset="0"/>
            </a:endParaRPr>
          </a:p>
        </p:txBody>
      </p:sp>
      <p:sp>
        <p:nvSpPr>
          <p:cNvPr id="20" name="Rectangle 12"/>
          <p:cNvSpPr>
            <a:spLocks noChangeArrowheads="1"/>
          </p:cNvSpPr>
          <p:nvPr/>
        </p:nvSpPr>
        <p:spPr bwMode="auto">
          <a:xfrm>
            <a:off x="2057400" y="3088265"/>
            <a:ext cx="1295400" cy="340735"/>
          </a:xfrm>
          <a:prstGeom prst="rect">
            <a:avLst/>
          </a:prstGeom>
          <a:noFill/>
          <a:ln w="9525">
            <a:noFill/>
            <a:round/>
            <a:headEnd/>
            <a:tailEnd/>
          </a:ln>
          <a:effectLst/>
        </p:spPr>
        <p:txBody>
          <a:bodyPr lIns="90000" tIns="46800" rIns="90000" bIns="46800">
            <a:prstTxWarp prst="textNoShape">
              <a:avLst/>
            </a:prstTxWarp>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mj-lt"/>
                <a:ea typeface="DejaVu Sans" charset="0"/>
                <a:cs typeface="DejaVu Sans" charset="0"/>
              </a:rPr>
              <a:t>Owner</a:t>
            </a:r>
            <a:endParaRPr lang="en-US" sz="1600" dirty="0">
              <a:solidFill>
                <a:srgbClr val="000000"/>
              </a:solidFill>
              <a:latin typeface="+mj-lt"/>
              <a:ea typeface="DejaVu Sans" charset="0"/>
              <a:cs typeface="DejaVu Sans" charset="0"/>
            </a:endParaRPr>
          </a:p>
        </p:txBody>
      </p:sp>
      <p:sp>
        <p:nvSpPr>
          <p:cNvPr id="21" name="Rectangle 13"/>
          <p:cNvSpPr>
            <a:spLocks noChangeArrowheads="1"/>
          </p:cNvSpPr>
          <p:nvPr/>
        </p:nvSpPr>
        <p:spPr bwMode="auto">
          <a:xfrm>
            <a:off x="3096111" y="3088265"/>
            <a:ext cx="838200" cy="340735"/>
          </a:xfrm>
          <a:prstGeom prst="rect">
            <a:avLst/>
          </a:prstGeom>
          <a:noFill/>
          <a:ln w="9525">
            <a:noFill/>
            <a:round/>
            <a:headEnd/>
            <a:tailEnd/>
          </a:ln>
          <a:effectLst/>
        </p:spPr>
        <p:txBody>
          <a:bodyPr lIns="90000" tIns="46800" rIns="90000" bIns="46800">
            <a:prstTxWarp prst="textNoShape">
              <a:avLst/>
            </a:prstTxWarp>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mj-lt"/>
                <a:ea typeface="DejaVu Sans" charset="0"/>
                <a:cs typeface="DejaVu Sans" charset="0"/>
              </a:rPr>
              <a:t>Group</a:t>
            </a:r>
            <a:endParaRPr lang="en-US" sz="1600" dirty="0">
              <a:solidFill>
                <a:srgbClr val="000000"/>
              </a:solidFill>
              <a:latin typeface="+mj-lt"/>
              <a:ea typeface="DejaVu Sans" charset="0"/>
              <a:cs typeface="DejaVu Sans" charset="0"/>
            </a:endParaRPr>
          </a:p>
        </p:txBody>
      </p:sp>
      <p:sp>
        <p:nvSpPr>
          <p:cNvPr id="22" name="Rectangle 14"/>
          <p:cNvSpPr>
            <a:spLocks noChangeArrowheads="1"/>
          </p:cNvSpPr>
          <p:nvPr/>
        </p:nvSpPr>
        <p:spPr bwMode="auto">
          <a:xfrm>
            <a:off x="3810000" y="3088265"/>
            <a:ext cx="838200" cy="340735"/>
          </a:xfrm>
          <a:prstGeom prst="rect">
            <a:avLst/>
          </a:prstGeom>
          <a:noFill/>
          <a:ln w="9525">
            <a:noFill/>
            <a:round/>
            <a:headEnd/>
            <a:tailEnd/>
          </a:ln>
          <a:effectLst/>
        </p:spPr>
        <p:txBody>
          <a:bodyPr lIns="90000" tIns="46800" rIns="90000" bIns="46800">
            <a:prstTxWarp prst="textNoShape">
              <a:avLst/>
            </a:prstTxWarp>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mj-lt"/>
                <a:ea typeface="DejaVu Sans" charset="0"/>
                <a:cs typeface="DejaVu Sans" charset="0"/>
              </a:rPr>
              <a:t>Size</a:t>
            </a:r>
            <a:endParaRPr lang="en-US" sz="1600" dirty="0">
              <a:solidFill>
                <a:srgbClr val="000000"/>
              </a:solidFill>
              <a:latin typeface="+mj-lt"/>
              <a:ea typeface="DejaVu Sans" charset="0"/>
              <a:cs typeface="DejaVu Sans" charset="0"/>
            </a:endParaRPr>
          </a:p>
        </p:txBody>
      </p:sp>
      <p:sp>
        <p:nvSpPr>
          <p:cNvPr id="23" name="Rectangle 15"/>
          <p:cNvSpPr>
            <a:spLocks noChangeArrowheads="1"/>
          </p:cNvSpPr>
          <p:nvPr/>
        </p:nvSpPr>
        <p:spPr bwMode="auto">
          <a:xfrm>
            <a:off x="4819650" y="3088265"/>
            <a:ext cx="3181350" cy="340735"/>
          </a:xfrm>
          <a:prstGeom prst="rect">
            <a:avLst/>
          </a:prstGeom>
          <a:noFill/>
          <a:ln w="9525">
            <a:noFill/>
            <a:round/>
            <a:headEnd/>
            <a:tailEnd/>
          </a:ln>
          <a:effectLst/>
        </p:spPr>
        <p:txBody>
          <a:bodyPr wrap="square" lIns="90000" tIns="46800" rIns="90000" bIns="46800">
            <a:prstTxWarp prst="textNoShape">
              <a:avLst/>
            </a:prstTxWarp>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mj-lt"/>
                <a:ea typeface="DejaVu Sans" charset="0"/>
                <a:cs typeface="DejaVu Sans" charset="0"/>
              </a:rPr>
              <a:t>Time and date of last modification</a:t>
            </a:r>
            <a:endParaRPr lang="en-US" sz="1600" dirty="0">
              <a:solidFill>
                <a:srgbClr val="000000"/>
              </a:solidFill>
              <a:latin typeface="+mj-lt"/>
              <a:ea typeface="DejaVu Sans" charset="0"/>
              <a:cs typeface="DejaVu Sans" charset="0"/>
            </a:endParaRPr>
          </a:p>
        </p:txBody>
      </p:sp>
      <p:cxnSp>
        <p:nvCxnSpPr>
          <p:cNvPr id="24" name="AutoShape 16"/>
          <p:cNvCxnSpPr>
            <a:cxnSpLocks noChangeShapeType="1"/>
            <a:stCxn id="20" idx="0"/>
          </p:cNvCxnSpPr>
          <p:nvPr/>
        </p:nvCxnSpPr>
        <p:spPr bwMode="auto">
          <a:xfrm rot="5400000" flipH="1" flipV="1">
            <a:off x="2462213" y="2845378"/>
            <a:ext cx="485775" cy="1"/>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7" name="Line 19"/>
          <p:cNvSpPr>
            <a:spLocks noChangeShapeType="1"/>
          </p:cNvSpPr>
          <p:nvPr/>
        </p:nvSpPr>
        <p:spPr bwMode="auto">
          <a:xfrm flipV="1">
            <a:off x="647700" y="2574925"/>
            <a:ext cx="342900" cy="2070100"/>
          </a:xfrm>
          <a:prstGeom prst="line">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a:prstTxWarp prst="textNoShape">
              <a:avLst/>
            </a:prstTxWarp>
          </a:bodyPr>
          <a:lstStyle/>
          <a:p>
            <a:endParaRPr lang="en-US"/>
          </a:p>
        </p:txBody>
      </p:sp>
      <p:sp>
        <p:nvSpPr>
          <p:cNvPr id="29" name="AutoShape 9"/>
          <p:cNvSpPr>
            <a:spLocks/>
          </p:cNvSpPr>
          <p:nvPr/>
        </p:nvSpPr>
        <p:spPr bwMode="auto">
          <a:xfrm>
            <a:off x="914400" y="4214814"/>
            <a:ext cx="304800" cy="1347786"/>
          </a:xfrm>
          <a:prstGeom prst="leftBrace">
            <a:avLst>
              <a:gd name="adj1" fmla="val 8326"/>
              <a:gd name="adj2" fmla="val 50000"/>
            </a:avLst>
          </a:prstGeom>
          <a:noFill/>
          <a:ln w="9360">
            <a:solidFill>
              <a:srgbClr val="000000"/>
            </a:solidFill>
            <a:miter lim="800000"/>
            <a:headEnd/>
            <a:tailEnd/>
          </a:ln>
          <a:effectLst/>
        </p:spPr>
        <p:txBody>
          <a:bodyPr wrap="none" anchor="ctr">
            <a:prstTxWarp prst="textNoShape">
              <a:avLst/>
            </a:prstTxWarp>
          </a:bodyPr>
          <a:lstStyle/>
          <a:p>
            <a:endParaRPr lang="en-US">
              <a:latin typeface="+mj-lt"/>
            </a:endParaRPr>
          </a:p>
        </p:txBody>
      </p:sp>
      <p:sp>
        <p:nvSpPr>
          <p:cNvPr id="30" name="Rectangle 10"/>
          <p:cNvSpPr>
            <a:spLocks noChangeArrowheads="1"/>
          </p:cNvSpPr>
          <p:nvPr/>
        </p:nvSpPr>
        <p:spPr bwMode="auto">
          <a:xfrm>
            <a:off x="1143000" y="4160780"/>
            <a:ext cx="3371850" cy="1325620"/>
          </a:xfrm>
          <a:prstGeom prst="rect">
            <a:avLst/>
          </a:prstGeom>
          <a:noFill/>
          <a:ln w="9525">
            <a:noFill/>
            <a:round/>
            <a:headEnd/>
            <a:tailEnd/>
          </a:ln>
          <a:effectLst/>
        </p:spPr>
        <p:txBody>
          <a:bodyPr wrap="square" lIns="90000" tIns="46800" rIns="90000" bIns="46800">
            <a:prstTxWarp prst="textNoShape">
              <a:avLst/>
            </a:prstTxWarp>
            <a:spAutoFit/>
          </a:bodyPr>
          <a:lstStyle/>
          <a:p>
            <a:pPr>
              <a:buFont typeface="Arial" pitchFamily="-105"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mj-lt"/>
                <a:ea typeface="DejaVu Sans" charset="0"/>
                <a:cs typeface="DejaVu Sans" charset="0"/>
              </a:rPr>
              <a:t> : normal file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err="1" smtClean="0">
                <a:solidFill>
                  <a:schemeClr val="accent6">
                    <a:lumMod val="75000"/>
                  </a:schemeClr>
                </a:solidFill>
                <a:latin typeface="+mj-lt"/>
                <a:ea typeface="DejaVu Sans" charset="0"/>
                <a:cs typeface="DejaVu Sans" charset="0"/>
              </a:rPr>
              <a:t>d</a:t>
            </a:r>
            <a:r>
              <a:rPr lang="en-US" sz="1600" dirty="0" smtClean="0">
                <a:solidFill>
                  <a:srgbClr val="000000"/>
                </a:solidFill>
                <a:latin typeface="+mj-lt"/>
                <a:ea typeface="DejaVu Sans" charset="0"/>
                <a:cs typeface="DejaVu Sans" charset="0"/>
              </a:rPr>
              <a:t> : directory</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err="1" smtClean="0">
                <a:solidFill>
                  <a:srgbClr val="000000"/>
                </a:solidFill>
                <a:latin typeface="+mj-lt"/>
                <a:ea typeface="DejaVu Sans" charset="0"/>
                <a:cs typeface="DejaVu Sans" charset="0"/>
              </a:rPr>
              <a:t>l</a:t>
            </a:r>
            <a:r>
              <a:rPr lang="en-US" sz="1600" dirty="0" smtClean="0">
                <a:solidFill>
                  <a:srgbClr val="000000"/>
                </a:solidFill>
                <a:latin typeface="+mj-lt"/>
                <a:ea typeface="DejaVu Sans" charset="0"/>
                <a:cs typeface="DejaVu Sans" charset="0"/>
              </a:rPr>
              <a:t> : link</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err="1" smtClean="0">
                <a:solidFill>
                  <a:srgbClr val="000000"/>
                </a:solidFill>
                <a:latin typeface="+mj-lt"/>
                <a:ea typeface="DejaVu Sans" charset="0"/>
                <a:cs typeface="DejaVu Sans" charset="0"/>
              </a:rPr>
              <a:t>c</a:t>
            </a:r>
            <a:r>
              <a:rPr lang="en-US" sz="1600" dirty="0" smtClean="0">
                <a:solidFill>
                  <a:srgbClr val="000000"/>
                </a:solidFill>
                <a:latin typeface="+mj-lt"/>
                <a:ea typeface="DejaVu Sans" charset="0"/>
                <a:cs typeface="DejaVu Sans" charset="0"/>
              </a:rPr>
              <a:t> or </a:t>
            </a:r>
            <a:r>
              <a:rPr lang="en-US" sz="1600" dirty="0" err="1" smtClean="0">
                <a:solidFill>
                  <a:srgbClr val="000000"/>
                </a:solidFill>
                <a:latin typeface="+mj-lt"/>
                <a:ea typeface="DejaVu Sans" charset="0"/>
                <a:cs typeface="DejaVu Sans" charset="0"/>
              </a:rPr>
              <a:t>b</a:t>
            </a:r>
            <a:r>
              <a:rPr lang="en-US" sz="1600" dirty="0" smtClean="0">
                <a:solidFill>
                  <a:srgbClr val="000000"/>
                </a:solidFill>
                <a:latin typeface="+mj-lt"/>
                <a:ea typeface="DejaVu Sans" charset="0"/>
                <a:cs typeface="DejaVu Sans" charset="0"/>
              </a:rPr>
              <a:t> : Special files associated with </a:t>
            </a:r>
            <a:r>
              <a:rPr lang="en-US" sz="1600" dirty="0" err="1" smtClean="0">
                <a:solidFill>
                  <a:srgbClr val="000000"/>
                </a:solidFill>
                <a:latin typeface="+mj-lt"/>
                <a:ea typeface="DejaVu Sans" charset="0"/>
                <a:cs typeface="DejaVu Sans" charset="0"/>
              </a:rPr>
              <a:t>periphericals</a:t>
            </a:r>
            <a:r>
              <a:rPr lang="en-US" sz="1600" dirty="0" smtClean="0">
                <a:solidFill>
                  <a:srgbClr val="000000"/>
                </a:solidFill>
                <a:latin typeface="+mj-lt"/>
                <a:ea typeface="DejaVu Sans" charset="0"/>
                <a:cs typeface="DejaVu Sans" charset="0"/>
              </a:rPr>
              <a:t> (/dev)</a:t>
            </a:r>
            <a:endParaRPr lang="en-US" sz="1600" dirty="0">
              <a:solidFill>
                <a:srgbClr val="000000"/>
              </a:solidFill>
              <a:latin typeface="+mj-lt"/>
              <a:ea typeface="DejaVu Sans" charset="0"/>
              <a:cs typeface="DejaVu Sans" charset="0"/>
            </a:endParaRPr>
          </a:p>
        </p:txBody>
      </p:sp>
      <p:sp>
        <p:nvSpPr>
          <p:cNvPr id="32" name="Rectangle 31"/>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File attributes</a:t>
            </a:r>
            <a:endParaRPr lang="en-US" sz="2400" b="1" dirty="0">
              <a:solidFill>
                <a:schemeClr val="bg1"/>
              </a:solidFill>
            </a:endParaRPr>
          </a:p>
        </p:txBody>
      </p:sp>
      <p:cxnSp>
        <p:nvCxnSpPr>
          <p:cNvPr id="35" name="AutoShape 16"/>
          <p:cNvCxnSpPr>
            <a:cxnSpLocks noChangeShapeType="1"/>
          </p:cNvCxnSpPr>
          <p:nvPr/>
        </p:nvCxnSpPr>
        <p:spPr bwMode="auto">
          <a:xfrm rot="5400000" flipH="1" flipV="1">
            <a:off x="3262312" y="2833687"/>
            <a:ext cx="485775" cy="1"/>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36" name="AutoShape 16"/>
          <p:cNvCxnSpPr>
            <a:cxnSpLocks noChangeShapeType="1"/>
          </p:cNvCxnSpPr>
          <p:nvPr/>
        </p:nvCxnSpPr>
        <p:spPr bwMode="auto">
          <a:xfrm rot="5400000" flipH="1" flipV="1">
            <a:off x="3948111" y="2833687"/>
            <a:ext cx="485775" cy="1"/>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3482490" y="1143016"/>
            <a:ext cx="2232510" cy="369332"/>
          </a:xfrm>
          <a:prstGeom prst="rect">
            <a:avLst/>
          </a:prstGeom>
        </p:spPr>
        <p:txBody>
          <a:bodyPr wrap="square">
            <a:spAutoFit/>
          </a:bodyPr>
          <a:lstStyle/>
          <a:p>
            <a:r>
              <a:rPr lang="en-US" b="1" dirty="0" err="1" smtClean="0">
                <a:solidFill>
                  <a:srgbClr val="E08434"/>
                </a:solidFill>
              </a:rPr>
              <a:t>ls</a:t>
            </a:r>
            <a:r>
              <a:rPr lang="en-US" b="1" dirty="0" smtClean="0">
                <a:solidFill>
                  <a:srgbClr val="E08434"/>
                </a:solidFill>
              </a:rPr>
              <a:t> –</a:t>
            </a:r>
            <a:r>
              <a:rPr lang="en-US" b="1" dirty="0" err="1" smtClean="0">
                <a:solidFill>
                  <a:srgbClr val="E08434"/>
                </a:solidFill>
              </a:rPr>
              <a:t>l</a:t>
            </a:r>
            <a:r>
              <a:rPr lang="en-US" b="1" dirty="0" smtClean="0">
                <a:solidFill>
                  <a:srgbClr val="E08434"/>
                </a:solidFill>
              </a:rPr>
              <a:t> command</a:t>
            </a:r>
          </a:p>
        </p:txBody>
      </p:sp>
      <p:sp>
        <p:nvSpPr>
          <p:cNvPr id="52" name="Rectangle à coins arrondis 51"/>
          <p:cNvSpPr/>
          <p:nvPr/>
        </p:nvSpPr>
        <p:spPr>
          <a:xfrm>
            <a:off x="609600" y="2115006"/>
            <a:ext cx="7620000" cy="475794"/>
          </a:xfrm>
          <a:prstGeom prst="roundRect">
            <a:avLst/>
          </a:prstGeom>
          <a:noFill/>
          <a:ln w="9525">
            <a:noFill/>
            <a:round/>
            <a:headEnd/>
            <a:tailEnd/>
          </a:ln>
        </p:spPr>
        <p:txBody>
          <a:bodyPr>
            <a:prstTxWarp prst="textNoShape">
              <a:avLst/>
            </a:prstTxWarp>
          </a:bodyPr>
          <a:lstStyle/>
          <a:p>
            <a:pPr marL="0" lvl="1">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err="1" smtClean="0">
                <a:solidFill>
                  <a:schemeClr val="tx1">
                    <a:lumMod val="85000"/>
                    <a:lumOff val="15000"/>
                  </a:schemeClr>
                </a:solidFill>
                <a:latin typeface="Courier"/>
                <a:cs typeface="Courier"/>
              </a:rPr>
              <a:t>drwxrwrwx</a:t>
            </a:r>
            <a:r>
              <a:rPr lang="en-US" i="1" dirty="0" smtClean="0">
                <a:solidFill>
                  <a:schemeClr val="tx1">
                    <a:lumMod val="85000"/>
                    <a:lumOff val="15000"/>
                  </a:schemeClr>
                </a:solidFill>
                <a:latin typeface="Courier"/>
                <a:cs typeface="Courier"/>
              </a:rPr>
              <a:t> 3 user user 4096 2012-02-11 20:21 </a:t>
            </a:r>
            <a:r>
              <a:rPr lang="en-US" i="1" dirty="0" err="1" smtClean="0">
                <a:solidFill>
                  <a:schemeClr val="tx1">
                    <a:lumMod val="85000"/>
                    <a:lumOff val="15000"/>
                  </a:schemeClr>
                </a:solidFill>
                <a:latin typeface="Courier"/>
                <a:cs typeface="Courier"/>
              </a:rPr>
              <a:t>file_name</a:t>
            </a:r>
            <a:endParaRPr lang="en-US" i="1" dirty="0" smtClean="0">
              <a:solidFill>
                <a:schemeClr val="tx1">
                  <a:lumMod val="85000"/>
                  <a:lumOff val="15000"/>
                </a:schemeClr>
              </a:solidFill>
              <a:latin typeface="Courier"/>
              <a:cs typeface="Courier"/>
            </a:endParaRPr>
          </a:p>
          <a:p>
            <a:pPr marL="0" lvl="1">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i="1" dirty="0">
              <a:solidFill>
                <a:schemeClr val="tx1">
                  <a:lumMod val="85000"/>
                  <a:lumOff val="15000"/>
                </a:schemeClr>
              </a:solidFill>
              <a:latin typeface="Courier"/>
              <a:cs typeface="Courier"/>
            </a:endParaRPr>
          </a:p>
        </p:txBody>
      </p:sp>
      <p:sp>
        <p:nvSpPr>
          <p:cNvPr id="32" name="Rectangle 31"/>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File attributes</a:t>
            </a:r>
            <a:endParaRPr lang="en-US" sz="2400" b="1" dirty="0">
              <a:solidFill>
                <a:schemeClr val="bg1"/>
              </a:solidFill>
            </a:endParaRPr>
          </a:p>
        </p:txBody>
      </p:sp>
      <p:sp>
        <p:nvSpPr>
          <p:cNvPr id="25" name="Rectangle 24"/>
          <p:cNvSpPr/>
          <p:nvPr/>
        </p:nvSpPr>
        <p:spPr>
          <a:xfrm>
            <a:off x="863601" y="3978830"/>
            <a:ext cx="7789332" cy="369332"/>
          </a:xfrm>
          <a:prstGeom prst="rect">
            <a:avLst/>
          </a:prstGeom>
        </p:spPr>
        <p:txBody>
          <a:bodyPr wrap="square">
            <a:spAutoFit/>
          </a:bodyPr>
          <a:lstStyle/>
          <a:p>
            <a:r>
              <a:rPr lang="en-US" b="1" dirty="0" smtClean="0">
                <a:solidFill>
                  <a:schemeClr val="accent5">
                    <a:lumMod val="75000"/>
                  </a:schemeClr>
                </a:solidFill>
                <a:ea typeface="DejaVu Sans" charset="0"/>
                <a:cs typeface="DejaVu Sans" charset="0"/>
              </a:rPr>
              <a:t>3 types of permissions : </a:t>
            </a:r>
            <a:endParaRPr lang="en-US" b="1" dirty="0" smtClean="0">
              <a:solidFill>
                <a:schemeClr val="accent5">
                  <a:lumMod val="75000"/>
                </a:schemeClr>
              </a:solidFill>
            </a:endParaRPr>
          </a:p>
        </p:txBody>
      </p:sp>
      <p:graphicFrame>
        <p:nvGraphicFramePr>
          <p:cNvPr id="26" name="Group 19"/>
          <p:cNvGraphicFramePr>
            <a:graphicFrameLocks noGrp="1"/>
          </p:cNvGraphicFramePr>
          <p:nvPr/>
        </p:nvGraphicFramePr>
        <p:xfrm>
          <a:off x="609600" y="4500562"/>
          <a:ext cx="8307388" cy="1900238"/>
        </p:xfrm>
        <a:graphic>
          <a:graphicData uri="http://schemas.openxmlformats.org/drawingml/2006/table">
            <a:tbl>
              <a:tblPr/>
              <a:tblGrid>
                <a:gridCol w="1371600"/>
                <a:gridCol w="2439988"/>
                <a:gridCol w="4495800"/>
              </a:tblGrid>
              <a:tr h="369888">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1" i="0" u="none" strike="noStrike" cap="none" normalizeH="0" baseline="0" dirty="0">
                          <a:ln>
                            <a:noFill/>
                          </a:ln>
                          <a:solidFill>
                            <a:srgbClr val="FFFFFF"/>
                          </a:solidFill>
                          <a:effectLst/>
                          <a:latin typeface="Arial" pitchFamily="-105" charset="0"/>
                          <a:ea typeface="DejaVu Sans" charset="0"/>
                          <a:cs typeface="DejaVu Sans" charset="0"/>
                        </a:rPr>
                        <a:t>Permission</a:t>
                      </a:r>
                    </a:p>
                  </a:txBody>
                  <a:tcPr marL="90000" marR="90000" marT="60912" marB="46800" horzOverflow="overflow">
                    <a:lnL>
                      <a:noFill/>
                    </a:lnL>
                    <a:lnR>
                      <a:noFill/>
                    </a:lnR>
                    <a:lnT>
                      <a:noFill/>
                    </a:lnT>
                    <a:lnB>
                      <a:noFill/>
                    </a:lnB>
                    <a:lnTlToBr>
                      <a:noFill/>
                    </a:lnTlToBr>
                    <a:lnBlToTr>
                      <a:noFill/>
                    </a:lnBlToTr>
                    <a:solidFill>
                      <a:schemeClr val="accent5">
                        <a:lumMod val="75000"/>
                      </a:schemeClr>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1" i="0" u="none" strike="noStrike" cap="none" normalizeH="0" baseline="0" dirty="0">
                          <a:ln>
                            <a:noFill/>
                          </a:ln>
                          <a:solidFill>
                            <a:srgbClr val="FFFFFF"/>
                          </a:solidFill>
                          <a:effectLst/>
                          <a:latin typeface="Arial" pitchFamily="-105" charset="0"/>
                          <a:ea typeface="DejaVu Sans" charset="0"/>
                          <a:cs typeface="DejaVu Sans" charset="0"/>
                        </a:rPr>
                        <a:t>File</a:t>
                      </a:r>
                    </a:p>
                  </a:txBody>
                  <a:tcPr marL="90000" marR="90000" marT="60912" marB="46800" horzOverflow="overflow">
                    <a:lnL>
                      <a:noFill/>
                    </a:lnL>
                    <a:lnR>
                      <a:noFill/>
                    </a:lnR>
                    <a:lnT>
                      <a:noFill/>
                    </a:lnT>
                    <a:lnB>
                      <a:noFill/>
                    </a:lnB>
                    <a:lnTlToBr>
                      <a:noFill/>
                    </a:lnTlToBr>
                    <a:lnBlToTr>
                      <a:noFill/>
                    </a:lnBlToTr>
                    <a:solidFill>
                      <a:schemeClr val="accent5">
                        <a:lumMod val="75000"/>
                      </a:schemeClr>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1" i="0" u="none" strike="noStrike" cap="none" normalizeH="0" baseline="0" dirty="0">
                          <a:ln>
                            <a:noFill/>
                          </a:ln>
                          <a:solidFill>
                            <a:srgbClr val="FFFFFF"/>
                          </a:solidFill>
                          <a:effectLst/>
                          <a:latin typeface="Arial" pitchFamily="-105" charset="0"/>
                          <a:ea typeface="DejaVu Sans" charset="0"/>
                          <a:cs typeface="DejaVu Sans" charset="0"/>
                        </a:rPr>
                        <a:t>Directory</a:t>
                      </a:r>
                    </a:p>
                  </a:txBody>
                  <a:tcPr marL="90000" marR="90000" marT="60912" marB="46800" horzOverflow="overflow">
                    <a:lnL>
                      <a:noFill/>
                    </a:lnL>
                    <a:lnR>
                      <a:noFill/>
                    </a:lnR>
                    <a:lnT>
                      <a:noFill/>
                    </a:lnT>
                    <a:lnB>
                      <a:noFill/>
                    </a:lnB>
                    <a:lnTlToBr>
                      <a:noFill/>
                    </a:lnTlToBr>
                    <a:lnBlToTr>
                      <a:noFill/>
                    </a:lnBlToTr>
                    <a:solidFill>
                      <a:schemeClr val="accent5">
                        <a:lumMod val="75000"/>
                      </a:schemeClr>
                    </a:solidFill>
                  </a:tcPr>
                </a:tc>
              </a:tr>
              <a:tr h="3683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a:ln>
                            <a:noFill/>
                          </a:ln>
                          <a:solidFill>
                            <a:srgbClr val="000000"/>
                          </a:solidFill>
                          <a:effectLst/>
                          <a:latin typeface="Arial" pitchFamily="-105" charset="0"/>
                          <a:ea typeface="DejaVu Sans" charset="0"/>
                          <a:cs typeface="DejaVu Sans" charset="0"/>
                        </a:rPr>
                        <a:t>Read r</a:t>
                      </a:r>
                    </a:p>
                  </a:txBody>
                  <a:tcPr marL="90000" marR="90000" marT="60912" marB="46800" horzOverflow="overflow">
                    <a:lnL>
                      <a:noFill/>
                    </a:lnL>
                    <a:lnR>
                      <a:noFill/>
                    </a:lnR>
                    <a:lnT>
                      <a:noFill/>
                    </a:lnT>
                    <a:lnB>
                      <a:noFill/>
                    </a:lnB>
                    <a:lnTlToBr>
                      <a:noFill/>
                    </a:lnTlToBr>
                    <a:lnBlToTr>
                      <a:noFill/>
                    </a:lnBlToTr>
                    <a:solidFill>
                      <a:srgbClr val="D0D8E8"/>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Open and Read</a:t>
                      </a:r>
                    </a:p>
                  </a:txBody>
                  <a:tcPr marL="90000" marR="90000" marT="60912" marB="46800" horzOverflow="overflow">
                    <a:lnL>
                      <a:noFill/>
                    </a:lnL>
                    <a:lnR>
                      <a:noFill/>
                    </a:lnR>
                    <a:lnT>
                      <a:noFill/>
                    </a:lnT>
                    <a:lnB>
                      <a:noFill/>
                    </a:lnB>
                    <a:lnTlToBr>
                      <a:noFill/>
                    </a:lnTlToBr>
                    <a:lnBlToTr>
                      <a:noFill/>
                    </a:lnBlToTr>
                    <a:solidFill>
                      <a:srgbClr val="D0D8E8"/>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List files and copy </a:t>
                      </a: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them</a:t>
                      </a:r>
                      <a:endParaRPr kumimoji="0" lang="fr-FR" sz="1600" b="0" i="0" u="none" strike="noStrike" cap="none" normalizeH="0" baseline="0" dirty="0">
                        <a:ln>
                          <a:noFill/>
                        </a:ln>
                        <a:solidFill>
                          <a:srgbClr val="000000"/>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D0D8E8"/>
                    </a:solidFill>
                  </a:tcPr>
                </a:tc>
              </a:tr>
              <a:tr h="58102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a:ln>
                            <a:noFill/>
                          </a:ln>
                          <a:solidFill>
                            <a:srgbClr val="000000"/>
                          </a:solidFill>
                          <a:effectLst/>
                          <a:latin typeface="Arial" pitchFamily="-105" charset="0"/>
                          <a:ea typeface="DejaVu Sans" charset="0"/>
                          <a:cs typeface="DejaVu Sans" charset="0"/>
                        </a:rPr>
                        <a:t>Write w</a:t>
                      </a: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a:ln>
                            <a:noFill/>
                          </a:ln>
                          <a:solidFill>
                            <a:srgbClr val="000000"/>
                          </a:solidFill>
                          <a:effectLst/>
                          <a:latin typeface="Arial" pitchFamily="-105" charset="0"/>
                          <a:ea typeface="DejaVu Sans" charset="0"/>
                          <a:cs typeface="DejaVu Sans" charset="0"/>
                        </a:rPr>
                        <a:t>Modify and erase the file</a:t>
                      </a: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Manipulate</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a:t>
                      </a: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its</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content : copy, </a:t>
                      </a: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create</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a:t>
                      </a: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modify</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a:t>
                      </a: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erase</a:t>
                      </a:r>
                      <a:endParaRPr kumimoji="0" lang="fr-FR" sz="1600" b="0" i="0" u="none" strike="noStrike" cap="none" normalizeH="0" baseline="0" dirty="0">
                        <a:ln>
                          <a:noFill/>
                        </a:ln>
                        <a:solidFill>
                          <a:srgbClr val="000000"/>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E9EDF4"/>
                    </a:solidFill>
                  </a:tcPr>
                </a:tc>
              </a:tr>
              <a:tr h="58102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Execution</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x</a:t>
                      </a:r>
                    </a:p>
                  </a:txBody>
                  <a:tcPr marL="90000" marR="90000" marT="60912" marB="46800" horzOverflow="overflow">
                    <a:lnL>
                      <a:noFill/>
                    </a:lnL>
                    <a:lnR>
                      <a:noFill/>
                    </a:lnR>
                    <a:lnT>
                      <a:noFill/>
                    </a:lnT>
                    <a:lnB>
                      <a:noFill/>
                    </a:lnB>
                    <a:lnTlToBr>
                      <a:noFill/>
                    </a:lnTlToBr>
                    <a:lnBlToTr>
                      <a:noFill/>
                    </a:lnBlToTr>
                    <a:solidFill>
                      <a:srgbClr val="D0D8E8"/>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Execute</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the file</a:t>
                      </a:r>
                    </a:p>
                  </a:txBody>
                  <a:tcPr marL="90000" marR="90000" marT="60912" marB="46800" horzOverflow="overflow">
                    <a:lnL>
                      <a:noFill/>
                    </a:lnL>
                    <a:lnR>
                      <a:noFill/>
                    </a:lnR>
                    <a:lnT>
                      <a:noFill/>
                    </a:lnT>
                    <a:lnB>
                      <a:noFill/>
                    </a:lnB>
                    <a:lnTlToBr>
                      <a:noFill/>
                    </a:lnTlToBr>
                    <a:lnBlToTr>
                      <a:noFill/>
                    </a:lnBlToTr>
                    <a:solidFill>
                      <a:srgbClr val="D0D8E8"/>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Access to files</a:t>
                      </a:r>
                    </a:p>
                  </a:txBody>
                  <a:tcPr marL="90000" marR="90000" marT="60912" marB="46800" horzOverflow="overflow">
                    <a:lnL>
                      <a:noFill/>
                    </a:lnL>
                    <a:lnR>
                      <a:noFill/>
                    </a:lnR>
                    <a:lnT>
                      <a:noFill/>
                    </a:lnT>
                    <a:lnB>
                      <a:noFill/>
                    </a:lnB>
                    <a:lnTlToBr>
                      <a:noFill/>
                    </a:lnTlToBr>
                    <a:lnBlToTr>
                      <a:noFill/>
                    </a:lnBlToTr>
                    <a:solidFill>
                      <a:srgbClr val="D0D8E8"/>
                    </a:solidFill>
                  </a:tcPr>
                </a:tc>
              </a:tr>
            </a:tbl>
          </a:graphicData>
        </a:graphic>
      </p:graphicFrame>
      <p:sp>
        <p:nvSpPr>
          <p:cNvPr id="31" name="Accolade ouvrante 30"/>
          <p:cNvSpPr/>
          <p:nvPr/>
        </p:nvSpPr>
        <p:spPr bwMode="auto">
          <a:xfrm rot="5400000" flipV="1">
            <a:off x="1250950" y="1491794"/>
            <a:ext cx="304800" cy="1143000"/>
          </a:xfrm>
          <a:prstGeom prst="leftBrace">
            <a:avLst/>
          </a:prstGeom>
          <a:ln w="25400" cap="flat" cmpd="sng" algn="ctr">
            <a:solidFill>
              <a:schemeClr val="bg2">
                <a:lumMod val="25000"/>
              </a:schemeClr>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wrap="none" anchor="ctr">
            <a:prstTxWarp prst="textNoShape">
              <a:avLst/>
            </a:prstTxWarp>
          </a:bodyPr>
          <a:lstStyle/>
          <a:p>
            <a:pPr>
              <a:defRPr/>
            </a:pPr>
            <a:endParaRPr lang="fr-FR"/>
          </a:p>
        </p:txBody>
      </p:sp>
      <p:sp>
        <p:nvSpPr>
          <p:cNvPr id="34" name="Rectangle 29"/>
          <p:cNvSpPr>
            <a:spLocks noChangeArrowheads="1"/>
          </p:cNvSpPr>
          <p:nvPr/>
        </p:nvSpPr>
        <p:spPr bwMode="auto">
          <a:xfrm>
            <a:off x="685800" y="1529894"/>
            <a:ext cx="1579563" cy="338554"/>
          </a:xfrm>
          <a:prstGeom prst="rect">
            <a:avLst/>
          </a:prstGeom>
          <a:noFill/>
          <a:ln w="9525">
            <a:noFill/>
            <a:miter lim="800000"/>
            <a:headEnd/>
            <a:tailEnd/>
          </a:ln>
        </p:spPr>
        <p:txBody>
          <a:bodyPr wrap="square">
            <a:prstTxWarp prst="textNoShape">
              <a:avLst/>
            </a:prstTxWarp>
            <a:spAutoFit/>
          </a:bodyPr>
          <a:lstStyle/>
          <a:p>
            <a:r>
              <a:rPr lang="fr-FR" sz="1600" dirty="0" smtClean="0">
                <a:solidFill>
                  <a:srgbClr val="000000"/>
                </a:solidFill>
              </a:rPr>
              <a:t>Permissions</a:t>
            </a:r>
            <a:endParaRPr lang="fr-FR" sz="1600" dirty="0">
              <a:solidFill>
                <a:srgbClr val="000000"/>
              </a:solidFill>
            </a:endParaRPr>
          </a:p>
        </p:txBody>
      </p:sp>
      <p:sp>
        <p:nvSpPr>
          <p:cNvPr id="37" name="Parenthèse ouvrante 36"/>
          <p:cNvSpPr/>
          <p:nvPr/>
        </p:nvSpPr>
        <p:spPr bwMode="auto">
          <a:xfrm rot="16200000">
            <a:off x="984250" y="2444294"/>
            <a:ext cx="152400" cy="304800"/>
          </a:xfrm>
          <a:prstGeom prst="leftBracket">
            <a:avLst/>
          </a:prstGeom>
          <a:ln w="25400" cap="flat" cmpd="sng" algn="ctr">
            <a:solidFill>
              <a:schemeClr val="bg2">
                <a:lumMod val="25000"/>
              </a:schemeClr>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wrap="none" anchor="ctr">
            <a:prstTxWarp prst="textNoShape">
              <a:avLst/>
            </a:prstTxWarp>
          </a:bodyPr>
          <a:lstStyle/>
          <a:p>
            <a:pPr>
              <a:defRPr/>
            </a:pPr>
            <a:endParaRPr lang="fr-FR"/>
          </a:p>
        </p:txBody>
      </p:sp>
      <p:sp>
        <p:nvSpPr>
          <p:cNvPr id="38" name="Parenthèse ouvrante 37"/>
          <p:cNvSpPr/>
          <p:nvPr/>
        </p:nvSpPr>
        <p:spPr bwMode="auto">
          <a:xfrm rot="16200000">
            <a:off x="1365250" y="2444294"/>
            <a:ext cx="152400" cy="304800"/>
          </a:xfrm>
          <a:prstGeom prst="leftBracket">
            <a:avLst/>
          </a:prstGeom>
          <a:ln w="25400" cap="flat" cmpd="sng" algn="ctr">
            <a:solidFill>
              <a:schemeClr val="bg2">
                <a:lumMod val="25000"/>
              </a:schemeClr>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wrap="none" anchor="ctr">
            <a:prstTxWarp prst="textNoShape">
              <a:avLst/>
            </a:prstTxWarp>
          </a:bodyPr>
          <a:lstStyle/>
          <a:p>
            <a:pPr>
              <a:defRPr/>
            </a:pPr>
            <a:endParaRPr lang="fr-FR"/>
          </a:p>
        </p:txBody>
      </p:sp>
      <p:sp>
        <p:nvSpPr>
          <p:cNvPr id="39" name="Parenthèse ouvrante 38"/>
          <p:cNvSpPr/>
          <p:nvPr/>
        </p:nvSpPr>
        <p:spPr bwMode="auto">
          <a:xfrm rot="16200000">
            <a:off x="1746250" y="2444294"/>
            <a:ext cx="152400" cy="304800"/>
          </a:xfrm>
          <a:prstGeom prst="leftBracket">
            <a:avLst/>
          </a:prstGeom>
          <a:ln w="25400" cap="flat" cmpd="sng" algn="ctr">
            <a:solidFill>
              <a:schemeClr val="bg2">
                <a:lumMod val="25000"/>
              </a:schemeClr>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wrap="none" anchor="ctr">
            <a:prstTxWarp prst="textNoShape">
              <a:avLst/>
            </a:prstTxWarp>
          </a:bodyPr>
          <a:lstStyle/>
          <a:p>
            <a:pPr>
              <a:defRPr/>
            </a:pPr>
            <a:endParaRPr lang="fr-FR"/>
          </a:p>
        </p:txBody>
      </p:sp>
      <p:cxnSp>
        <p:nvCxnSpPr>
          <p:cNvPr id="40" name="Forme 39"/>
          <p:cNvCxnSpPr>
            <a:stCxn id="39" idx="1"/>
          </p:cNvCxnSpPr>
          <p:nvPr/>
        </p:nvCxnSpPr>
        <p:spPr bwMode="auto">
          <a:xfrm rot="16200000" flipH="1">
            <a:off x="2089150" y="2406194"/>
            <a:ext cx="228600" cy="762000"/>
          </a:xfrm>
          <a:prstGeom prst="bentConnector2">
            <a:avLst/>
          </a:prstGeom>
          <a:ln w="25400" cap="flat" cmpd="sng" algn="ctr">
            <a:solidFill>
              <a:schemeClr val="bg2">
                <a:lumMod val="25000"/>
              </a:schemeClr>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41" name="Forme 40"/>
          <p:cNvCxnSpPr>
            <a:stCxn id="38" idx="1"/>
          </p:cNvCxnSpPr>
          <p:nvPr/>
        </p:nvCxnSpPr>
        <p:spPr bwMode="auto">
          <a:xfrm rot="16200000" flipH="1">
            <a:off x="1784350" y="2329994"/>
            <a:ext cx="457200" cy="1143000"/>
          </a:xfrm>
          <a:prstGeom prst="bentConnector2">
            <a:avLst/>
          </a:prstGeom>
          <a:ln w="25400" cap="flat" cmpd="sng" algn="ctr">
            <a:solidFill>
              <a:schemeClr val="bg2">
                <a:lumMod val="25000"/>
              </a:schemeClr>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42" name="Forme 41"/>
          <p:cNvCxnSpPr>
            <a:stCxn id="37" idx="1"/>
          </p:cNvCxnSpPr>
          <p:nvPr/>
        </p:nvCxnSpPr>
        <p:spPr bwMode="auto">
          <a:xfrm rot="16200000" flipH="1">
            <a:off x="1479550" y="2253794"/>
            <a:ext cx="685800" cy="1524000"/>
          </a:xfrm>
          <a:prstGeom prst="bentConnector2">
            <a:avLst/>
          </a:prstGeom>
          <a:ln w="25400" cap="flat" cmpd="sng" algn="ctr">
            <a:solidFill>
              <a:schemeClr val="bg2">
                <a:lumMod val="25000"/>
              </a:schemeClr>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43" name="Rectangle 58"/>
          <p:cNvSpPr>
            <a:spLocks noChangeArrowheads="1"/>
          </p:cNvSpPr>
          <p:nvPr/>
        </p:nvSpPr>
        <p:spPr bwMode="auto">
          <a:xfrm>
            <a:off x="2660650" y="2672894"/>
            <a:ext cx="914400" cy="376238"/>
          </a:xfrm>
          <a:prstGeom prst="rect">
            <a:avLst/>
          </a:prstGeom>
          <a:noFill/>
          <a:ln w="9525">
            <a:noFill/>
            <a:miter lim="800000"/>
            <a:headEnd/>
            <a:tailEnd/>
          </a:ln>
        </p:spPr>
        <p:txBody>
          <a:bodyPr>
            <a:prstTxWarp prst="textNoShape">
              <a:avLst/>
            </a:prstTxWarp>
            <a:spAutoFit/>
          </a:bodyPr>
          <a:lstStyle/>
          <a:p>
            <a:r>
              <a:rPr lang="fr-FR" sz="1600">
                <a:solidFill>
                  <a:srgbClr val="000000"/>
                </a:solidFill>
              </a:rPr>
              <a:t>other</a:t>
            </a:r>
          </a:p>
        </p:txBody>
      </p:sp>
      <p:sp>
        <p:nvSpPr>
          <p:cNvPr id="44" name="Rectangle 59"/>
          <p:cNvSpPr>
            <a:spLocks noChangeArrowheads="1"/>
          </p:cNvSpPr>
          <p:nvPr/>
        </p:nvSpPr>
        <p:spPr bwMode="auto">
          <a:xfrm>
            <a:off x="2660650" y="2906257"/>
            <a:ext cx="914400" cy="376237"/>
          </a:xfrm>
          <a:prstGeom prst="rect">
            <a:avLst/>
          </a:prstGeom>
          <a:noFill/>
          <a:ln w="9525">
            <a:noFill/>
            <a:miter lim="800000"/>
            <a:headEnd/>
            <a:tailEnd/>
          </a:ln>
        </p:spPr>
        <p:txBody>
          <a:bodyPr>
            <a:prstTxWarp prst="textNoShape">
              <a:avLst/>
            </a:prstTxWarp>
            <a:spAutoFit/>
          </a:bodyPr>
          <a:lstStyle/>
          <a:p>
            <a:r>
              <a:rPr lang="fr-FR" sz="1600">
                <a:solidFill>
                  <a:srgbClr val="000000"/>
                </a:solidFill>
              </a:rPr>
              <a:t>group</a:t>
            </a:r>
          </a:p>
        </p:txBody>
      </p:sp>
      <p:sp>
        <p:nvSpPr>
          <p:cNvPr id="45" name="Rectangle 60"/>
          <p:cNvSpPr>
            <a:spLocks noChangeArrowheads="1"/>
          </p:cNvSpPr>
          <p:nvPr/>
        </p:nvSpPr>
        <p:spPr bwMode="auto">
          <a:xfrm>
            <a:off x="2660650" y="3134857"/>
            <a:ext cx="914400" cy="376237"/>
          </a:xfrm>
          <a:prstGeom prst="rect">
            <a:avLst/>
          </a:prstGeom>
          <a:noFill/>
          <a:ln w="9525">
            <a:noFill/>
            <a:miter lim="800000"/>
            <a:headEnd/>
            <a:tailEnd/>
          </a:ln>
        </p:spPr>
        <p:txBody>
          <a:bodyPr>
            <a:prstTxWarp prst="textNoShape">
              <a:avLst/>
            </a:prstTxWarp>
            <a:spAutoFit/>
          </a:bodyPr>
          <a:lstStyle/>
          <a:p>
            <a:r>
              <a:rPr lang="fr-FR" sz="1600">
                <a:solidFill>
                  <a:srgbClr val="000000"/>
                </a:solidFill>
              </a:rPr>
              <a:t>user</a:t>
            </a:r>
          </a:p>
        </p:txBody>
      </p:sp>
      <p:sp>
        <p:nvSpPr>
          <p:cNvPr id="46" name="Accolade ouvrante 45"/>
          <p:cNvSpPr/>
          <p:nvPr/>
        </p:nvSpPr>
        <p:spPr bwMode="auto">
          <a:xfrm rot="10800000" flipV="1">
            <a:off x="3314700" y="2634794"/>
            <a:ext cx="342900" cy="876300"/>
          </a:xfrm>
          <a:prstGeom prst="leftBrace">
            <a:avLst/>
          </a:prstGeom>
          <a:ln w="25400" cap="flat" cmpd="sng" algn="ctr">
            <a:solidFill>
              <a:schemeClr val="bg2">
                <a:lumMod val="25000"/>
              </a:schemeClr>
            </a:solidFill>
            <a:prstDash val="solid"/>
            <a:round/>
            <a:headEnd type="none" w="med" len="med"/>
            <a:tailEnd type="none"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wrap="none" anchor="ctr">
            <a:prstTxWarp prst="textNoShape">
              <a:avLst/>
            </a:prstTxWarp>
          </a:bodyPr>
          <a:lstStyle/>
          <a:p>
            <a:pPr>
              <a:defRPr/>
            </a:pPr>
            <a:endParaRPr lang="fr-FR"/>
          </a:p>
        </p:txBody>
      </p:sp>
      <p:sp>
        <p:nvSpPr>
          <p:cNvPr id="47" name="Rectangle 63"/>
          <p:cNvSpPr>
            <a:spLocks noChangeArrowheads="1"/>
          </p:cNvSpPr>
          <p:nvPr/>
        </p:nvSpPr>
        <p:spPr bwMode="auto">
          <a:xfrm>
            <a:off x="3886200" y="2901494"/>
            <a:ext cx="1066800" cy="376238"/>
          </a:xfrm>
          <a:prstGeom prst="rect">
            <a:avLst/>
          </a:prstGeom>
          <a:noFill/>
          <a:ln w="9525">
            <a:noFill/>
            <a:miter lim="800000"/>
            <a:headEnd/>
            <a:tailEnd/>
          </a:ln>
        </p:spPr>
        <p:txBody>
          <a:bodyPr>
            <a:prstTxWarp prst="textNoShape">
              <a:avLst/>
            </a:prstTxWarp>
            <a:spAutoFit/>
          </a:bodyPr>
          <a:lstStyle/>
          <a:p>
            <a:r>
              <a:rPr lang="fr-FR" sz="1600" dirty="0">
                <a:solidFill>
                  <a:srgbClr val="000000"/>
                </a:solidFill>
              </a:rPr>
              <a:t>3 classes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2133600" y="1143016"/>
            <a:ext cx="4899510" cy="369332"/>
          </a:xfrm>
          <a:prstGeom prst="rect">
            <a:avLst/>
          </a:prstGeom>
        </p:spPr>
        <p:txBody>
          <a:bodyPr wrap="square">
            <a:spAutoFit/>
          </a:bodyPr>
          <a:lstStyle/>
          <a:p>
            <a:r>
              <a:rPr lang="en-US" b="1" dirty="0" err="1" smtClean="0">
                <a:solidFill>
                  <a:srgbClr val="E08434"/>
                </a:solidFill>
                <a:ea typeface="DejaVu Sans" charset="0"/>
                <a:cs typeface="DejaVu Sans" charset="0"/>
              </a:rPr>
              <a:t>chmod</a:t>
            </a:r>
            <a:r>
              <a:rPr lang="en-US" b="1" dirty="0" smtClean="0">
                <a:solidFill>
                  <a:srgbClr val="E08434"/>
                </a:solidFill>
                <a:ea typeface="DejaVu Sans" charset="0"/>
                <a:cs typeface="DejaVu Sans" charset="0"/>
              </a:rPr>
              <a:t> command for permission management</a:t>
            </a:r>
            <a:endParaRPr lang="en-US" b="1" dirty="0" smtClean="0">
              <a:solidFill>
                <a:srgbClr val="E08434"/>
              </a:solidFill>
            </a:endParaRPr>
          </a:p>
        </p:txBody>
      </p:sp>
      <p:sp>
        <p:nvSpPr>
          <p:cNvPr id="52" name="Rectangle à coins arrondis 51"/>
          <p:cNvSpPr/>
          <p:nvPr/>
        </p:nvSpPr>
        <p:spPr>
          <a:xfrm>
            <a:off x="2895600" y="1908176"/>
            <a:ext cx="3429000" cy="682624"/>
          </a:xfrm>
          <a:prstGeom prst="roundRect">
            <a:avLst/>
          </a:prstGeom>
          <a:solidFill>
            <a:schemeClr val="bg2"/>
          </a:solidFill>
          <a:ln w="9525">
            <a:solidFill>
              <a:srgbClr val="CEC3A0"/>
            </a:solidFill>
            <a:round/>
            <a:headEnd/>
            <a:tailEnd/>
          </a:ln>
        </p:spPr>
        <p:txBody>
          <a:bodyPr>
            <a:prstTxWarp prst="textNoShape">
              <a:avLst/>
            </a:prstTxWarp>
          </a:bodyPr>
          <a:lstStyle/>
          <a:p>
            <a:pPr marL="0" lvl="1"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dirty="0" smtClean="0">
                <a:solidFill>
                  <a:schemeClr val="tx1">
                    <a:lumMod val="85000"/>
                    <a:lumOff val="15000"/>
                  </a:schemeClr>
                </a:solidFill>
                <a:latin typeface="Courier"/>
                <a:cs typeface="Courier"/>
              </a:rPr>
              <a:t>chmod &lt;perm&gt; </a:t>
            </a:r>
            <a:r>
              <a:rPr lang="fr-FR" i="1" dirty="0" err="1" smtClean="0">
                <a:solidFill>
                  <a:schemeClr val="tx1">
                    <a:lumMod val="85000"/>
                    <a:lumOff val="15000"/>
                  </a:schemeClr>
                </a:solidFill>
                <a:latin typeface="Courier"/>
                <a:cs typeface="Courier"/>
              </a:rPr>
              <a:t>file_name</a:t>
            </a:r>
            <a:endParaRPr lang="fr-FR" i="1" dirty="0" smtClean="0">
              <a:solidFill>
                <a:schemeClr val="tx1">
                  <a:lumMod val="85000"/>
                  <a:lumOff val="15000"/>
                </a:schemeClr>
              </a:solidFill>
              <a:latin typeface="Courier"/>
              <a:cs typeface="Courier"/>
            </a:endParaRPr>
          </a:p>
        </p:txBody>
      </p:sp>
      <p:sp>
        <p:nvSpPr>
          <p:cNvPr id="32" name="Rectangle 31"/>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File attributes</a:t>
            </a:r>
            <a:endParaRPr lang="en-US" sz="2400" b="1" dirty="0">
              <a:solidFill>
                <a:schemeClr val="bg1"/>
              </a:solidFill>
            </a:endParaRPr>
          </a:p>
        </p:txBody>
      </p:sp>
      <p:cxnSp>
        <p:nvCxnSpPr>
          <p:cNvPr id="39" name="AutoShape 23"/>
          <p:cNvCxnSpPr>
            <a:cxnSpLocks noChangeShapeType="1"/>
          </p:cNvCxnSpPr>
          <p:nvPr/>
        </p:nvCxnSpPr>
        <p:spPr bwMode="auto">
          <a:xfrm flipV="1">
            <a:off x="2514600" y="2383632"/>
            <a:ext cx="1752600" cy="588168"/>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40" name="Rectangle 3"/>
          <p:cNvSpPr>
            <a:spLocks noChangeArrowheads="1"/>
          </p:cNvSpPr>
          <p:nvPr/>
        </p:nvSpPr>
        <p:spPr bwMode="auto">
          <a:xfrm>
            <a:off x="417095" y="2243137"/>
            <a:ext cx="2478505" cy="347663"/>
          </a:xfrm>
          <a:prstGeom prst="rect">
            <a:avLst/>
          </a:prstGeom>
          <a:noFill/>
          <a:ln w="9525">
            <a:noFill/>
            <a:round/>
            <a:headEnd/>
            <a:tailEnd/>
          </a:ln>
          <a:effectLst/>
        </p:spPr>
        <p:txBody>
          <a:bodyPr wrap="square" lIns="90000" tIns="46800" rIns="90000" bIns="46800">
            <a:prstTxWarp prst="textNoShape">
              <a:avLst/>
            </a:prstTxWarp>
            <a:spAutoFit/>
          </a:bodyPr>
          <a:lstStyle/>
          <a:p>
            <a:pPr algn="just">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solidFill>
                  <a:srgbClr val="000000"/>
                </a:solidFill>
                <a:ea typeface="DejaVu Sans" charset="0"/>
                <a:cs typeface="DejaVu Sans" charset="0"/>
              </a:rPr>
              <a:t>Each permission = 1 value</a:t>
            </a:r>
            <a:endParaRPr lang="en-US" sz="1600" b="1" dirty="0">
              <a:solidFill>
                <a:srgbClr val="000000"/>
              </a:solidFill>
              <a:ea typeface="DejaVu Sans" charset="0"/>
              <a:cs typeface="DejaVu Sans" charset="0"/>
            </a:endParaRPr>
          </a:p>
        </p:txBody>
      </p:sp>
      <p:graphicFrame>
        <p:nvGraphicFramePr>
          <p:cNvPr id="41" name="Group 5"/>
          <p:cNvGraphicFramePr>
            <a:graphicFrameLocks noGrp="1"/>
          </p:cNvGraphicFramePr>
          <p:nvPr/>
        </p:nvGraphicFramePr>
        <p:xfrm>
          <a:off x="1143000" y="2590800"/>
          <a:ext cx="1198078" cy="1479550"/>
        </p:xfrm>
        <a:graphic>
          <a:graphicData uri="http://schemas.openxmlformats.org/drawingml/2006/table">
            <a:tbl>
              <a:tblPr/>
              <a:tblGrid>
                <a:gridCol w="687388"/>
                <a:gridCol w="510690"/>
              </a:tblGrid>
              <a:tr h="33655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1" i="0" u="none" strike="noStrike" cap="none" normalizeH="0" baseline="0" dirty="0">
                          <a:ln>
                            <a:noFill/>
                          </a:ln>
                          <a:solidFill>
                            <a:srgbClr val="000000"/>
                          </a:solidFill>
                          <a:effectLst/>
                          <a:latin typeface="Arial" pitchFamily="-105" charset="0"/>
                          <a:ea typeface="DejaVu Sans" charset="0"/>
                          <a:cs typeface="DejaVu Sans" charset="0"/>
                        </a:rPr>
                        <a:t>R</a:t>
                      </a: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1" i="0" u="none" strike="noStrike" cap="none" normalizeH="0" baseline="0" dirty="0">
                          <a:ln>
                            <a:noFill/>
                          </a:ln>
                          <a:solidFill>
                            <a:srgbClr val="000000"/>
                          </a:solidFill>
                          <a:effectLst/>
                          <a:latin typeface="Arial" pitchFamily="-105" charset="0"/>
                          <a:ea typeface="DejaVu Sans" charset="0"/>
                          <a:cs typeface="DejaVu Sans" charset="0"/>
                        </a:rPr>
                        <a:t>4</a:t>
                      </a:r>
                    </a:p>
                  </a:txBody>
                  <a:tcPr marL="90000" marR="90000" marT="60912" marB="46800" horzOverflow="overflow">
                    <a:lnL>
                      <a:noFill/>
                    </a:lnL>
                    <a:lnR>
                      <a:noFill/>
                    </a:lnR>
                    <a:lnT>
                      <a:noFill/>
                    </a:lnT>
                    <a:lnB>
                      <a:noFill/>
                    </a:lnB>
                    <a:lnTlToBr>
                      <a:noFill/>
                    </a:lnTlToBr>
                    <a:lnBlToTr>
                      <a:noFill/>
                    </a:lnBlToTr>
                    <a:solidFill>
                      <a:srgbClr val="E9EDF4"/>
                    </a:solidFill>
                  </a:tcPr>
                </a:tc>
              </a:tr>
              <a:tr h="40322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W</a:t>
                      </a:r>
                    </a:p>
                  </a:txBody>
                  <a:tcPr marL="90000" marR="90000" marT="60912" marB="46800" horzOverflow="overflow">
                    <a:lnL>
                      <a:noFill/>
                    </a:lnL>
                    <a:lnR>
                      <a:noFill/>
                    </a:lnR>
                    <a:lnT>
                      <a:noFill/>
                    </a:lnT>
                    <a:lnB>
                      <a:noFill/>
                    </a:lnB>
                    <a:lnTlToBr>
                      <a:noFill/>
                    </a:lnTlToBr>
                    <a:lnBlToTr>
                      <a:noFill/>
                    </a:lnBlToTr>
                    <a:solidFill>
                      <a:srgbClr val="D0D8E8"/>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2</a:t>
                      </a:r>
                    </a:p>
                  </a:txBody>
                  <a:tcPr marL="90000" marR="90000" marT="60912" marB="46800" horzOverflow="overflow">
                    <a:lnL>
                      <a:noFill/>
                    </a:lnL>
                    <a:lnR>
                      <a:noFill/>
                    </a:lnR>
                    <a:lnT>
                      <a:noFill/>
                    </a:lnT>
                    <a:lnB>
                      <a:noFill/>
                    </a:lnB>
                    <a:lnTlToBr>
                      <a:noFill/>
                    </a:lnTlToBr>
                    <a:lnBlToTr>
                      <a:noFill/>
                    </a:lnBlToTr>
                    <a:solidFill>
                      <a:srgbClr val="D0D8E8"/>
                    </a:solidFill>
                  </a:tcPr>
                </a:tc>
              </a:tr>
              <a:tr h="40322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a:ln>
                            <a:noFill/>
                          </a:ln>
                          <a:solidFill>
                            <a:srgbClr val="000000"/>
                          </a:solidFill>
                          <a:effectLst/>
                          <a:latin typeface="Arial" pitchFamily="-105" charset="0"/>
                          <a:ea typeface="DejaVu Sans" charset="0"/>
                          <a:cs typeface="DejaVu Sans" charset="0"/>
                        </a:rPr>
                        <a:t>X </a:t>
                      </a: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1</a:t>
                      </a:r>
                    </a:p>
                  </a:txBody>
                  <a:tcPr marL="90000" marR="90000" marT="60912" marB="46800" horzOverflow="overflow">
                    <a:lnL>
                      <a:noFill/>
                    </a:lnL>
                    <a:lnR>
                      <a:noFill/>
                    </a:lnR>
                    <a:lnT>
                      <a:noFill/>
                    </a:lnT>
                    <a:lnB>
                      <a:noFill/>
                    </a:lnB>
                    <a:lnTlToBr>
                      <a:noFill/>
                    </a:lnTlToBr>
                    <a:lnBlToTr>
                      <a:noFill/>
                    </a:lnBlToTr>
                    <a:solidFill>
                      <a:srgbClr val="E9EDF4"/>
                    </a:solidFill>
                  </a:tcPr>
                </a:tc>
              </a:tr>
              <a:tr h="33655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none</a:t>
                      </a:r>
                    </a:p>
                  </a:txBody>
                  <a:tcPr marL="90000" marR="90000" marT="60912" marB="46800" horzOverflow="overflow">
                    <a:lnL>
                      <a:noFill/>
                    </a:lnL>
                    <a:lnR>
                      <a:noFill/>
                    </a:lnR>
                    <a:lnT>
                      <a:noFill/>
                    </a:lnT>
                    <a:lnB>
                      <a:noFill/>
                    </a:lnB>
                    <a:lnTlToBr>
                      <a:noFill/>
                    </a:lnTlToBr>
                    <a:lnBlToTr>
                      <a:noFill/>
                    </a:lnBlToTr>
                    <a:solidFill>
                      <a:srgbClr val="D0D8E8"/>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0</a:t>
                      </a:r>
                    </a:p>
                  </a:txBody>
                  <a:tcPr marL="90000" marR="90000" marT="60912" marB="46800" horzOverflow="overflow">
                    <a:lnL>
                      <a:noFill/>
                    </a:lnL>
                    <a:lnR>
                      <a:noFill/>
                    </a:lnR>
                    <a:lnT>
                      <a:noFill/>
                    </a:lnT>
                    <a:lnB>
                      <a:noFill/>
                    </a:lnB>
                    <a:lnTlToBr>
                      <a:noFill/>
                    </a:lnTlToBr>
                    <a:lnBlToTr>
                      <a:noFill/>
                    </a:lnBlToTr>
                    <a:solidFill>
                      <a:srgbClr val="D0D8E8"/>
                    </a:solidFill>
                  </a:tcPr>
                </a:tc>
              </a:tr>
            </a:tbl>
          </a:graphicData>
        </a:graphic>
      </p:graphicFrame>
      <p:sp>
        <p:nvSpPr>
          <p:cNvPr id="45" name="AutoShape 16"/>
          <p:cNvSpPr>
            <a:spLocks noChangeArrowheads="1"/>
          </p:cNvSpPr>
          <p:nvPr/>
        </p:nvSpPr>
        <p:spPr bwMode="auto">
          <a:xfrm>
            <a:off x="457200" y="4953000"/>
            <a:ext cx="8229600" cy="1143000"/>
          </a:xfrm>
          <a:prstGeom prst="roundRect">
            <a:avLst>
              <a:gd name="adj" fmla="val 16667"/>
            </a:avLst>
          </a:prstGeom>
          <a:noFill/>
          <a:ln w="9360">
            <a:solidFill>
              <a:schemeClr val="accent5">
                <a:lumMod val="75000"/>
              </a:schemeClr>
            </a:solidFill>
            <a:miter lim="800000"/>
            <a:headEnd/>
            <a:tailEnd/>
          </a:ln>
          <a:effectLst/>
        </p:spPr>
        <p:txBody>
          <a:bodyPr lIns="90000" tIns="46800" rIns="90000" bIns="46800">
            <a:prstTxWarp prst="textNoShape">
              <a:avLst/>
            </a:prstTxWarp>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solidFill>
                  <a:srgbClr val="000000"/>
                </a:solidFill>
                <a:latin typeface="Courier New" pitchFamily="-105" charset="0"/>
                <a:ea typeface="Courier New" pitchFamily="-105" charset="0"/>
                <a:cs typeface="Courier New" pitchFamily="-105" charset="0"/>
              </a:rPr>
              <a:t>Example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err="1" smtClean="0">
                <a:solidFill>
                  <a:srgbClr val="000000"/>
                </a:solidFill>
                <a:latin typeface="Courier New" pitchFamily="-105" charset="0"/>
                <a:ea typeface="Courier New" pitchFamily="-105" charset="0"/>
                <a:cs typeface="Courier New" pitchFamily="-105" charset="0"/>
              </a:rPr>
              <a:t>chmod</a:t>
            </a:r>
            <a:r>
              <a:rPr lang="en-US" sz="1600" dirty="0" smtClean="0">
                <a:solidFill>
                  <a:srgbClr val="000000"/>
                </a:solidFill>
                <a:latin typeface="Courier New" pitchFamily="-105" charset="0"/>
                <a:ea typeface="Courier New" pitchFamily="-105" charset="0"/>
                <a:cs typeface="Courier New" pitchFamily="-105" charset="0"/>
              </a:rPr>
              <a:t> 740 </a:t>
            </a:r>
            <a:r>
              <a:rPr lang="en-US" sz="1600" dirty="0" err="1" smtClean="0">
                <a:solidFill>
                  <a:srgbClr val="000000"/>
                </a:solidFill>
                <a:latin typeface="Courier New" pitchFamily="-105" charset="0"/>
                <a:ea typeface="Courier New" pitchFamily="-105" charset="0"/>
                <a:cs typeface="Courier New" pitchFamily="-105" charset="0"/>
              </a:rPr>
              <a:t>script.sh</a:t>
            </a:r>
            <a:r>
              <a:rPr lang="en-US" sz="1600" dirty="0" smtClean="0">
                <a:solidFill>
                  <a:srgbClr val="000000"/>
                </a:solidFill>
                <a:latin typeface="Courier New" pitchFamily="-105" charset="0"/>
                <a:ea typeface="Courier New" pitchFamily="-105" charset="0"/>
                <a:cs typeface="Courier New" pitchFamily="-105" charset="0"/>
              </a:rPr>
              <a:t>				</a:t>
            </a:r>
            <a:r>
              <a:rPr lang="en-US" sz="1600" b="1" dirty="0" smtClean="0">
                <a:solidFill>
                  <a:srgbClr val="7F7F7F"/>
                </a:solidFill>
                <a:latin typeface="Courier New" pitchFamily="-105" charset="0"/>
                <a:ea typeface="Courier New" pitchFamily="-105" charset="0"/>
                <a:cs typeface="Courier New" pitchFamily="-105" charset="0"/>
              </a:rPr>
              <a:t># Owner=</a:t>
            </a:r>
            <a:r>
              <a:rPr lang="en-US" sz="1600" b="1" dirty="0" err="1" smtClean="0">
                <a:solidFill>
                  <a:srgbClr val="7F7F7F"/>
                </a:solidFill>
                <a:latin typeface="Courier New" pitchFamily="-105" charset="0"/>
                <a:ea typeface="Courier New" pitchFamily="-105" charset="0"/>
                <a:cs typeface="Courier New" pitchFamily="-105" charset="0"/>
              </a:rPr>
              <a:t>rwx</a:t>
            </a:r>
            <a:r>
              <a:rPr lang="en-US" sz="1600" b="1" dirty="0" smtClean="0">
                <a:solidFill>
                  <a:srgbClr val="7F7F7F"/>
                </a:solidFill>
                <a:latin typeface="Courier New" pitchFamily="-105" charset="0"/>
                <a:ea typeface="Courier New" pitchFamily="-105" charset="0"/>
                <a:cs typeface="Courier New" pitchFamily="-105" charset="0"/>
              </a:rPr>
              <a:t> Group=</a:t>
            </a:r>
            <a:r>
              <a:rPr lang="en-US" sz="1600" b="1" dirty="0" err="1" smtClean="0">
                <a:solidFill>
                  <a:srgbClr val="7F7F7F"/>
                </a:solidFill>
                <a:latin typeface="Courier New" pitchFamily="-105" charset="0"/>
                <a:ea typeface="Courier New" pitchFamily="-105" charset="0"/>
                <a:cs typeface="Courier New" pitchFamily="-105" charset="0"/>
              </a:rPr>
              <a:t>r</a:t>
            </a:r>
            <a:r>
              <a:rPr lang="en-US" sz="1600" b="1" dirty="0" smtClean="0">
                <a:solidFill>
                  <a:srgbClr val="7F7F7F"/>
                </a:solidFill>
                <a:latin typeface="Courier New" pitchFamily="-105" charset="0"/>
                <a:ea typeface="Courier New" pitchFamily="-105" charset="0"/>
                <a:cs typeface="Courier New" pitchFamily="-105" charset="0"/>
              </a:rPr>
              <a:t>–- Other=---</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err="1" smtClean="0">
                <a:solidFill>
                  <a:srgbClr val="000000"/>
                </a:solidFill>
                <a:latin typeface="Courier New" pitchFamily="-105" charset="0"/>
                <a:ea typeface="Courier New" pitchFamily="-105" charset="0"/>
                <a:cs typeface="Courier New" pitchFamily="-105" charset="0"/>
              </a:rPr>
              <a:t>chmod</a:t>
            </a:r>
            <a:r>
              <a:rPr lang="en-US" sz="1600" dirty="0" smtClean="0">
                <a:solidFill>
                  <a:srgbClr val="000000"/>
                </a:solidFill>
                <a:latin typeface="Courier New" pitchFamily="-105" charset="0"/>
                <a:ea typeface="Courier New" pitchFamily="-105" charset="0"/>
                <a:cs typeface="Courier New" pitchFamily="-105" charset="0"/>
              </a:rPr>
              <a:t> 755 </a:t>
            </a:r>
            <a:r>
              <a:rPr lang="en-US" sz="1600" dirty="0" err="1" smtClean="0">
                <a:solidFill>
                  <a:srgbClr val="000000"/>
                </a:solidFill>
                <a:latin typeface="Courier New" pitchFamily="-105" charset="0"/>
                <a:ea typeface="Courier New" pitchFamily="-105" charset="0"/>
                <a:cs typeface="Courier New" pitchFamily="-105" charset="0"/>
              </a:rPr>
              <a:t>script.sh</a:t>
            </a:r>
            <a:r>
              <a:rPr lang="en-US" sz="1600" dirty="0" smtClean="0">
                <a:solidFill>
                  <a:srgbClr val="000000"/>
                </a:solidFill>
                <a:latin typeface="Courier New" pitchFamily="-105" charset="0"/>
                <a:ea typeface="Courier New" pitchFamily="-105" charset="0"/>
                <a:cs typeface="Courier New" pitchFamily="-105" charset="0"/>
              </a:rPr>
              <a:t>				</a:t>
            </a:r>
            <a:r>
              <a:rPr lang="en-US" sz="1600" b="1" dirty="0" smtClean="0">
                <a:solidFill>
                  <a:srgbClr val="7F7F7F"/>
                </a:solidFill>
                <a:latin typeface="Courier New" pitchFamily="-105" charset="0"/>
                <a:ea typeface="Courier New" pitchFamily="-105" charset="0"/>
                <a:cs typeface="Courier New" pitchFamily="-105" charset="0"/>
              </a:rPr>
              <a:t># </a:t>
            </a:r>
            <a:r>
              <a:rPr lang="en-US" sz="1600" b="1" dirty="0">
                <a:solidFill>
                  <a:srgbClr val="7F7F7F"/>
                </a:solidFill>
                <a:latin typeface="Courier New" pitchFamily="-105" charset="0"/>
                <a:ea typeface="Courier New" pitchFamily="-105" charset="0"/>
                <a:cs typeface="Courier New" pitchFamily="-105" charset="0"/>
              </a:rPr>
              <a:t>Owner=</a:t>
            </a:r>
            <a:r>
              <a:rPr lang="en-US" sz="1600" b="1" dirty="0" err="1">
                <a:solidFill>
                  <a:srgbClr val="7F7F7F"/>
                </a:solidFill>
                <a:latin typeface="Courier New" pitchFamily="-105" charset="0"/>
                <a:ea typeface="Courier New" pitchFamily="-105" charset="0"/>
                <a:cs typeface="Courier New" pitchFamily="-105" charset="0"/>
              </a:rPr>
              <a:t>rwx</a:t>
            </a:r>
            <a:r>
              <a:rPr lang="en-US" sz="1600" b="1" dirty="0">
                <a:solidFill>
                  <a:srgbClr val="7F7F7F"/>
                </a:solidFill>
                <a:latin typeface="Courier New" pitchFamily="-105" charset="0"/>
                <a:ea typeface="Courier New" pitchFamily="-105" charset="0"/>
                <a:cs typeface="Courier New" pitchFamily="-105" charset="0"/>
              </a:rPr>
              <a:t> Group=</a:t>
            </a:r>
            <a:r>
              <a:rPr lang="en-US" sz="1600" b="1" dirty="0" err="1">
                <a:solidFill>
                  <a:srgbClr val="7F7F7F"/>
                </a:solidFill>
                <a:latin typeface="Courier New" pitchFamily="-105" charset="0"/>
                <a:ea typeface="Courier New" pitchFamily="-105" charset="0"/>
                <a:cs typeface="Courier New" pitchFamily="-105" charset="0"/>
              </a:rPr>
              <a:t>r-x</a:t>
            </a:r>
            <a:r>
              <a:rPr lang="en-US" sz="1600" b="1" dirty="0">
                <a:solidFill>
                  <a:srgbClr val="7F7F7F"/>
                </a:solidFill>
                <a:latin typeface="Courier New" pitchFamily="-105" charset="0"/>
                <a:ea typeface="Courier New" pitchFamily="-105" charset="0"/>
                <a:cs typeface="Courier New" pitchFamily="-105" charset="0"/>
              </a:rPr>
              <a:t> Other=</a:t>
            </a:r>
            <a:r>
              <a:rPr lang="en-US" sz="1600" b="1" dirty="0" err="1">
                <a:solidFill>
                  <a:srgbClr val="7F7F7F"/>
                </a:solidFill>
                <a:latin typeface="Courier New" pitchFamily="-105" charset="0"/>
                <a:ea typeface="Courier New" pitchFamily="-105" charset="0"/>
                <a:cs typeface="Courier New" pitchFamily="-105" charset="0"/>
              </a:rPr>
              <a:t>r-x</a:t>
            </a:r>
            <a:endParaRPr lang="en-US" sz="1600" b="1" dirty="0">
              <a:solidFill>
                <a:srgbClr val="7F7F7F"/>
              </a:solidFill>
              <a:latin typeface="Courier New" pitchFamily="-105" charset="0"/>
              <a:ea typeface="Courier New" pitchFamily="-105" charset="0"/>
              <a:cs typeface="Courier New" pitchFamily="-105"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srcRect/>
          <a:stretch>
            <a:fillRect/>
          </a:stretch>
        </p:blipFill>
        <p:spPr bwMode="auto">
          <a:xfrm>
            <a:off x="0" y="0"/>
            <a:ext cx="1064652" cy="1064652"/>
          </a:xfrm>
          <a:prstGeom prst="rect">
            <a:avLst/>
          </a:prstGeom>
          <a:noFill/>
          <a:ln w="9525">
            <a:noFill/>
            <a:miter lim="800000"/>
            <a:headEnd/>
            <a:tailEnd/>
          </a:ln>
          <a:effectLst/>
        </p:spPr>
      </p:pic>
      <p:sp>
        <p:nvSpPr>
          <p:cNvPr id="28" name="Rectangle 27"/>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Practical 4 : Permissions</a:t>
            </a:r>
            <a:endParaRPr lang="en-US" sz="2400" b="1" dirty="0">
              <a:solidFill>
                <a:schemeClr val="bg1"/>
              </a:solidFill>
            </a:endParaRPr>
          </a:p>
        </p:txBody>
      </p:sp>
      <p:sp>
        <p:nvSpPr>
          <p:cNvPr id="11" name="Rectangle 10"/>
          <p:cNvSpPr/>
          <p:nvPr/>
        </p:nvSpPr>
        <p:spPr>
          <a:xfrm>
            <a:off x="2411760" y="532326"/>
            <a:ext cx="1232965" cy="369332"/>
          </a:xfrm>
          <a:prstGeom prst="rect">
            <a:avLst/>
          </a:prstGeom>
        </p:spPr>
        <p:txBody>
          <a:bodyPr wrap="square">
            <a:spAutoFit/>
          </a:bodyPr>
          <a:lstStyle/>
          <a:p>
            <a:r>
              <a:rPr lang="en-US" b="1" dirty="0" err="1" smtClean="0">
                <a:solidFill>
                  <a:srgbClr val="E08434"/>
                </a:solidFill>
              </a:rPr>
              <a:t>ls</a:t>
            </a:r>
            <a:r>
              <a:rPr lang="en-US" b="1" dirty="0" smtClean="0">
                <a:solidFill>
                  <a:srgbClr val="E08434"/>
                </a:solidFill>
              </a:rPr>
              <a:t>, </a:t>
            </a:r>
            <a:r>
              <a:rPr lang="en-US" b="1" dirty="0" err="1" smtClean="0">
                <a:solidFill>
                  <a:srgbClr val="E08434"/>
                </a:solidFill>
              </a:rPr>
              <a:t>chmod</a:t>
            </a:r>
            <a:r>
              <a:rPr lang="en-US" b="1" dirty="0" smtClean="0">
                <a:solidFill>
                  <a:srgbClr val="E08434"/>
                </a:solidFill>
              </a:rPr>
              <a:t>  </a:t>
            </a:r>
          </a:p>
        </p:txBody>
      </p:sp>
      <p:sp>
        <p:nvSpPr>
          <p:cNvPr id="12" name="Rectangle à coins arrondis 11"/>
          <p:cNvSpPr>
            <a:spLocks noChangeAspect="1"/>
          </p:cNvSpPr>
          <p:nvPr/>
        </p:nvSpPr>
        <p:spPr>
          <a:xfrm>
            <a:off x="1295400" y="1600201"/>
            <a:ext cx="7696200" cy="4419600"/>
          </a:xfrm>
          <a:prstGeom prst="roundRect">
            <a:avLst/>
          </a:prstGeom>
          <a:noFill/>
          <a:ln w="19050" cap="flat" cmpd="sng" algn="ctr">
            <a:solidFill>
              <a:schemeClr val="accent5">
                <a:lumMod val="75000"/>
              </a:schemeClr>
            </a:solidFill>
            <a:prstDash val="solid"/>
            <a:round/>
            <a:headEnd type="none" w="med" len="med"/>
            <a:tailEnd type="none" w="med" len="med"/>
          </a:ln>
        </p:spPr>
        <p:txBody>
          <a:bodyPr>
            <a:prstTxWarp prst="textNoShape">
              <a:avLst/>
            </a:prstTxWarp>
          </a:bodyPr>
          <a:lstStyle/>
          <a:p>
            <a:r>
              <a:rPr lang="fr-FR" dirty="0" smtClean="0"/>
              <a:t>Go to ~/training</a:t>
            </a:r>
          </a:p>
          <a:p>
            <a:endParaRPr lang="fr-FR" dirty="0" smtClean="0"/>
          </a:p>
          <a:p>
            <a:r>
              <a:rPr lang="fr-FR" dirty="0" smtClean="0"/>
              <a:t>Check the permissions of </a:t>
            </a:r>
            <a:r>
              <a:rPr lang="fr-FR" dirty="0" err="1" smtClean="0"/>
              <a:t>every</a:t>
            </a:r>
            <a:r>
              <a:rPr lang="fr-FR" dirty="0" smtClean="0"/>
              <a:t> </a:t>
            </a:r>
            <a:r>
              <a:rPr lang="fr-FR" dirty="0" err="1" smtClean="0"/>
              <a:t>dir</a:t>
            </a:r>
            <a:r>
              <a:rPr lang="fr-FR" dirty="0" smtClean="0"/>
              <a:t>.</a:t>
            </a:r>
          </a:p>
          <a:p>
            <a:endParaRPr lang="fr-FR" dirty="0"/>
          </a:p>
          <a:p>
            <a:r>
              <a:rPr lang="fr-FR" dirty="0" smtClean="0"/>
              <a:t>Go back to </a:t>
            </a:r>
            <a:r>
              <a:rPr lang="fr-FR" dirty="0" err="1" smtClean="0"/>
              <a:t>your</a:t>
            </a:r>
            <a:r>
              <a:rPr lang="fr-FR" dirty="0" smtClean="0"/>
              <a:t> home </a:t>
            </a:r>
            <a:r>
              <a:rPr lang="fr-FR" dirty="0" err="1" smtClean="0"/>
              <a:t>dir</a:t>
            </a:r>
            <a:r>
              <a:rPr lang="fr-FR" dirty="0" smtClean="0"/>
              <a:t>. </a:t>
            </a:r>
            <a:endParaRPr lang="fr-FR" dirty="0"/>
          </a:p>
          <a:p>
            <a:pPr>
              <a:lnSpc>
                <a:spcPct val="80000"/>
              </a:lnSpc>
              <a:defRPr/>
            </a:pPr>
            <a:r>
              <a:rPr lang="fr-FR" dirty="0" smtClean="0"/>
              <a:t>Enlever </a:t>
            </a:r>
            <a:r>
              <a:rPr lang="fr-FR" dirty="0"/>
              <a:t>de droit de lecture à </a:t>
            </a:r>
            <a:r>
              <a:rPr lang="fr-FR" dirty="0" smtClean="0"/>
              <a:t>tous </a:t>
            </a:r>
          </a:p>
          <a:p>
            <a:pPr>
              <a:lnSpc>
                <a:spcPct val="80000"/>
              </a:lnSpc>
              <a:defRPr/>
            </a:pPr>
            <a:r>
              <a:rPr lang="fr-FR" dirty="0" smtClean="0"/>
              <a:t>au </a:t>
            </a:r>
            <a:r>
              <a:rPr lang="fr-FR" dirty="0"/>
              <a:t>répertoire </a:t>
            </a:r>
            <a:r>
              <a:rPr lang="fr-FR" dirty="0" smtClean="0"/>
              <a:t>training. </a:t>
            </a:r>
          </a:p>
          <a:p>
            <a:pPr>
              <a:lnSpc>
                <a:spcPct val="80000"/>
              </a:lnSpc>
              <a:defRPr/>
            </a:pPr>
            <a:r>
              <a:rPr lang="fr-FR" dirty="0" smtClean="0"/>
              <a:t>Pouvez-vous </a:t>
            </a:r>
            <a:r>
              <a:rPr lang="fr-FR" dirty="0"/>
              <a:t>lister le contenu de </a:t>
            </a:r>
            <a:r>
              <a:rPr lang="fr-FR" dirty="0" smtClean="0"/>
              <a:t>training ?</a:t>
            </a:r>
            <a:endParaRPr lang="fr-FR" dirty="0"/>
          </a:p>
          <a:p>
            <a:pPr>
              <a:lnSpc>
                <a:spcPct val="80000"/>
              </a:lnSpc>
              <a:defRPr/>
            </a:pPr>
            <a:endParaRPr lang="fr-FR" dirty="0"/>
          </a:p>
          <a:p>
            <a:pPr>
              <a:lnSpc>
                <a:spcPct val="80000"/>
              </a:lnSpc>
              <a:defRPr/>
            </a:pPr>
            <a:r>
              <a:rPr lang="fr-FR" dirty="0" smtClean="0"/>
              <a:t>Ajouter </a:t>
            </a:r>
            <a:r>
              <a:rPr lang="fr-FR" dirty="0"/>
              <a:t>le droit de lecture et enlever le droit </a:t>
            </a:r>
            <a:endParaRPr lang="fr-FR" dirty="0" smtClean="0"/>
          </a:p>
          <a:p>
            <a:pPr>
              <a:lnSpc>
                <a:spcPct val="80000"/>
              </a:lnSpc>
              <a:defRPr/>
            </a:pPr>
            <a:r>
              <a:rPr lang="fr-FR" dirty="0" smtClean="0"/>
              <a:t>d’</a:t>
            </a:r>
            <a:r>
              <a:rPr lang="fr-FR" dirty="0" err="1" smtClean="0"/>
              <a:t>execution</a:t>
            </a:r>
            <a:r>
              <a:rPr lang="fr-FR" dirty="0" smtClean="0"/>
              <a:t> </a:t>
            </a:r>
            <a:r>
              <a:rPr lang="fr-FR" dirty="0"/>
              <a:t>à tout le monde au répertoire </a:t>
            </a:r>
            <a:r>
              <a:rPr lang="fr-FR" dirty="0" smtClean="0"/>
              <a:t>training. </a:t>
            </a:r>
          </a:p>
          <a:p>
            <a:pPr>
              <a:lnSpc>
                <a:spcPct val="80000"/>
              </a:lnSpc>
              <a:defRPr/>
            </a:pPr>
            <a:r>
              <a:rPr lang="fr-FR" dirty="0" smtClean="0"/>
              <a:t>Pouvez-vous </a:t>
            </a:r>
            <a:r>
              <a:rPr lang="fr-FR" dirty="0"/>
              <a:t>changer de répertoire courant pour aller dans formation ?</a:t>
            </a:r>
          </a:p>
          <a:p>
            <a:pPr>
              <a:lnSpc>
                <a:spcPct val="80000"/>
              </a:lnSpc>
              <a:defRPr/>
            </a:pPr>
            <a:endParaRPr lang="fr-FR" dirty="0"/>
          </a:p>
          <a:p>
            <a:pPr>
              <a:lnSpc>
                <a:spcPct val="80000"/>
              </a:lnSpc>
              <a:defRPr/>
            </a:pPr>
            <a:r>
              <a:rPr lang="fr-FR" dirty="0" smtClean="0"/>
              <a:t>Ajouter </a:t>
            </a:r>
            <a:r>
              <a:rPr lang="fr-FR" dirty="0"/>
              <a:t>le droit d’exécution au user sur le répertoire </a:t>
            </a:r>
            <a:r>
              <a:rPr lang="fr-FR" dirty="0" smtClean="0"/>
              <a:t>training.</a:t>
            </a:r>
            <a:endParaRPr lang="fr-FR" dirty="0"/>
          </a:p>
          <a:p>
            <a:endParaRPr lang="fr-FR" dirty="0" smtClean="0"/>
          </a:p>
          <a:p>
            <a:pPr algn="just"/>
            <a:endParaRPr lang="en-US" dirty="0" smtClean="0">
              <a:solidFill>
                <a:schemeClr val="tx1"/>
              </a:solidFill>
            </a:endParaRPr>
          </a:p>
        </p:txBody>
      </p:sp>
      <p:pic>
        <p:nvPicPr>
          <p:cNvPr id="13" name="Image 12"/>
          <p:cNvPicPr>
            <a:picLocks noChangeAspect="1"/>
          </p:cNvPicPr>
          <p:nvPr/>
        </p:nvPicPr>
        <p:blipFill>
          <a:blip r:embed="rId4"/>
          <a:srcRect/>
          <a:stretch>
            <a:fillRect/>
          </a:stretch>
        </p:blipFill>
        <p:spPr bwMode="auto">
          <a:xfrm>
            <a:off x="5737381" y="575890"/>
            <a:ext cx="3267472" cy="3357166"/>
          </a:xfrm>
          <a:prstGeom prst="rect">
            <a:avLst/>
          </a:prstGeom>
          <a:noFill/>
          <a:ln w="9525">
            <a:noFill/>
            <a:miter lim="800000"/>
            <a:headEnd/>
            <a:tailEnd/>
          </a:ln>
        </p:spPr>
      </p:pic>
      <p:grpSp>
        <p:nvGrpSpPr>
          <p:cNvPr id="2" name="Grouper 23"/>
          <p:cNvGrpSpPr/>
          <p:nvPr/>
        </p:nvGrpSpPr>
        <p:grpSpPr>
          <a:xfrm>
            <a:off x="70247" y="1201149"/>
            <a:ext cx="1405071" cy="1371600"/>
            <a:chOff x="70247" y="1672104"/>
            <a:chExt cx="1405071" cy="1371600"/>
          </a:xfrm>
        </p:grpSpPr>
        <p:pic>
          <p:nvPicPr>
            <p:cNvPr id="22" name="Image 21"/>
            <p:cNvPicPr>
              <a:picLocks noChangeAspect="1"/>
            </p:cNvPicPr>
            <p:nvPr/>
          </p:nvPicPr>
          <p:blipFill>
            <a:blip r:embed="rId5"/>
            <a:stretch>
              <a:fillRect/>
            </a:stretch>
          </p:blipFill>
          <p:spPr>
            <a:xfrm>
              <a:off x="103718" y="1672104"/>
              <a:ext cx="1371600" cy="1371600"/>
            </a:xfrm>
            <a:prstGeom prst="rect">
              <a:avLst/>
            </a:prstGeom>
          </p:spPr>
        </p:pic>
        <p:sp>
          <p:nvSpPr>
            <p:cNvPr id="23" name="ZoneTexte 22"/>
            <p:cNvSpPr txBox="1"/>
            <p:nvPr/>
          </p:nvSpPr>
          <p:spPr>
            <a:xfrm>
              <a:off x="70247" y="2057400"/>
              <a:ext cx="615553" cy="523220"/>
            </a:xfrm>
            <a:prstGeom prst="rect">
              <a:avLst/>
            </a:prstGeom>
            <a:noFill/>
          </p:spPr>
          <p:txBody>
            <a:bodyPr vert="horz" wrap="square" rtlCol="0">
              <a:spAutoFit/>
            </a:bodyPr>
            <a:lstStyle/>
            <a:p>
              <a:r>
                <a:rPr lang="fr-FR" sz="2800" b="1" dirty="0" smtClean="0">
                  <a:solidFill>
                    <a:schemeClr val="bg2">
                      <a:lumMod val="25000"/>
                    </a:schemeClr>
                  </a:solidFill>
                </a:rPr>
                <a:t>TP</a:t>
              </a:r>
              <a:endParaRPr lang="fr-FR" sz="2800" b="1" dirty="0">
                <a:solidFill>
                  <a:schemeClr val="bg2">
                    <a:lumMod val="25000"/>
                  </a:schemeClr>
                </a:solidFill>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Some options for </a:t>
            </a:r>
            <a:r>
              <a:rPr lang="en-US" sz="2400" b="1" dirty="0" err="1" smtClean="0">
                <a:solidFill>
                  <a:schemeClr val="bg1"/>
                </a:solidFill>
              </a:rPr>
              <a:t>ls</a:t>
            </a:r>
            <a:r>
              <a:rPr lang="en-US" sz="2400" b="1" dirty="0" smtClean="0">
                <a:solidFill>
                  <a:schemeClr val="bg1"/>
                </a:solidFill>
              </a:rPr>
              <a:t> command</a:t>
            </a:r>
            <a:endParaRPr lang="en-US" sz="2400" b="1" dirty="0">
              <a:solidFill>
                <a:schemeClr val="bg1"/>
              </a:solidFill>
            </a:endParaRPr>
          </a:p>
        </p:txBody>
      </p:sp>
      <p:sp>
        <p:nvSpPr>
          <p:cNvPr id="17" name="Rectangle 16"/>
          <p:cNvSpPr/>
          <p:nvPr/>
        </p:nvSpPr>
        <p:spPr>
          <a:xfrm>
            <a:off x="315497" y="3829156"/>
            <a:ext cx="8447503" cy="666644"/>
          </a:xfrm>
          <a:prstGeom prst="rect">
            <a:avLst/>
          </a:prstGeom>
        </p:spPr>
        <p:txBody>
          <a:bodyPr wrap="square">
            <a:spAutoFit/>
          </a:bodyPr>
          <a:lstStyle/>
          <a:p>
            <a:pPr algn="just">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rPr>
              <a:t>With LINUX, you can apply </a:t>
            </a:r>
            <a:r>
              <a:rPr lang="en-US" dirty="0" err="1" smtClean="0">
                <a:solidFill>
                  <a:srgbClr val="000000"/>
                </a:solidFill>
              </a:rPr>
              <a:t>ls</a:t>
            </a:r>
            <a:r>
              <a:rPr lang="en-US" dirty="0" smtClean="0">
                <a:solidFill>
                  <a:srgbClr val="000000"/>
                </a:solidFill>
              </a:rPr>
              <a:t> command on a set of files of which you do not know the name, using special characters (</a:t>
            </a:r>
            <a:r>
              <a:rPr lang="en-US" dirty="0" err="1" smtClean="0">
                <a:solidFill>
                  <a:srgbClr val="000000"/>
                </a:solidFill>
              </a:rPr>
              <a:t>Metacharacters</a:t>
            </a:r>
            <a:r>
              <a:rPr lang="en-US" dirty="0" smtClean="0">
                <a:solidFill>
                  <a:srgbClr val="000000"/>
                </a:solidFill>
              </a:rPr>
              <a:t>) </a:t>
            </a:r>
            <a:endParaRPr lang="en-US" dirty="0">
              <a:solidFill>
                <a:srgbClr val="000000"/>
              </a:solidFill>
            </a:endParaRPr>
          </a:p>
        </p:txBody>
      </p:sp>
      <p:graphicFrame>
        <p:nvGraphicFramePr>
          <p:cNvPr id="20" name="Group 6"/>
          <p:cNvGraphicFramePr>
            <a:graphicFrameLocks noGrp="1"/>
          </p:cNvGraphicFramePr>
          <p:nvPr/>
        </p:nvGraphicFramePr>
        <p:xfrm>
          <a:off x="457200" y="1597104"/>
          <a:ext cx="8153400" cy="1527096"/>
        </p:xfrm>
        <a:graphic>
          <a:graphicData uri="http://schemas.openxmlformats.org/drawingml/2006/table">
            <a:tbl>
              <a:tblPr/>
              <a:tblGrid>
                <a:gridCol w="3673510"/>
                <a:gridCol w="4479890"/>
              </a:tblGrid>
              <a:tr h="3810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1" i="0" u="none" strike="noStrike" cap="none" normalizeH="0" baseline="0" dirty="0" err="1" smtClean="0">
                          <a:ln>
                            <a:noFill/>
                          </a:ln>
                          <a:solidFill>
                            <a:srgbClr val="FFFFFF"/>
                          </a:solidFill>
                          <a:effectLst/>
                          <a:latin typeface="+mn-lt"/>
                          <a:ea typeface="DejaVu Sans" charset="0"/>
                          <a:cs typeface="DejaVu Sans" charset="0"/>
                        </a:rPr>
                        <a:t>ls</a:t>
                      </a:r>
                      <a:r>
                        <a:rPr kumimoji="0" lang="fr-FR" sz="1800" b="1" i="0" u="none" strike="noStrike" cap="none" normalizeH="0" baseline="0" dirty="0" smtClean="0">
                          <a:ln>
                            <a:noFill/>
                          </a:ln>
                          <a:solidFill>
                            <a:srgbClr val="FFFFFF"/>
                          </a:solidFill>
                          <a:effectLst/>
                          <a:latin typeface="+mn-lt"/>
                          <a:ea typeface="DejaVu Sans" charset="0"/>
                          <a:cs typeface="DejaVu Sans" charset="0"/>
                        </a:rPr>
                        <a:t> </a:t>
                      </a:r>
                      <a:r>
                        <a:rPr kumimoji="0" lang="fr-FR" sz="1800" b="1" i="0" u="none" strike="noStrike" cap="none" normalizeH="0" baseline="0" dirty="0" err="1" smtClean="0">
                          <a:ln>
                            <a:noFill/>
                          </a:ln>
                          <a:solidFill>
                            <a:srgbClr val="FFFFFF"/>
                          </a:solidFill>
                          <a:effectLst/>
                          <a:latin typeface="+mn-lt"/>
                          <a:ea typeface="DejaVu Sans" charset="0"/>
                          <a:cs typeface="DejaVu Sans" charset="0"/>
                        </a:rPr>
                        <a:t>with</a:t>
                      </a:r>
                      <a:r>
                        <a:rPr kumimoji="0" lang="fr-FR" sz="1800" b="1" i="0" u="none" strike="noStrike" cap="none" normalizeH="0" baseline="0" dirty="0" smtClean="0">
                          <a:ln>
                            <a:noFill/>
                          </a:ln>
                          <a:solidFill>
                            <a:srgbClr val="FFFFFF"/>
                          </a:solidFill>
                          <a:effectLst/>
                          <a:latin typeface="+mn-lt"/>
                          <a:ea typeface="DejaVu Sans" charset="0"/>
                          <a:cs typeface="DejaVu Sans" charset="0"/>
                        </a:rPr>
                        <a:t> options</a:t>
                      </a:r>
                      <a:endParaRPr kumimoji="0" lang="fr-FR" sz="1800" b="1" i="0" u="none" strike="noStrike" cap="none" normalizeH="0" baseline="0" dirty="0">
                        <a:ln>
                          <a:noFill/>
                        </a:ln>
                        <a:solidFill>
                          <a:srgbClr val="FFFFFF"/>
                        </a:solidFill>
                        <a:effectLst/>
                        <a:latin typeface="+mn-lt"/>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79646"/>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800" b="1" i="0" u="none" strike="noStrike" cap="none" normalizeH="0" baseline="0" dirty="0" smtClean="0">
                          <a:ln>
                            <a:noFill/>
                          </a:ln>
                          <a:solidFill>
                            <a:srgbClr val="FFFFFF"/>
                          </a:solidFill>
                          <a:effectLst/>
                          <a:latin typeface="+mn-lt"/>
                          <a:ea typeface="DejaVu Sans" charset="0"/>
                          <a:cs typeface="DejaVu Sans" charset="0"/>
                        </a:rPr>
                        <a:t>action</a:t>
                      </a:r>
                      <a:endParaRPr kumimoji="0" lang="fr-FR" sz="1800" b="1" i="0" u="none" strike="noStrike" cap="none" normalizeH="0" baseline="0" dirty="0">
                        <a:ln>
                          <a:noFill/>
                        </a:ln>
                        <a:solidFill>
                          <a:srgbClr val="FFFFFF"/>
                        </a:solidFill>
                        <a:effectLst/>
                        <a:latin typeface="+mn-lt"/>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79646"/>
                    </a:solidFill>
                  </a:tcPr>
                </a:tc>
              </a:tr>
              <a:tr h="369888">
                <a:tc>
                  <a:txBody>
                    <a:bodyPr/>
                    <a:lstStyle/>
                    <a:p>
                      <a:pPr rtl="0"/>
                      <a:r>
                        <a:rPr lang="fr-FR" sz="1800" kern="1200" dirty="0" err="1" smtClean="0">
                          <a:solidFill>
                            <a:schemeClr val="tx1"/>
                          </a:solidFill>
                          <a:latin typeface="+mn-lt"/>
                          <a:ea typeface="+mn-ea"/>
                          <a:cs typeface="+mn-cs"/>
                        </a:rPr>
                        <a:t>ls</a:t>
                      </a:r>
                      <a:r>
                        <a:rPr lang="fr-FR" sz="1800" kern="1200" dirty="0" smtClean="0">
                          <a:solidFill>
                            <a:schemeClr val="tx1"/>
                          </a:solidFill>
                          <a:latin typeface="+mn-lt"/>
                          <a:ea typeface="+mn-ea"/>
                          <a:cs typeface="+mn-cs"/>
                        </a:rPr>
                        <a:t> –l /home/</a:t>
                      </a:r>
                      <a:r>
                        <a:rPr lang="fr-FR" sz="1800" kern="1200" dirty="0" err="1" smtClean="0">
                          <a:solidFill>
                            <a:schemeClr val="tx1"/>
                          </a:solidFill>
                          <a:latin typeface="+mn-lt"/>
                          <a:ea typeface="+mn-ea"/>
                          <a:cs typeface="+mn-cs"/>
                        </a:rPr>
                        <a:t>granouill</a:t>
                      </a:r>
                      <a:r>
                        <a:rPr lang="fr-FR" sz="1800" kern="1200" dirty="0" smtClean="0">
                          <a:solidFill>
                            <a:schemeClr val="tx1"/>
                          </a:solidFill>
                          <a:latin typeface="+mn-lt"/>
                          <a:ea typeface="+mn-ea"/>
                          <a:cs typeface="+mn-cs"/>
                        </a:rPr>
                        <a:t>/Script/</a:t>
                      </a:r>
                    </a:p>
                  </a:txBody>
                  <a:tcPr marL="90000" marR="90000" marT="60912" marB="46800" horzOverflow="overflow">
                    <a:lnL>
                      <a:noFill/>
                    </a:lnL>
                    <a:lnR>
                      <a:noFill/>
                    </a:lnR>
                    <a:lnT>
                      <a:noFill/>
                    </a:lnT>
                    <a:lnB>
                      <a:noFill/>
                    </a:lnB>
                    <a:lnTlToBr>
                      <a:noFill/>
                    </a:lnTlToBr>
                    <a:lnBlToTr>
                      <a:noFill/>
                    </a:lnBlToTr>
                    <a:solidFill>
                      <a:srgbClr val="FDEFE9"/>
                    </a:solidFill>
                  </a:tcPr>
                </a:tc>
                <a:tc>
                  <a:txBody>
                    <a:bodyPr/>
                    <a:lstStyle/>
                    <a:p>
                      <a:pPr rtl="0"/>
                      <a:r>
                        <a:rPr lang="fr-FR" sz="1800" kern="1200" dirty="0" smtClean="0">
                          <a:solidFill>
                            <a:schemeClr val="tx1"/>
                          </a:solidFill>
                          <a:latin typeface="+mn-lt"/>
                          <a:ea typeface="+mn-ea"/>
                          <a:cs typeface="+mn-cs"/>
                        </a:rPr>
                        <a:t>Display files and </a:t>
                      </a:r>
                      <a:r>
                        <a:rPr lang="fr-FR" sz="1800" kern="1200" dirty="0" err="1" smtClean="0">
                          <a:solidFill>
                            <a:schemeClr val="tx1"/>
                          </a:solidFill>
                          <a:latin typeface="+mn-lt"/>
                          <a:ea typeface="+mn-ea"/>
                          <a:cs typeface="+mn-cs"/>
                        </a:rPr>
                        <a:t>attributes</a:t>
                      </a:r>
                      <a:r>
                        <a:rPr lang="fr-FR" sz="1800" kern="1200" dirty="0" smtClean="0">
                          <a:solidFill>
                            <a:schemeClr val="tx1"/>
                          </a:solidFill>
                          <a:latin typeface="+mn-lt"/>
                          <a:ea typeface="+mn-ea"/>
                          <a:cs typeface="+mn-cs"/>
                        </a:rPr>
                        <a:t> (long format)</a:t>
                      </a:r>
                    </a:p>
                  </a:txBody>
                  <a:tcPr marL="90000" marR="90000" marT="60912" marB="46800" horzOverflow="overflow">
                    <a:lnL>
                      <a:noFill/>
                    </a:lnL>
                    <a:lnR>
                      <a:noFill/>
                    </a:lnR>
                    <a:lnT>
                      <a:noFill/>
                    </a:lnT>
                    <a:lnB>
                      <a:noFill/>
                    </a:lnB>
                    <a:lnTlToBr>
                      <a:noFill/>
                    </a:lnTlToBr>
                    <a:lnBlToTr>
                      <a:noFill/>
                    </a:lnBlToTr>
                    <a:solidFill>
                      <a:srgbClr val="FDEFE9"/>
                    </a:solidFill>
                  </a:tcPr>
                </a:tc>
              </a:tr>
              <a:tr h="369888">
                <a:tc>
                  <a:txBody>
                    <a:bodyPr/>
                    <a:lstStyle/>
                    <a:p>
                      <a:pPr rtl="0"/>
                      <a:r>
                        <a:rPr lang="fr-FR" sz="1800" kern="1200" dirty="0" err="1" smtClean="0">
                          <a:solidFill>
                            <a:schemeClr val="tx1"/>
                          </a:solidFill>
                          <a:latin typeface="+mn-lt"/>
                          <a:ea typeface="+mn-ea"/>
                          <a:cs typeface="+mn-cs"/>
                        </a:rPr>
                        <a:t>ls</a:t>
                      </a:r>
                      <a:r>
                        <a:rPr lang="fr-FR" sz="1800" kern="1200" dirty="0" smtClean="0">
                          <a:solidFill>
                            <a:schemeClr val="tx1"/>
                          </a:solidFill>
                          <a:latin typeface="+mn-lt"/>
                          <a:ea typeface="+mn-ea"/>
                          <a:cs typeface="+mn-cs"/>
                        </a:rPr>
                        <a:t> –al /home/</a:t>
                      </a:r>
                      <a:r>
                        <a:rPr lang="fr-FR" sz="1800" kern="1200" dirty="0" err="1" smtClean="0">
                          <a:solidFill>
                            <a:schemeClr val="tx1"/>
                          </a:solidFill>
                          <a:latin typeface="+mn-lt"/>
                          <a:ea typeface="+mn-ea"/>
                          <a:cs typeface="+mn-cs"/>
                        </a:rPr>
                        <a:t>granouill</a:t>
                      </a:r>
                      <a:r>
                        <a:rPr lang="fr-FR" sz="1800" kern="1200" dirty="0" smtClean="0">
                          <a:solidFill>
                            <a:schemeClr val="tx1"/>
                          </a:solidFill>
                          <a:latin typeface="+mn-lt"/>
                          <a:ea typeface="+mn-ea"/>
                          <a:cs typeface="+mn-cs"/>
                        </a:rPr>
                        <a:t>/Script/</a:t>
                      </a: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rtl="0"/>
                      <a:r>
                        <a:rPr lang="fr-FR" sz="1800" kern="1200" dirty="0" smtClean="0">
                          <a:solidFill>
                            <a:schemeClr val="tx1"/>
                          </a:solidFill>
                          <a:latin typeface="+mn-lt"/>
                          <a:ea typeface="+mn-ea"/>
                          <a:cs typeface="+mn-cs"/>
                        </a:rPr>
                        <a:t>Display </a:t>
                      </a:r>
                      <a:r>
                        <a:rPr lang="fr-FR" sz="1800" kern="1200" dirty="0" err="1" smtClean="0">
                          <a:solidFill>
                            <a:schemeClr val="tx1"/>
                          </a:solidFill>
                          <a:latin typeface="+mn-lt"/>
                          <a:ea typeface="+mn-ea"/>
                          <a:cs typeface="+mn-cs"/>
                        </a:rPr>
                        <a:t>also</a:t>
                      </a:r>
                      <a:r>
                        <a:rPr lang="fr-FR" sz="1800" kern="1200" dirty="0" smtClean="0">
                          <a:solidFill>
                            <a:schemeClr val="tx1"/>
                          </a:solidFill>
                          <a:latin typeface="+mn-lt"/>
                          <a:ea typeface="+mn-ea"/>
                          <a:cs typeface="+mn-cs"/>
                        </a:rPr>
                        <a:t> </a:t>
                      </a:r>
                      <a:r>
                        <a:rPr lang="fr-FR" sz="1800" kern="1200" dirty="0" err="1" smtClean="0">
                          <a:solidFill>
                            <a:schemeClr val="tx1"/>
                          </a:solidFill>
                          <a:latin typeface="+mn-lt"/>
                          <a:ea typeface="+mn-ea"/>
                          <a:cs typeface="+mn-cs"/>
                        </a:rPr>
                        <a:t>masked</a:t>
                      </a:r>
                      <a:r>
                        <a:rPr lang="fr-FR" sz="1800" kern="1200" dirty="0" smtClean="0">
                          <a:solidFill>
                            <a:schemeClr val="tx1"/>
                          </a:solidFill>
                          <a:latin typeface="+mn-lt"/>
                          <a:ea typeface="+mn-ea"/>
                          <a:cs typeface="+mn-cs"/>
                        </a:rPr>
                        <a:t> files (</a:t>
                      </a:r>
                      <a:r>
                        <a:rPr lang="fr-FR" sz="1800" kern="1200" dirty="0" err="1" smtClean="0">
                          <a:solidFill>
                            <a:schemeClr val="tx1"/>
                          </a:solidFill>
                          <a:latin typeface="+mn-lt"/>
                          <a:ea typeface="+mn-ea"/>
                          <a:cs typeface="+mn-cs"/>
                        </a:rPr>
                        <a:t>starting</a:t>
                      </a:r>
                      <a:r>
                        <a:rPr lang="fr-FR" sz="1800" kern="1200" dirty="0" smtClean="0">
                          <a:solidFill>
                            <a:schemeClr val="tx1"/>
                          </a:solidFill>
                          <a:latin typeface="+mn-lt"/>
                          <a:ea typeface="+mn-ea"/>
                          <a:cs typeface="+mn-cs"/>
                        </a:rPr>
                        <a:t> </a:t>
                      </a:r>
                      <a:r>
                        <a:rPr lang="fr-FR" sz="1800" kern="1200" dirty="0" err="1" smtClean="0">
                          <a:solidFill>
                            <a:schemeClr val="tx1"/>
                          </a:solidFill>
                          <a:latin typeface="+mn-lt"/>
                          <a:ea typeface="+mn-ea"/>
                          <a:cs typeface="+mn-cs"/>
                        </a:rPr>
                        <a:t>with</a:t>
                      </a:r>
                      <a:r>
                        <a:rPr lang="fr-FR" sz="1800" kern="1200" dirty="0" smtClean="0">
                          <a:solidFill>
                            <a:schemeClr val="tx1"/>
                          </a:solidFill>
                          <a:latin typeface="+mn-lt"/>
                          <a:ea typeface="+mn-ea"/>
                          <a:cs typeface="+mn-cs"/>
                        </a:rPr>
                        <a:t> '.')</a:t>
                      </a:r>
                    </a:p>
                  </a:txBody>
                  <a:tcPr marL="90000" marR="90000" marT="60912" marB="46800" horzOverflow="overflow">
                    <a:lnL>
                      <a:noFill/>
                    </a:lnL>
                    <a:lnR>
                      <a:noFill/>
                    </a:lnR>
                    <a:lnT>
                      <a:noFill/>
                    </a:lnT>
                    <a:lnB>
                      <a:noFill/>
                    </a:lnB>
                    <a:lnTlToBr>
                      <a:noFill/>
                    </a:lnTlToBr>
                    <a:lnBlToTr>
                      <a:noFill/>
                    </a:lnBlToTr>
                    <a:solidFill>
                      <a:srgbClr val="FFFFFF"/>
                    </a:solidFill>
                  </a:tcPr>
                </a:tc>
              </a:tr>
              <a:tr h="369888">
                <a:tc>
                  <a:txBody>
                    <a:bodyPr/>
                    <a:lstStyle/>
                    <a:p>
                      <a:pPr rtl="0"/>
                      <a:r>
                        <a:rPr lang="fr-FR" sz="1800" kern="1200" dirty="0" err="1" smtClean="0">
                          <a:solidFill>
                            <a:schemeClr val="tx1"/>
                          </a:solidFill>
                          <a:latin typeface="+mn-lt"/>
                          <a:ea typeface="+mn-ea"/>
                          <a:cs typeface="+mn-cs"/>
                        </a:rPr>
                        <a:t>ls</a:t>
                      </a:r>
                      <a:r>
                        <a:rPr lang="fr-FR" sz="1800" kern="1200" dirty="0" smtClean="0">
                          <a:solidFill>
                            <a:schemeClr val="tx1"/>
                          </a:solidFill>
                          <a:latin typeface="+mn-lt"/>
                          <a:ea typeface="+mn-ea"/>
                          <a:cs typeface="+mn-cs"/>
                        </a:rPr>
                        <a:t> –t Script</a:t>
                      </a:r>
                    </a:p>
                  </a:txBody>
                  <a:tcPr marL="90000" marR="90000" marT="60912" marB="46800" horzOverflow="overflow">
                    <a:lnL>
                      <a:noFill/>
                    </a:lnL>
                    <a:lnR>
                      <a:noFill/>
                    </a:lnR>
                    <a:lnT>
                      <a:noFill/>
                    </a:lnT>
                    <a:lnB>
                      <a:noFill/>
                    </a:lnB>
                    <a:lnTlToBr>
                      <a:noFill/>
                    </a:lnTlToBr>
                    <a:lnBlToTr>
                      <a:noFill/>
                    </a:lnBlToTr>
                    <a:solidFill>
                      <a:srgbClr val="FDEFE9"/>
                    </a:solidFill>
                  </a:tcPr>
                </a:tc>
                <a:tc>
                  <a:txBody>
                    <a:bodyPr/>
                    <a:lstStyle/>
                    <a:p>
                      <a:pPr rtl="0"/>
                      <a:r>
                        <a:rPr lang="fr-FR" sz="1800" kern="1200" dirty="0" smtClean="0">
                          <a:solidFill>
                            <a:schemeClr val="tx1"/>
                          </a:solidFill>
                          <a:latin typeface="+mn-lt"/>
                          <a:ea typeface="+mn-ea"/>
                          <a:cs typeface="+mn-cs"/>
                        </a:rPr>
                        <a:t>Sort by date</a:t>
                      </a:r>
                    </a:p>
                  </a:txBody>
                  <a:tcPr marL="90000" marR="90000" marT="60912" marB="46800" horzOverflow="overflow">
                    <a:lnL>
                      <a:noFill/>
                    </a:lnL>
                    <a:lnR>
                      <a:noFill/>
                    </a:lnR>
                    <a:lnT>
                      <a:noFill/>
                    </a:lnT>
                    <a:lnB>
                      <a:noFill/>
                    </a:lnB>
                    <a:lnTlToBr>
                      <a:noFill/>
                    </a:lnTlToBr>
                    <a:lnBlToTr>
                      <a:noFill/>
                    </a:lnBlToTr>
                    <a:solidFill>
                      <a:srgbClr val="FDEFE9"/>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86335" y="1219200"/>
            <a:ext cx="5652565" cy="369332"/>
          </a:xfrm>
          <a:prstGeom prst="rect">
            <a:avLst/>
          </a:prstGeom>
        </p:spPr>
        <p:txBody>
          <a:bodyPr wrap="square">
            <a:spAutoFit/>
          </a:bodyPr>
          <a:lstStyle/>
          <a:p>
            <a:r>
              <a:rPr lang="en-US" b="1" dirty="0" smtClean="0">
                <a:solidFill>
                  <a:srgbClr val="E08434"/>
                </a:solidFill>
              </a:rPr>
              <a:t>Some Special Characters</a:t>
            </a:r>
            <a:endParaRPr lang="en-US" dirty="0">
              <a:solidFill>
                <a:srgbClr val="E08434"/>
              </a:solidFill>
            </a:endParaRPr>
          </a:p>
        </p:txBody>
      </p:sp>
      <p:sp>
        <p:nvSpPr>
          <p:cNvPr id="24" name="Rectangle 23"/>
          <p:cNvSpPr/>
          <p:nvPr/>
        </p:nvSpPr>
        <p:spPr>
          <a:xfrm>
            <a:off x="825501" y="1643483"/>
            <a:ext cx="7533103" cy="2395117"/>
          </a:xfrm>
          <a:prstGeom prst="rect">
            <a:avLst/>
          </a:prstGeom>
        </p:spPr>
        <p:txBody>
          <a:bodyPr wrap="square">
            <a:spAutoFit/>
          </a:bodyPr>
          <a:lstStyle/>
          <a:p>
            <a:pPr lvl="0" algn="just">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31859C"/>
                </a:solidFill>
                <a:latin typeface="Calibri"/>
                <a:cs typeface="Calibri"/>
              </a:rPr>
              <a:t>?			</a:t>
            </a:r>
            <a:r>
              <a:rPr lang="en-US" b="1" dirty="0" smtClean="0">
                <a:solidFill>
                  <a:srgbClr val="31859C"/>
                </a:solidFill>
                <a:latin typeface="Calibri"/>
                <a:ea typeface="DejaVu Sans" charset="0"/>
                <a:cs typeface="Calibri"/>
              </a:rPr>
              <a:t>Every single character</a:t>
            </a:r>
          </a:p>
          <a:p>
            <a:pPr algn="just">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31859C"/>
                </a:solidFill>
                <a:latin typeface="Calibri"/>
                <a:ea typeface="DejaVu Sans" charset="0"/>
                <a:cs typeface="Calibri"/>
              </a:rPr>
              <a:t>*			Whatever is the character chain</a:t>
            </a:r>
          </a:p>
          <a:p>
            <a:pPr algn="just">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dirty="0" smtClean="0">
                <a:solidFill>
                  <a:srgbClr val="31859C"/>
                </a:solidFill>
                <a:latin typeface="Calibri"/>
                <a:ea typeface="DejaVu Sans" charset="0"/>
                <a:cs typeface="Calibri"/>
              </a:rPr>
              <a:t>[ensemble]     All </a:t>
            </a:r>
            <a:r>
              <a:rPr lang="fr-FR" b="1" dirty="0" err="1" smtClean="0">
                <a:solidFill>
                  <a:srgbClr val="31859C"/>
                </a:solidFill>
                <a:latin typeface="Calibri"/>
                <a:ea typeface="DejaVu Sans" charset="0"/>
                <a:cs typeface="Calibri"/>
              </a:rPr>
              <a:t>characters</a:t>
            </a:r>
            <a:r>
              <a:rPr lang="fr-FR" b="1" dirty="0" smtClean="0">
                <a:solidFill>
                  <a:srgbClr val="31859C"/>
                </a:solidFill>
                <a:latin typeface="Calibri"/>
                <a:ea typeface="DejaVu Sans" charset="0"/>
                <a:cs typeface="Calibri"/>
              </a:rPr>
              <a:t> in ensemble</a:t>
            </a:r>
          </a:p>
          <a:p>
            <a:pPr algn="just">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b="1" dirty="0" smtClean="0">
                <a:solidFill>
                  <a:srgbClr val="31859C"/>
                </a:solidFill>
                <a:latin typeface="Calibri"/>
                <a:ea typeface="DejaVu Sans" charset="0"/>
                <a:cs typeface="Calibri"/>
              </a:rPr>
              <a:t>[!ensemble]    All not in ensemble</a:t>
            </a:r>
          </a:p>
          <a:p>
            <a:pPr algn="just">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i="1" dirty="0" smtClean="0"/>
          </a:p>
          <a:p>
            <a:pPr algn="just">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dirty="0" smtClean="0">
              <a:solidFill>
                <a:srgbClr val="31859C"/>
              </a:solidFill>
              <a:latin typeface="Calibri"/>
              <a:ea typeface="DejaVu Sans" charset="0"/>
              <a:cs typeface="Calibri"/>
            </a:endParaRPr>
          </a:p>
          <a:p>
            <a:pPr lvl="0" algn="just">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dirty="0" smtClean="0">
              <a:solidFill>
                <a:srgbClr val="31859C"/>
              </a:solidFill>
              <a:latin typeface="Calibri"/>
              <a:ea typeface="DejaVu Sans" charset="0"/>
              <a:cs typeface="Calibri"/>
            </a:endParaRPr>
          </a:p>
          <a:p>
            <a:pPr algn="just">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dirty="0">
              <a:solidFill>
                <a:srgbClr val="31859C"/>
              </a:solidFill>
              <a:latin typeface="Calibri"/>
              <a:cs typeface="Calibri"/>
            </a:endParaRPr>
          </a:p>
        </p:txBody>
      </p:sp>
      <p:sp>
        <p:nvSpPr>
          <p:cNvPr id="15" name="Rectangle à coins arrondis 14"/>
          <p:cNvSpPr/>
          <p:nvPr/>
        </p:nvSpPr>
        <p:spPr>
          <a:xfrm>
            <a:off x="533400" y="4521200"/>
            <a:ext cx="8077200" cy="1346200"/>
          </a:xfrm>
          <a:prstGeom prst="roundRect">
            <a:avLst/>
          </a:prstGeom>
          <a:solidFill>
            <a:schemeClr val="bg1"/>
          </a:solid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lvl="1" algn="just">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dirty="0" smtClean="0">
              <a:solidFill>
                <a:srgbClr val="000000"/>
              </a:solidFill>
              <a:latin typeface="Courier New" pitchFamily="-105" charset="0"/>
              <a:ea typeface="Courier New" pitchFamily="-105" charset="0"/>
              <a:cs typeface="Courier New" pitchFamily="-105" charset="0"/>
            </a:endParaRPr>
          </a:p>
          <a:p>
            <a:pPr lvl="1" algn="just">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dirty="0" smtClean="0">
              <a:solidFill>
                <a:srgbClr val="000000"/>
              </a:solidFill>
              <a:latin typeface="Courier New" pitchFamily="-105" charset="0"/>
              <a:ea typeface="Courier New" pitchFamily="-105" charset="0"/>
              <a:cs typeface="Courier New" pitchFamily="-105" charset="0"/>
            </a:endParaRPr>
          </a:p>
          <a:p>
            <a:pPr lvl="1" algn="just">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dirty="0">
              <a:solidFill>
                <a:srgbClr val="000000"/>
              </a:solidFill>
              <a:latin typeface="Courier New" pitchFamily="-105" charset="0"/>
              <a:ea typeface="Courier New" pitchFamily="-105" charset="0"/>
              <a:cs typeface="Courier New" pitchFamily="-105" charset="0"/>
            </a:endParaRPr>
          </a:p>
          <a:p>
            <a:pPr lvl="1" algn="just">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dirty="0" smtClean="0">
              <a:solidFill>
                <a:srgbClr val="000000"/>
              </a:solidFill>
              <a:latin typeface="Courier New" pitchFamily="-105" charset="0"/>
              <a:ea typeface="Courier New" pitchFamily="-105" charset="0"/>
              <a:cs typeface="Courier New" pitchFamily="-105" charset="0"/>
            </a:endParaRPr>
          </a:p>
          <a:p>
            <a:pPr lvl="1" algn="just">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err="1" smtClean="0">
                <a:solidFill>
                  <a:srgbClr val="000000"/>
                </a:solidFill>
                <a:latin typeface="Courier New" pitchFamily="-105" charset="0"/>
                <a:ea typeface="Courier New" pitchFamily="-105" charset="0"/>
                <a:cs typeface="Courier New" pitchFamily="-105" charset="0"/>
              </a:rPr>
              <a:t>ls</a:t>
            </a:r>
            <a:r>
              <a:rPr lang="en-US" sz="1600" dirty="0" smtClean="0">
                <a:solidFill>
                  <a:srgbClr val="000000"/>
                </a:solidFill>
                <a:latin typeface="Courier New" pitchFamily="-105" charset="0"/>
                <a:ea typeface="Courier New" pitchFamily="-105" charset="0"/>
                <a:cs typeface="Courier New" pitchFamily="-105" charset="0"/>
              </a:rPr>
              <a:t> </a:t>
            </a:r>
            <a:r>
              <a:rPr lang="en-US" sz="1600" dirty="0" err="1" smtClean="0">
                <a:solidFill>
                  <a:srgbClr val="000000"/>
                </a:solidFill>
                <a:latin typeface="Courier New"/>
                <a:cs typeface="Courier New"/>
              </a:rPr>
              <a:t>programme.c</a:t>
            </a:r>
            <a:r>
              <a:rPr lang="en-US" sz="1600" dirty="0" smtClean="0">
                <a:solidFill>
                  <a:srgbClr val="000000"/>
                </a:solidFill>
              </a:rPr>
              <a:t>		</a:t>
            </a:r>
            <a:r>
              <a:rPr lang="fr-FR" sz="1600" b="1" dirty="0" smtClean="0">
                <a:solidFill>
                  <a:schemeClr val="tx1">
                    <a:lumMod val="50000"/>
                    <a:lumOff val="50000"/>
                  </a:schemeClr>
                </a:solidFill>
                <a:latin typeface="Courier New" charset="0"/>
                <a:ea typeface="Courier New" charset="0"/>
                <a:cs typeface="Courier New" charset="0"/>
              </a:rPr>
              <a:t>#</a:t>
            </a:r>
            <a:r>
              <a:rPr lang="en-US" sz="1600" b="1" dirty="0" err="1" smtClean="0">
                <a:solidFill>
                  <a:schemeClr val="tx1">
                    <a:lumMod val="50000"/>
                    <a:lumOff val="50000"/>
                  </a:schemeClr>
                </a:solidFill>
                <a:latin typeface="Courier New" charset="0"/>
                <a:ea typeface="Courier New" charset="0"/>
                <a:cs typeface="Courier New" charset="0"/>
              </a:rPr>
              <a:t>programme.c</a:t>
            </a:r>
            <a:endParaRPr lang="en-US" sz="1600" b="1" dirty="0" smtClean="0">
              <a:solidFill>
                <a:schemeClr val="tx1">
                  <a:lumMod val="50000"/>
                  <a:lumOff val="50000"/>
                </a:schemeClr>
              </a:solidFill>
              <a:latin typeface="Courier New" charset="0"/>
              <a:ea typeface="Courier New" charset="0"/>
              <a:cs typeface="Courier New" charset="0"/>
            </a:endParaRPr>
          </a:p>
          <a:p>
            <a:pPr algn="just">
              <a:lnSpc>
                <a:spcPct val="104000"/>
              </a:lnSpc>
              <a:buClr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pPr>
            <a:r>
              <a:rPr lang="en-US" sz="1600" dirty="0" smtClean="0">
                <a:solidFill>
                  <a:srgbClr val="000000"/>
                </a:solidFill>
              </a:rPr>
              <a:t>	</a:t>
            </a:r>
            <a:r>
              <a:rPr lang="en-US" sz="1600" dirty="0" err="1" smtClean="0">
                <a:solidFill>
                  <a:srgbClr val="000000"/>
                </a:solidFill>
                <a:latin typeface="Courier New"/>
                <a:cs typeface="Courier New"/>
              </a:rPr>
              <a:t>ls</a:t>
            </a:r>
            <a:r>
              <a:rPr lang="en-US" sz="1600" dirty="0" smtClean="0">
                <a:solidFill>
                  <a:srgbClr val="000000"/>
                </a:solidFill>
                <a:latin typeface="Courier New"/>
                <a:cs typeface="Courier New"/>
              </a:rPr>
              <a:t> </a:t>
            </a:r>
            <a:r>
              <a:rPr lang="en-US" sz="1600" dirty="0" err="1" smtClean="0">
                <a:solidFill>
                  <a:srgbClr val="000000"/>
                </a:solidFill>
                <a:latin typeface="Courier New"/>
                <a:cs typeface="Courier New"/>
              </a:rPr>
              <a:t>programme</a:t>
            </a:r>
            <a:r>
              <a:rPr lang="en-US" sz="1600" dirty="0" smtClean="0">
                <a:solidFill>
                  <a:srgbClr val="000000"/>
                </a:solidFill>
                <a:latin typeface="Courier New"/>
                <a:cs typeface="Courier New"/>
              </a:rPr>
              <a:t>.?		</a:t>
            </a:r>
            <a:r>
              <a:rPr lang="fr-FR" sz="1600" b="1" dirty="0" smtClean="0">
                <a:solidFill>
                  <a:schemeClr val="tx1">
                    <a:lumMod val="50000"/>
                    <a:lumOff val="50000"/>
                  </a:schemeClr>
                </a:solidFill>
                <a:latin typeface="Courier New" charset="0"/>
                <a:ea typeface="Courier New" charset="0"/>
                <a:cs typeface="Courier New" charset="0"/>
              </a:rPr>
              <a:t>#</a:t>
            </a:r>
            <a:r>
              <a:rPr lang="en-US" sz="1600" b="1" dirty="0" err="1" smtClean="0">
                <a:solidFill>
                  <a:schemeClr val="tx1">
                    <a:lumMod val="50000"/>
                    <a:lumOff val="50000"/>
                  </a:schemeClr>
                </a:solidFill>
                <a:latin typeface="Courier New" charset="0"/>
                <a:ea typeface="Courier New" charset="0"/>
                <a:cs typeface="Courier New" charset="0"/>
              </a:rPr>
              <a:t>programme.c</a:t>
            </a:r>
            <a:r>
              <a:rPr lang="en-US" sz="1600" b="1" dirty="0" smtClean="0">
                <a:solidFill>
                  <a:schemeClr val="tx1">
                    <a:lumMod val="50000"/>
                    <a:lumOff val="50000"/>
                  </a:schemeClr>
                </a:solidFill>
                <a:latin typeface="Courier New" charset="0"/>
                <a:ea typeface="Courier New" charset="0"/>
                <a:cs typeface="Courier New" charset="0"/>
              </a:rPr>
              <a:t>	</a:t>
            </a:r>
            <a:r>
              <a:rPr lang="en-US" sz="1600" b="1" dirty="0" err="1" smtClean="0">
                <a:solidFill>
                  <a:schemeClr val="tx1">
                    <a:lumMod val="50000"/>
                    <a:lumOff val="50000"/>
                  </a:schemeClr>
                </a:solidFill>
                <a:latin typeface="Courier New" charset="0"/>
                <a:ea typeface="Courier New" charset="0"/>
                <a:cs typeface="Courier New" charset="0"/>
              </a:rPr>
              <a:t>programme.o</a:t>
            </a:r>
            <a:endParaRPr lang="en-US" sz="1600" b="1" dirty="0" smtClean="0">
              <a:solidFill>
                <a:schemeClr val="tx1">
                  <a:lumMod val="50000"/>
                  <a:lumOff val="50000"/>
                </a:schemeClr>
              </a:solidFill>
              <a:latin typeface="Courier New" charset="0"/>
              <a:ea typeface="Courier New" charset="0"/>
              <a:cs typeface="Courier New" charset="0"/>
            </a:endParaRPr>
          </a:p>
          <a:p>
            <a:pPr algn="just">
              <a:lnSpc>
                <a:spcPct val="104000"/>
              </a:lnSpc>
              <a:buClr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pPr>
            <a:r>
              <a:rPr lang="en-US" sz="1600" dirty="0" smtClean="0">
                <a:solidFill>
                  <a:srgbClr val="000000"/>
                </a:solidFill>
                <a:latin typeface="Courier New"/>
                <a:cs typeface="Courier New"/>
              </a:rPr>
              <a:t>	</a:t>
            </a:r>
            <a:r>
              <a:rPr lang="en-US" sz="1600" dirty="0" err="1" smtClean="0">
                <a:solidFill>
                  <a:srgbClr val="000000"/>
                </a:solidFill>
                <a:latin typeface="Courier New"/>
                <a:cs typeface="Courier New"/>
              </a:rPr>
              <a:t>ls</a:t>
            </a:r>
            <a:r>
              <a:rPr lang="en-US" sz="1600" dirty="0" smtClean="0">
                <a:solidFill>
                  <a:srgbClr val="000000"/>
                </a:solidFill>
                <a:latin typeface="Courier New"/>
                <a:cs typeface="Courier New"/>
              </a:rPr>
              <a:t> *.</a:t>
            </a:r>
            <a:r>
              <a:rPr lang="en-US" sz="1600" dirty="0" err="1" smtClean="0">
                <a:solidFill>
                  <a:srgbClr val="000000"/>
                </a:solidFill>
                <a:latin typeface="Courier New"/>
                <a:cs typeface="Courier New"/>
              </a:rPr>
              <a:t>c</a:t>
            </a:r>
            <a:r>
              <a:rPr lang="en-US" sz="1600" dirty="0" smtClean="0">
                <a:solidFill>
                  <a:srgbClr val="000000"/>
                </a:solidFill>
                <a:latin typeface="Courier New"/>
                <a:cs typeface="Courier New"/>
              </a:rPr>
              <a:t>*				</a:t>
            </a:r>
            <a:r>
              <a:rPr lang="fr-FR" sz="1600" b="1" dirty="0" smtClean="0">
                <a:solidFill>
                  <a:schemeClr val="tx1">
                    <a:lumMod val="50000"/>
                    <a:lumOff val="50000"/>
                  </a:schemeClr>
                </a:solidFill>
                <a:latin typeface="Courier New" charset="0"/>
                <a:ea typeface="Courier New" charset="0"/>
                <a:cs typeface="Courier New" charset="0"/>
              </a:rPr>
              <a:t>#</a:t>
            </a:r>
            <a:r>
              <a:rPr lang="en-US" sz="1600" b="1" dirty="0" err="1" smtClean="0">
                <a:solidFill>
                  <a:schemeClr val="tx1">
                    <a:lumMod val="50000"/>
                    <a:lumOff val="50000"/>
                  </a:schemeClr>
                </a:solidFill>
                <a:latin typeface="Courier New" charset="0"/>
                <a:ea typeface="Courier New" charset="0"/>
                <a:cs typeface="Courier New" charset="0"/>
              </a:rPr>
              <a:t>programme.c</a:t>
            </a:r>
            <a:r>
              <a:rPr lang="en-US" sz="1600" b="1" dirty="0" smtClean="0">
                <a:solidFill>
                  <a:schemeClr val="tx1">
                    <a:lumMod val="50000"/>
                    <a:lumOff val="50000"/>
                  </a:schemeClr>
                </a:solidFill>
                <a:latin typeface="Courier New" charset="0"/>
                <a:ea typeface="Courier New" charset="0"/>
                <a:cs typeface="Courier New" charset="0"/>
              </a:rPr>
              <a:t> 	</a:t>
            </a:r>
            <a:r>
              <a:rPr lang="en-US" sz="1600" b="1" dirty="0" err="1" smtClean="0">
                <a:solidFill>
                  <a:schemeClr val="tx1">
                    <a:lumMod val="50000"/>
                    <a:lumOff val="50000"/>
                  </a:schemeClr>
                </a:solidFill>
                <a:latin typeface="Courier New" charset="0"/>
                <a:ea typeface="Courier New" charset="0"/>
                <a:cs typeface="Courier New" charset="0"/>
              </a:rPr>
              <a:t>fichier.contig</a:t>
            </a:r>
            <a:endParaRPr lang="en-US" sz="1600" b="1" dirty="0" smtClean="0">
              <a:solidFill>
                <a:schemeClr val="tx1">
                  <a:lumMod val="50000"/>
                  <a:lumOff val="50000"/>
                </a:schemeClr>
              </a:solidFill>
              <a:latin typeface="Courier New" charset="0"/>
              <a:ea typeface="Courier New" charset="0"/>
              <a:cs typeface="Courier New" charset="0"/>
            </a:endParaRPr>
          </a:p>
          <a:p>
            <a:pPr algn="just">
              <a:lnSpc>
                <a:spcPct val="104000"/>
              </a:lnSpc>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pPr>
            <a:r>
              <a:rPr lang="fr-FR" sz="1600" dirty="0" smtClean="0">
                <a:solidFill>
                  <a:srgbClr val="000000"/>
                </a:solidFill>
                <a:latin typeface="Courier New" charset="0"/>
                <a:ea typeface="Courier New" charset="0"/>
                <a:cs typeface="Courier New" charset="0"/>
              </a:rPr>
              <a:t>	</a:t>
            </a:r>
            <a:r>
              <a:rPr lang="fr-FR" sz="1600" dirty="0" err="1" smtClean="0">
                <a:solidFill>
                  <a:srgbClr val="000000"/>
                </a:solidFill>
                <a:latin typeface="Courier New" charset="0"/>
                <a:ea typeface="Courier New" charset="0"/>
                <a:cs typeface="Courier New" charset="0"/>
              </a:rPr>
              <a:t>ls</a:t>
            </a:r>
            <a:r>
              <a:rPr lang="fr-FR" sz="1600" dirty="0" smtClean="0">
                <a:solidFill>
                  <a:srgbClr val="000000"/>
                </a:solidFill>
                <a:latin typeface="Courier New" charset="0"/>
                <a:ea typeface="Courier New" charset="0"/>
                <a:cs typeface="Courier New" charset="0"/>
              </a:rPr>
              <a:t> programme.[</a:t>
            </a:r>
            <a:r>
              <a:rPr lang="fr-FR" sz="1600" dirty="0" err="1" smtClean="0">
                <a:solidFill>
                  <a:srgbClr val="000000"/>
                </a:solidFill>
                <a:latin typeface="Courier New" charset="0"/>
                <a:ea typeface="Courier New" charset="0"/>
                <a:cs typeface="Courier New" charset="0"/>
              </a:rPr>
              <a:t>co</a:t>
            </a:r>
            <a:r>
              <a:rPr lang="fr-FR" sz="1600" dirty="0" smtClean="0">
                <a:solidFill>
                  <a:srgbClr val="000000"/>
                </a:solidFill>
                <a:latin typeface="Courier New" charset="0"/>
                <a:ea typeface="Courier New" charset="0"/>
                <a:cs typeface="Courier New" charset="0"/>
              </a:rPr>
              <a:t>]	</a:t>
            </a:r>
            <a:r>
              <a:rPr lang="fr-FR" sz="1600" b="1" dirty="0" smtClean="0">
                <a:solidFill>
                  <a:schemeClr val="tx1">
                    <a:lumMod val="50000"/>
                    <a:lumOff val="50000"/>
                  </a:schemeClr>
                </a:solidFill>
                <a:latin typeface="Courier New" charset="0"/>
                <a:ea typeface="Courier New" charset="0"/>
                <a:cs typeface="Courier New" charset="0"/>
              </a:rPr>
              <a:t>#</a:t>
            </a:r>
            <a:r>
              <a:rPr lang="fr-FR" sz="1600" b="1" dirty="0" err="1" smtClean="0">
                <a:solidFill>
                  <a:schemeClr val="tx1">
                    <a:lumMod val="50000"/>
                    <a:lumOff val="50000"/>
                  </a:schemeClr>
                </a:solidFill>
                <a:latin typeface="Courier New" charset="0"/>
                <a:ea typeface="Courier New" charset="0"/>
                <a:cs typeface="Courier New" charset="0"/>
              </a:rPr>
              <a:t>programme.c</a:t>
            </a:r>
            <a:r>
              <a:rPr lang="fr-FR" sz="1600" b="1" dirty="0" smtClean="0">
                <a:solidFill>
                  <a:schemeClr val="tx1">
                    <a:lumMod val="50000"/>
                    <a:lumOff val="50000"/>
                  </a:schemeClr>
                </a:solidFill>
                <a:latin typeface="Courier New" charset="0"/>
                <a:ea typeface="Courier New" charset="0"/>
                <a:cs typeface="Courier New" charset="0"/>
              </a:rPr>
              <a:t> </a:t>
            </a:r>
            <a:r>
              <a:rPr lang="fr-FR" sz="1600" b="1" dirty="0" err="1" smtClean="0">
                <a:solidFill>
                  <a:schemeClr val="tx1">
                    <a:lumMod val="50000"/>
                    <a:lumOff val="50000"/>
                  </a:schemeClr>
                </a:solidFill>
                <a:latin typeface="Courier New" charset="0"/>
                <a:ea typeface="Courier New" charset="0"/>
                <a:cs typeface="Courier New" charset="0"/>
              </a:rPr>
              <a:t>programme.o</a:t>
            </a:r>
            <a:endParaRPr lang="fr-FR" sz="1600" b="1" dirty="0" smtClean="0">
              <a:solidFill>
                <a:schemeClr val="tx1">
                  <a:lumMod val="50000"/>
                  <a:lumOff val="50000"/>
                </a:schemeClr>
              </a:solidFill>
              <a:latin typeface="Courier New" charset="0"/>
              <a:ea typeface="Courier New" charset="0"/>
              <a:cs typeface="Courier New" charset="0"/>
            </a:endParaRPr>
          </a:p>
          <a:p>
            <a:pPr algn="just">
              <a:lnSpc>
                <a:spcPct val="104000"/>
              </a:lnSpc>
              <a:buClr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pPr>
            <a:endParaRPr lang="en-US" sz="1600" dirty="0" smtClean="0">
              <a:solidFill>
                <a:srgbClr val="000000"/>
              </a:solidFill>
            </a:endParaRPr>
          </a:p>
          <a:p>
            <a:pPr algn="just">
              <a:lnSpc>
                <a:spcPct val="104000"/>
              </a:lnSpc>
              <a:buClr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pPr>
            <a:r>
              <a:rPr lang="en-US" sz="1600" dirty="0" smtClean="0">
                <a:solidFill>
                  <a:srgbClr val="000000"/>
                </a:solidFill>
              </a:rPr>
              <a:t>	</a:t>
            </a:r>
            <a:endParaRPr lang="en-US" sz="1600" dirty="0" smtClean="0">
              <a:solidFill>
                <a:srgbClr val="000000"/>
              </a:solidFill>
              <a:latin typeface="Courier New"/>
              <a:cs typeface="Courier New"/>
            </a:endParaRPr>
          </a:p>
          <a:p>
            <a:pPr algn="just">
              <a:lnSpc>
                <a:spcPct val="104000"/>
              </a:lnSpc>
              <a:buClr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pPr>
            <a:endParaRPr lang="en-US" sz="1600" dirty="0" smtClean="0">
              <a:solidFill>
                <a:srgbClr val="000000"/>
              </a:solidFill>
            </a:endParaRPr>
          </a:p>
          <a:p>
            <a:pPr lvl="1" algn="just">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a:solidFill>
                <a:srgbClr val="000000"/>
              </a:solidFill>
              <a:latin typeface="+mj-lt"/>
              <a:ea typeface="Courier New" pitchFamily="-105" charset="0"/>
              <a:cs typeface="Courier New" pitchFamily="-105" charset="0"/>
            </a:endParaRPr>
          </a:p>
        </p:txBody>
      </p:sp>
      <p:sp>
        <p:nvSpPr>
          <p:cNvPr id="9" name="Rectangle 5"/>
          <p:cNvSpPr>
            <a:spLocks noChangeArrowheads="1"/>
          </p:cNvSpPr>
          <p:nvPr/>
        </p:nvSpPr>
        <p:spPr bwMode="auto">
          <a:xfrm>
            <a:off x="1981200" y="3540125"/>
            <a:ext cx="5257800" cy="666644"/>
          </a:xfrm>
          <a:prstGeom prst="rect">
            <a:avLst/>
          </a:prstGeom>
          <a:noFill/>
          <a:ln w="9525">
            <a:noFill/>
            <a:miter lim="800000"/>
            <a:headEnd/>
            <a:tailEnd/>
          </a:ln>
        </p:spPr>
        <p:txBody>
          <a:bodyPr wrap="square">
            <a:prstTxWarp prst="textNoShape">
              <a:avLst/>
            </a:prstTxWarp>
            <a:spAutoFit/>
          </a:bodyPr>
          <a:lstStyle/>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err="1" smtClean="0">
                <a:solidFill>
                  <a:schemeClr val="tx1"/>
                </a:solidFill>
              </a:rPr>
              <a:t>programme.c</a:t>
            </a:r>
            <a:r>
              <a:rPr lang="fr-FR" sz="1800" dirty="0" smtClean="0">
                <a:solidFill>
                  <a:schemeClr val="tx1"/>
                </a:solidFill>
              </a:rPr>
              <a:t>	</a:t>
            </a:r>
            <a:r>
              <a:rPr lang="fr-FR" sz="1800" dirty="0" err="1" smtClean="0">
                <a:solidFill>
                  <a:schemeClr val="tx1"/>
                </a:solidFill>
              </a:rPr>
              <a:t>programme.log</a:t>
            </a:r>
            <a:r>
              <a:rPr lang="fr-FR" sz="1800" dirty="0" smtClean="0">
                <a:solidFill>
                  <a:schemeClr val="tx1"/>
                </a:solidFill>
              </a:rPr>
              <a:t>	</a:t>
            </a:r>
            <a:r>
              <a:rPr lang="fr-FR" sz="1800" dirty="0" err="1" smtClean="0">
                <a:solidFill>
                  <a:schemeClr val="tx1"/>
                </a:solidFill>
              </a:rPr>
              <a:t>programme.o</a:t>
            </a:r>
            <a:endParaRPr lang="fr-FR" sz="1800" dirty="0" smtClean="0">
              <a:solidFill>
                <a:schemeClr val="tx1"/>
              </a:solidFill>
            </a:endParaRPr>
          </a:p>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dirty="0" err="1" smtClean="0">
                <a:solidFill>
                  <a:schemeClr val="tx1"/>
                </a:solidFill>
              </a:rPr>
              <a:t>programmes.pl</a:t>
            </a:r>
            <a:r>
              <a:rPr lang="fr-FR" sz="1800" dirty="0">
                <a:solidFill>
                  <a:schemeClr val="tx1"/>
                </a:solidFill>
              </a:rPr>
              <a:t>	</a:t>
            </a:r>
            <a:r>
              <a:rPr lang="fr-FR" sz="1800" dirty="0" smtClean="0">
                <a:solidFill>
                  <a:schemeClr val="tx1"/>
                </a:solidFill>
              </a:rPr>
              <a:t> </a:t>
            </a:r>
            <a:r>
              <a:rPr lang="fr-FR" sz="1800" dirty="0" err="1">
                <a:solidFill>
                  <a:schemeClr val="tx1"/>
                </a:solidFill>
              </a:rPr>
              <a:t>fichier.contig</a:t>
            </a:r>
            <a:endParaRPr lang="fr-FR" sz="1800" dirty="0">
              <a:solidFill>
                <a:schemeClr val="tx1"/>
              </a:solidFill>
            </a:endParaRPr>
          </a:p>
        </p:txBody>
      </p:sp>
      <p:pic>
        <p:nvPicPr>
          <p:cNvPr id="10" name="Image 9"/>
          <p:cNvPicPr>
            <a:picLocks noChangeAspect="1"/>
          </p:cNvPicPr>
          <p:nvPr/>
        </p:nvPicPr>
        <p:blipFill>
          <a:blip r:embed="rId3"/>
          <a:stretch>
            <a:fillRect/>
          </a:stretch>
        </p:blipFill>
        <p:spPr>
          <a:xfrm>
            <a:off x="1104900" y="3463925"/>
            <a:ext cx="876300" cy="876300"/>
          </a:xfrm>
          <a:prstGeom prst="rect">
            <a:avLst/>
          </a:prstGeom>
        </p:spPr>
      </p:pic>
      <p:sp>
        <p:nvSpPr>
          <p:cNvPr id="11" name="Rectangle 5"/>
          <p:cNvSpPr>
            <a:spLocks noChangeArrowheads="1"/>
          </p:cNvSpPr>
          <p:nvPr/>
        </p:nvSpPr>
        <p:spPr bwMode="auto">
          <a:xfrm>
            <a:off x="825501" y="3048000"/>
            <a:ext cx="1262063" cy="377825"/>
          </a:xfrm>
          <a:prstGeom prst="rect">
            <a:avLst/>
          </a:prstGeom>
          <a:noFill/>
          <a:ln w="9525">
            <a:noFill/>
            <a:miter lim="800000"/>
            <a:headEnd/>
            <a:tailEnd/>
          </a:ln>
        </p:spPr>
        <p:txBody>
          <a:bodyPr wrap="none">
            <a:prstTxWarp prst="textNoShape">
              <a:avLst/>
            </a:prstTxWarp>
            <a:spAutoFit/>
          </a:bodyPr>
          <a:lstStyle/>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800" b="1" dirty="0">
                <a:solidFill>
                  <a:schemeClr val="tx1"/>
                </a:solidFill>
              </a:rPr>
              <a:t>Exemple </a:t>
            </a:r>
            <a:r>
              <a:rPr lang="fr-FR" sz="1800" dirty="0">
                <a:solidFill>
                  <a:schemeClr val="tx1"/>
                </a:solidFill>
              </a:rPr>
              <a:t>:</a:t>
            </a:r>
          </a:p>
        </p:txBody>
      </p:sp>
      <p:sp>
        <p:nvSpPr>
          <p:cNvPr id="13" name="Rectangle 12"/>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Generic characters</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srcRect/>
          <a:stretch>
            <a:fillRect/>
          </a:stretch>
        </p:blipFill>
        <p:spPr bwMode="auto">
          <a:xfrm>
            <a:off x="0" y="0"/>
            <a:ext cx="1064652" cy="1064652"/>
          </a:xfrm>
          <a:prstGeom prst="rect">
            <a:avLst/>
          </a:prstGeom>
          <a:noFill/>
          <a:ln w="9525">
            <a:noFill/>
            <a:miter lim="800000"/>
            <a:headEnd/>
            <a:tailEnd/>
          </a:ln>
          <a:effectLst/>
        </p:spPr>
      </p:pic>
      <p:sp>
        <p:nvSpPr>
          <p:cNvPr id="28" name="Rectangle 27"/>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Practical 5 : Move into a file tree</a:t>
            </a:r>
            <a:endParaRPr lang="en-US" sz="2400" b="1" dirty="0">
              <a:solidFill>
                <a:schemeClr val="bg1"/>
              </a:solidFill>
            </a:endParaRPr>
          </a:p>
        </p:txBody>
      </p:sp>
      <p:sp>
        <p:nvSpPr>
          <p:cNvPr id="16" name="Rectangle à coins arrondis 6"/>
          <p:cNvSpPr>
            <a:spLocks noChangeArrowheads="1"/>
          </p:cNvSpPr>
          <p:nvPr/>
        </p:nvSpPr>
        <p:spPr bwMode="auto">
          <a:xfrm>
            <a:off x="1246719" y="1369452"/>
            <a:ext cx="7668681" cy="3050148"/>
          </a:xfrm>
          <a:prstGeom prst="roundRect">
            <a:avLst>
              <a:gd name="adj" fmla="val 16667"/>
            </a:avLst>
          </a:prstGeom>
          <a:noFill/>
          <a:ln w="19050" cap="flat" cmpd="sng" algn="ctr">
            <a:solidFill>
              <a:schemeClr val="accent5">
                <a:lumMod val="75000"/>
              </a:schemeClr>
            </a:solidFill>
            <a:prstDash val="solid"/>
            <a:round/>
            <a:headEnd type="none" w="med" len="med"/>
            <a:tailEnd type="none" w="med" len="med"/>
          </a:ln>
        </p:spPr>
        <p:txBody>
          <a:bodyPr>
            <a:prstTxWarp prst="textNoShape">
              <a:avLst/>
            </a:prstTxWarp>
          </a:bodyPr>
          <a:lstStyle/>
          <a:p>
            <a:r>
              <a:rPr lang="en-GB" dirty="0" smtClean="0"/>
              <a:t>List ~/training/</a:t>
            </a:r>
            <a:r>
              <a:rPr lang="en-GB" dirty="0" err="1" smtClean="0"/>
              <a:t>rna-seq</a:t>
            </a:r>
            <a:r>
              <a:rPr lang="en-GB" dirty="0" smtClean="0"/>
              <a:t>/</a:t>
            </a:r>
            <a:r>
              <a:rPr lang="en-GB" dirty="0" err="1" smtClean="0"/>
              <a:t>Raw_data</a:t>
            </a:r>
            <a:endParaRPr lang="en-GB" dirty="0" smtClean="0"/>
          </a:p>
          <a:p>
            <a:r>
              <a:rPr lang="en-GB" dirty="0" smtClean="0"/>
              <a:t>Is there only </a:t>
            </a:r>
            <a:r>
              <a:rPr lang="en-GB" dirty="0" err="1" smtClean="0"/>
              <a:t>fna</a:t>
            </a:r>
            <a:r>
              <a:rPr lang="en-GB" dirty="0" smtClean="0"/>
              <a:t> files ?</a:t>
            </a:r>
          </a:p>
          <a:p>
            <a:r>
              <a:rPr lang="en-GB" dirty="0" smtClean="0"/>
              <a:t>List files beginning by reference, only them </a:t>
            </a:r>
          </a:p>
          <a:p>
            <a:r>
              <a:rPr lang="en-GB" dirty="0" smtClean="0"/>
              <a:t>List only </a:t>
            </a:r>
            <a:r>
              <a:rPr lang="en-GB" dirty="0" err="1" smtClean="0"/>
              <a:t>fastq</a:t>
            </a:r>
            <a:r>
              <a:rPr lang="en-GB" dirty="0" smtClean="0"/>
              <a:t> files.</a:t>
            </a:r>
          </a:p>
          <a:p>
            <a:r>
              <a:rPr lang="en-GB" dirty="0" smtClean="0"/>
              <a:t/>
            </a:r>
            <a:br>
              <a:rPr lang="en-GB" dirty="0" smtClean="0"/>
            </a:br>
            <a:endParaRPr lang="en-GB" dirty="0" smtClean="0"/>
          </a:p>
          <a:p>
            <a:pPr algn="just">
              <a:defRPr/>
            </a:pPr>
            <a:endParaRPr lang="fr-FR" dirty="0">
              <a:solidFill>
                <a:srgbClr val="323232"/>
              </a:solidFill>
            </a:endParaRPr>
          </a:p>
        </p:txBody>
      </p:sp>
      <p:grpSp>
        <p:nvGrpSpPr>
          <p:cNvPr id="2" name="Grouper 23"/>
          <p:cNvGrpSpPr/>
          <p:nvPr/>
        </p:nvGrpSpPr>
        <p:grpSpPr>
          <a:xfrm>
            <a:off x="70247" y="1201149"/>
            <a:ext cx="1405071" cy="1371600"/>
            <a:chOff x="70247" y="1672104"/>
            <a:chExt cx="1405071" cy="1371600"/>
          </a:xfrm>
        </p:grpSpPr>
        <p:pic>
          <p:nvPicPr>
            <p:cNvPr id="22" name="Image 21"/>
            <p:cNvPicPr>
              <a:picLocks noChangeAspect="1"/>
            </p:cNvPicPr>
            <p:nvPr/>
          </p:nvPicPr>
          <p:blipFill>
            <a:blip r:embed="rId4"/>
            <a:stretch>
              <a:fillRect/>
            </a:stretch>
          </p:blipFill>
          <p:spPr>
            <a:xfrm>
              <a:off x="103718" y="1672104"/>
              <a:ext cx="1371600" cy="1371600"/>
            </a:xfrm>
            <a:prstGeom prst="rect">
              <a:avLst/>
            </a:prstGeom>
          </p:spPr>
        </p:pic>
        <p:sp>
          <p:nvSpPr>
            <p:cNvPr id="23" name="ZoneTexte 22"/>
            <p:cNvSpPr txBox="1"/>
            <p:nvPr/>
          </p:nvSpPr>
          <p:spPr>
            <a:xfrm>
              <a:off x="70247" y="2057400"/>
              <a:ext cx="615553" cy="523220"/>
            </a:xfrm>
            <a:prstGeom prst="rect">
              <a:avLst/>
            </a:prstGeom>
            <a:noFill/>
          </p:spPr>
          <p:txBody>
            <a:bodyPr vert="horz" wrap="square" rtlCol="0">
              <a:spAutoFit/>
            </a:bodyPr>
            <a:lstStyle/>
            <a:p>
              <a:r>
                <a:rPr lang="fr-FR" sz="2800" b="1" dirty="0" smtClean="0">
                  <a:solidFill>
                    <a:schemeClr val="bg2">
                      <a:lumMod val="25000"/>
                    </a:schemeClr>
                  </a:solidFill>
                </a:rPr>
                <a:t>TP</a:t>
              </a:r>
              <a:endParaRPr lang="fr-FR" sz="2800" b="1" dirty="0">
                <a:solidFill>
                  <a:schemeClr val="bg2">
                    <a:lumMod val="25000"/>
                  </a:schemeClr>
                </a:solidFill>
              </a:endParaRPr>
            </a:p>
          </p:txBody>
        </p:sp>
      </p:grpSp>
      <p:sp>
        <p:nvSpPr>
          <p:cNvPr id="12" name="Rectangle 11"/>
          <p:cNvSpPr/>
          <p:nvPr/>
        </p:nvSpPr>
        <p:spPr>
          <a:xfrm>
            <a:off x="3048000" y="762000"/>
            <a:ext cx="3064932" cy="369332"/>
          </a:xfrm>
          <a:prstGeom prst="rect">
            <a:avLst/>
          </a:prstGeom>
        </p:spPr>
        <p:txBody>
          <a:bodyPr wrap="square">
            <a:spAutoFit/>
          </a:bodyPr>
          <a:lstStyle/>
          <a:p>
            <a:pPr algn="ctr"/>
            <a:r>
              <a:rPr lang="en-US" b="1" dirty="0" smtClean="0">
                <a:solidFill>
                  <a:srgbClr val="E08434"/>
                </a:solidFill>
              </a:rPr>
              <a:t> cp, </a:t>
            </a:r>
            <a:r>
              <a:rPr lang="en-US" b="1" dirty="0" err="1" smtClean="0">
                <a:solidFill>
                  <a:srgbClr val="E08434"/>
                </a:solidFill>
              </a:rPr>
              <a:t>ls</a:t>
            </a:r>
            <a:r>
              <a:rPr lang="en-US" b="1" dirty="0" smtClean="0">
                <a:solidFill>
                  <a:srgbClr val="E08434"/>
                </a:solidFill>
              </a:rPr>
              <a:t>, </a:t>
            </a:r>
            <a:r>
              <a:rPr lang="en-US" b="1" dirty="0" err="1" smtClean="0">
                <a:solidFill>
                  <a:srgbClr val="E08434"/>
                </a:solidFill>
              </a:rPr>
              <a:t>mv</a:t>
            </a:r>
            <a:endParaRPr lang="en-US" b="1" dirty="0" smtClean="0">
              <a:solidFill>
                <a:srgbClr val="E08434"/>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ChangeArrowheads="1"/>
          </p:cNvSpPr>
          <p:nvPr/>
        </p:nvSpPr>
        <p:spPr bwMode="auto">
          <a:xfrm>
            <a:off x="6716713" y="76200"/>
            <a:ext cx="1752600" cy="655638"/>
          </a:xfrm>
          <a:prstGeom prst="rect">
            <a:avLst/>
          </a:prstGeom>
          <a:solidFill>
            <a:schemeClr val="bg1"/>
          </a:solidFill>
          <a:ln w="9525">
            <a:solidFill>
              <a:schemeClr val="bg1"/>
            </a:solidFill>
            <a:round/>
            <a:headEnd/>
            <a:tailEnd/>
          </a:ln>
        </p:spPr>
        <p:txBody>
          <a:bodyPr>
            <a:prstTxWarp prst="textNoShape">
              <a:avLst/>
            </a:prstTxWarp>
          </a:bodyPr>
          <a:lstStyle/>
          <a:p>
            <a:endParaRPr lang="fr-FR"/>
          </a:p>
        </p:txBody>
      </p:sp>
      <p:pic>
        <p:nvPicPr>
          <p:cNvPr id="21" name="Image 10"/>
          <p:cNvPicPr>
            <a:picLocks noChangeAspect="1"/>
          </p:cNvPicPr>
          <p:nvPr/>
        </p:nvPicPr>
        <p:blipFill>
          <a:blip r:embed="rId3"/>
          <a:srcRect/>
          <a:stretch>
            <a:fillRect/>
          </a:stretch>
        </p:blipFill>
        <p:spPr bwMode="auto">
          <a:xfrm>
            <a:off x="1828800" y="4572000"/>
            <a:ext cx="1657350" cy="1657350"/>
          </a:xfrm>
          <a:prstGeom prst="rect">
            <a:avLst/>
          </a:prstGeom>
          <a:noFill/>
          <a:ln w="9525">
            <a:noFill/>
            <a:miter lim="800000"/>
            <a:headEnd/>
            <a:tailEnd/>
          </a:ln>
        </p:spPr>
      </p:pic>
      <p:sp>
        <p:nvSpPr>
          <p:cNvPr id="24" name="ZoneTexte 21"/>
          <p:cNvSpPr txBox="1">
            <a:spLocks noChangeArrowheads="1"/>
          </p:cNvSpPr>
          <p:nvPr/>
        </p:nvSpPr>
        <p:spPr bwMode="auto">
          <a:xfrm>
            <a:off x="4191000" y="5486400"/>
            <a:ext cx="518091" cy="276999"/>
          </a:xfrm>
          <a:prstGeom prst="rect">
            <a:avLst/>
          </a:prstGeom>
          <a:noFill/>
          <a:ln w="9525">
            <a:noFill/>
            <a:miter lim="800000"/>
            <a:headEnd/>
            <a:tailEnd/>
          </a:ln>
        </p:spPr>
        <p:txBody>
          <a:bodyPr wrap="none">
            <a:prstTxWarp prst="textNoShape">
              <a:avLst/>
            </a:prstTxWarp>
            <a:spAutoFit/>
          </a:bodyPr>
          <a:lstStyle/>
          <a:p>
            <a:r>
              <a:rPr lang="fr-FR" sz="1200" dirty="0" smtClean="0">
                <a:solidFill>
                  <a:srgbClr val="000000"/>
                </a:solidFill>
              </a:rPr>
              <a:t>Input</a:t>
            </a:r>
            <a:endParaRPr lang="fr-FR" sz="1200" dirty="0">
              <a:solidFill>
                <a:srgbClr val="000000"/>
              </a:solidFill>
            </a:endParaRPr>
          </a:p>
        </p:txBody>
      </p:sp>
      <p:sp>
        <p:nvSpPr>
          <p:cNvPr id="25" name="ZoneTexte 22"/>
          <p:cNvSpPr txBox="1">
            <a:spLocks noChangeArrowheads="1"/>
          </p:cNvSpPr>
          <p:nvPr/>
        </p:nvSpPr>
        <p:spPr bwMode="auto">
          <a:xfrm>
            <a:off x="4191000" y="4953000"/>
            <a:ext cx="633507" cy="276999"/>
          </a:xfrm>
          <a:prstGeom prst="rect">
            <a:avLst/>
          </a:prstGeom>
          <a:noFill/>
          <a:ln w="9525">
            <a:noFill/>
            <a:miter lim="800000"/>
            <a:headEnd/>
            <a:tailEnd/>
          </a:ln>
        </p:spPr>
        <p:txBody>
          <a:bodyPr wrap="none">
            <a:prstTxWarp prst="textNoShape">
              <a:avLst/>
            </a:prstTxWarp>
            <a:spAutoFit/>
          </a:bodyPr>
          <a:lstStyle/>
          <a:p>
            <a:r>
              <a:rPr lang="fr-FR" sz="1200" dirty="0" smtClean="0">
                <a:solidFill>
                  <a:srgbClr val="000000"/>
                </a:solidFill>
              </a:rPr>
              <a:t>Output</a:t>
            </a:r>
            <a:endParaRPr lang="fr-FR" sz="1200" dirty="0">
              <a:solidFill>
                <a:srgbClr val="000000"/>
              </a:solidFill>
            </a:endParaRPr>
          </a:p>
        </p:txBody>
      </p:sp>
      <p:sp>
        <p:nvSpPr>
          <p:cNvPr id="27" name="Rectangle 26"/>
          <p:cNvSpPr/>
          <p:nvPr/>
        </p:nvSpPr>
        <p:spPr>
          <a:xfrm>
            <a:off x="990600" y="1173301"/>
            <a:ext cx="7239000" cy="3170099"/>
          </a:xfrm>
          <a:prstGeom prst="rect">
            <a:avLst/>
          </a:prstGeom>
        </p:spPr>
        <p:txBody>
          <a:bodyPr wrap="square">
            <a:spAutoFit/>
          </a:bodyPr>
          <a:lstStyle/>
          <a:p>
            <a:pPr>
              <a:buClr>
                <a:schemeClr val="accent5">
                  <a:lumMod val="75000"/>
                </a:schemeClr>
              </a:buClr>
              <a:buFont typeface="Wingdings" charset="2"/>
              <a:buChar char="§"/>
            </a:pPr>
            <a:r>
              <a:rPr lang="en-US" dirty="0" smtClean="0">
                <a:solidFill>
                  <a:srgbClr val="000000"/>
                </a:solidFill>
              </a:rPr>
              <a:t> The kernel manage the basic system tasks :</a:t>
            </a:r>
          </a:p>
          <a:p>
            <a:pPr lvl="1">
              <a:spcAft>
                <a:spcPts val="600"/>
              </a:spcAft>
            </a:pPr>
            <a:r>
              <a:rPr lang="en-US" dirty="0" smtClean="0">
                <a:solidFill>
                  <a:srgbClr val="000000"/>
                </a:solidFill>
              </a:rPr>
              <a:t> System init </a:t>
            </a:r>
          </a:p>
          <a:p>
            <a:pPr lvl="1">
              <a:spcAft>
                <a:spcPts val="600"/>
              </a:spcAft>
            </a:pPr>
            <a:r>
              <a:rPr lang="en-US" dirty="0" smtClean="0">
                <a:solidFill>
                  <a:srgbClr val="000000"/>
                </a:solidFill>
              </a:rPr>
              <a:t> Resources and processes management</a:t>
            </a:r>
          </a:p>
          <a:p>
            <a:pPr lvl="1">
              <a:spcAft>
                <a:spcPts val="600"/>
              </a:spcAft>
            </a:pPr>
            <a:r>
              <a:rPr lang="en-US" dirty="0" smtClean="0">
                <a:solidFill>
                  <a:srgbClr val="000000"/>
                </a:solidFill>
              </a:rPr>
              <a:t> Files managements</a:t>
            </a:r>
          </a:p>
          <a:p>
            <a:pPr lvl="1">
              <a:spcAft>
                <a:spcPts val="600"/>
              </a:spcAft>
            </a:pPr>
            <a:r>
              <a:rPr lang="en-US" dirty="0" smtClean="0">
                <a:solidFill>
                  <a:srgbClr val="000000"/>
                </a:solidFill>
              </a:rPr>
              <a:t> Inputs/Outputs managements</a:t>
            </a:r>
          </a:p>
          <a:p>
            <a:endParaRPr lang="en-US" dirty="0" smtClean="0">
              <a:solidFill>
                <a:srgbClr val="000000"/>
              </a:solidFill>
            </a:endParaRPr>
          </a:p>
          <a:p>
            <a:pPr>
              <a:buClr>
                <a:schemeClr val="accent5">
                  <a:lumMod val="75000"/>
                </a:schemeClr>
              </a:buClr>
              <a:buFont typeface="Wingdings" charset="2"/>
              <a:buChar char="§"/>
            </a:pPr>
            <a:r>
              <a:rPr lang="en-US" b="1" dirty="0" smtClean="0">
                <a:solidFill>
                  <a:srgbClr val="E08434"/>
                </a:solidFill>
              </a:rPr>
              <a:t> </a:t>
            </a:r>
            <a:r>
              <a:rPr lang="en-US" b="1" dirty="0" smtClean="0">
                <a:solidFill>
                  <a:srgbClr val="E46C0A"/>
                </a:solidFill>
              </a:rPr>
              <a:t>User communicates with the kernel through the Shell command-lines. </a:t>
            </a:r>
            <a:r>
              <a:rPr lang="en-US" dirty="0" smtClean="0"/>
              <a:t>Shells are also programming language  </a:t>
            </a:r>
          </a:p>
          <a:p>
            <a:endParaRPr lang="en-US" dirty="0" smtClean="0">
              <a:solidFill>
                <a:schemeClr val="accent2">
                  <a:lumMod val="75000"/>
                </a:schemeClr>
              </a:solidFill>
            </a:endParaRPr>
          </a:p>
          <a:p>
            <a:pPr>
              <a:buClr>
                <a:schemeClr val="accent5">
                  <a:lumMod val="75000"/>
                </a:schemeClr>
              </a:buClr>
              <a:buFont typeface="Wingdings" charset="2"/>
              <a:buChar char="§"/>
            </a:pPr>
            <a:r>
              <a:rPr lang="en-US" b="1" dirty="0" smtClean="0">
                <a:solidFill>
                  <a:srgbClr val="E08434"/>
                </a:solidFill>
              </a:rPr>
              <a:t> </a:t>
            </a:r>
            <a:r>
              <a:rPr lang="en-US" b="1" dirty="0" smtClean="0">
                <a:solidFill>
                  <a:srgbClr val="E46C0A"/>
                </a:solidFill>
              </a:rPr>
              <a:t>Shell &amp; text commands are the basic system interface</a:t>
            </a:r>
          </a:p>
        </p:txBody>
      </p:sp>
      <p:sp>
        <p:nvSpPr>
          <p:cNvPr id="28" name="Ellipse 27"/>
          <p:cNvSpPr/>
          <p:nvPr/>
        </p:nvSpPr>
        <p:spPr bwMode="auto">
          <a:xfrm>
            <a:off x="5257800" y="4438651"/>
            <a:ext cx="1752600" cy="1809749"/>
          </a:xfrm>
          <a:prstGeom prst="ellipse">
            <a:avLst/>
          </a:prstGeom>
          <a:solidFill>
            <a:schemeClr val="accent5">
              <a:lumMod val="75000"/>
            </a:schemeClr>
          </a:solidFill>
          <a:ln w="9525" cap="flat" cmpd="sng" algn="ctr">
            <a:noFill/>
            <a:prstDash val="solid"/>
            <a:round/>
            <a:headEnd type="none" w="med" len="med"/>
            <a:tailEnd type="none" w="med" len="med"/>
          </a:ln>
          <a:effectLst/>
        </p:spPr>
        <p:txBody>
          <a:bodyPr wrap="none" lIns="0" tIns="0" rIns="0" bIns="0" anchorCtr="1">
            <a:prstTxWarp prst="textNoShape">
              <a:avLst/>
            </a:prstTxWarp>
            <a:normAutofit/>
          </a:bodyPr>
          <a:lstStyle/>
          <a:p>
            <a:pPr>
              <a:defRPr/>
            </a:pPr>
            <a:r>
              <a:rPr lang="fr-FR" sz="1400" b="1" dirty="0" smtClean="0">
                <a:solidFill>
                  <a:schemeClr val="bg1"/>
                </a:solidFill>
              </a:rPr>
              <a:t>SHELL</a:t>
            </a:r>
          </a:p>
          <a:p>
            <a:pPr>
              <a:defRPr/>
            </a:pPr>
            <a:endParaRPr lang="fr-FR" sz="1400" b="1" dirty="0">
              <a:solidFill>
                <a:schemeClr val="bg1"/>
              </a:solidFill>
            </a:endParaRPr>
          </a:p>
        </p:txBody>
      </p:sp>
      <p:sp>
        <p:nvSpPr>
          <p:cNvPr id="18" name="Ellipse 17"/>
          <p:cNvSpPr/>
          <p:nvPr/>
        </p:nvSpPr>
        <p:spPr bwMode="auto">
          <a:xfrm>
            <a:off x="5715000" y="4953000"/>
            <a:ext cx="838944" cy="866775"/>
          </a:xfrm>
          <a:prstGeom prst="ellipse">
            <a:avLst/>
          </a:prstGeom>
          <a:solidFill>
            <a:schemeClr val="accent5">
              <a:lumMod val="60000"/>
              <a:lumOff val="40000"/>
            </a:schemeClr>
          </a:solidFill>
          <a:ln w="9525" cap="flat" cmpd="sng" algn="ctr">
            <a:noFill/>
            <a:prstDash val="solid"/>
            <a:round/>
            <a:headEnd type="none" w="med" len="med"/>
            <a:tailEnd type="none" w="med" len="med"/>
          </a:ln>
          <a:effectLst/>
        </p:spPr>
        <p:txBody>
          <a:bodyPr lIns="0" tIns="0" rIns="0" bIns="0" anchor="ctr" anchorCtr="1">
            <a:prstTxWarp prst="textNoShape">
              <a:avLst/>
            </a:prstTxWarp>
            <a:normAutofit/>
          </a:bodyPr>
          <a:lstStyle/>
          <a:p>
            <a:pPr algn="ctr">
              <a:defRPr/>
            </a:pPr>
            <a:r>
              <a:rPr lang="fr-FR" sz="1400" b="1" dirty="0" smtClean="0">
                <a:solidFill>
                  <a:srgbClr val="FFFFFF"/>
                </a:solidFill>
              </a:rPr>
              <a:t>KERNEL</a:t>
            </a:r>
            <a:endParaRPr lang="fr-FR" sz="1400" b="1" dirty="0">
              <a:solidFill>
                <a:srgbClr val="FFFFFF"/>
              </a:solidFill>
            </a:endParaRPr>
          </a:p>
        </p:txBody>
      </p:sp>
      <p:cxnSp>
        <p:nvCxnSpPr>
          <p:cNvPr id="22" name="Connecteur droit avec flèche 14"/>
          <p:cNvCxnSpPr>
            <a:cxnSpLocks noChangeShapeType="1"/>
            <a:endCxn id="20" idx="1"/>
          </p:cNvCxnSpPr>
          <p:nvPr/>
        </p:nvCxnSpPr>
        <p:spPr bwMode="auto">
          <a:xfrm>
            <a:off x="3429000" y="5562600"/>
            <a:ext cx="2362200" cy="1588"/>
          </a:xfrm>
          <a:prstGeom prst="straightConnector1">
            <a:avLst/>
          </a:prstGeom>
          <a:noFill/>
          <a:ln w="9525">
            <a:solidFill>
              <a:schemeClr val="tx1"/>
            </a:solidFill>
            <a:prstDash val="dot"/>
            <a:round/>
            <a:headEnd/>
            <a:tailEnd type="arrow" w="med" len="med"/>
          </a:ln>
        </p:spPr>
      </p:cxnSp>
      <p:cxnSp>
        <p:nvCxnSpPr>
          <p:cNvPr id="23" name="Connecteur droit avec flèche 17"/>
          <p:cNvCxnSpPr>
            <a:cxnSpLocks noChangeShapeType="1"/>
            <a:stCxn id="19" idx="3"/>
          </p:cNvCxnSpPr>
          <p:nvPr/>
        </p:nvCxnSpPr>
        <p:spPr bwMode="auto">
          <a:xfrm flipH="1">
            <a:off x="3352800" y="5257800"/>
            <a:ext cx="2514600" cy="1588"/>
          </a:xfrm>
          <a:prstGeom prst="straightConnector1">
            <a:avLst/>
          </a:prstGeom>
          <a:noFill/>
          <a:ln w="9525">
            <a:solidFill>
              <a:schemeClr val="tx1"/>
            </a:solidFill>
            <a:prstDash val="dot"/>
            <a:round/>
            <a:headEnd/>
            <a:tailEnd type="arrow" w="med" len="med"/>
          </a:ln>
        </p:spPr>
      </p:cxnSp>
      <p:sp>
        <p:nvSpPr>
          <p:cNvPr id="19" name="Flèche vers la gauche 18"/>
          <p:cNvSpPr/>
          <p:nvPr/>
        </p:nvSpPr>
        <p:spPr bwMode="auto">
          <a:xfrm>
            <a:off x="5181600" y="5105400"/>
            <a:ext cx="685800" cy="304800"/>
          </a:xfrm>
          <a:prstGeom prst="leftArrow">
            <a:avLst/>
          </a:prstGeom>
          <a:solidFill>
            <a:srgbClr val="93CDDD"/>
          </a:solidFill>
          <a:ln w="9525" cap="flat" cmpd="sng" algn="ctr">
            <a:noFill/>
            <a:prstDash val="solid"/>
            <a:round/>
            <a:headEnd type="none" w="med" len="med"/>
            <a:tailEnd type="none" w="med" len="med"/>
          </a:ln>
          <a:effectLst/>
        </p:spPr>
        <p:txBody>
          <a:bodyPr>
            <a:prstTxWarp prst="textNoShape">
              <a:avLst/>
            </a:prstTxWarp>
          </a:bodyPr>
          <a:lstStyle/>
          <a:p>
            <a:pPr>
              <a:defRPr/>
            </a:pPr>
            <a:endParaRPr lang="fr-FR"/>
          </a:p>
        </p:txBody>
      </p:sp>
      <p:sp>
        <p:nvSpPr>
          <p:cNvPr id="20" name="Flèche vers la gauche 19"/>
          <p:cNvSpPr/>
          <p:nvPr/>
        </p:nvSpPr>
        <p:spPr bwMode="auto">
          <a:xfrm flipH="1">
            <a:off x="5257800" y="5410200"/>
            <a:ext cx="533400" cy="304800"/>
          </a:xfrm>
          <a:prstGeom prst="leftArrow">
            <a:avLst/>
          </a:prstGeom>
          <a:solidFill>
            <a:srgbClr val="93CDDD"/>
          </a:solidFill>
          <a:ln w="9525" cap="flat" cmpd="sng" algn="ctr">
            <a:noFill/>
            <a:prstDash val="solid"/>
            <a:round/>
            <a:headEnd type="none" w="med" len="med"/>
            <a:tailEnd type="none" w="med" len="med"/>
          </a:ln>
          <a:effectLst/>
        </p:spPr>
        <p:txBody>
          <a:bodyPr>
            <a:prstTxWarp prst="textNoShape">
              <a:avLst/>
            </a:prstTxWarp>
          </a:bodyPr>
          <a:lstStyle/>
          <a:p>
            <a:pPr>
              <a:defRPr/>
            </a:pPr>
            <a:endParaRPr lang="fr-FR"/>
          </a:p>
        </p:txBody>
      </p:sp>
      <p:sp>
        <p:nvSpPr>
          <p:cNvPr id="26" name="Rectangle 25"/>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Introduction to Linux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srcRect/>
          <a:stretch>
            <a:fillRect/>
          </a:stretch>
        </p:blipFill>
        <p:spPr bwMode="auto">
          <a:xfrm>
            <a:off x="0" y="0"/>
            <a:ext cx="1064652" cy="1064652"/>
          </a:xfrm>
          <a:prstGeom prst="rect">
            <a:avLst/>
          </a:prstGeom>
          <a:noFill/>
          <a:ln w="9525">
            <a:noFill/>
            <a:miter lim="800000"/>
            <a:headEnd/>
            <a:tailEnd/>
          </a:ln>
          <a:effectLst/>
        </p:spPr>
      </p:pic>
      <p:sp>
        <p:nvSpPr>
          <p:cNvPr id="28" name="Rectangle 27"/>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Practical 5 : Move into a file tree</a:t>
            </a:r>
            <a:endParaRPr lang="en-US" sz="2400" b="1" dirty="0">
              <a:solidFill>
                <a:schemeClr val="bg1"/>
              </a:solidFill>
            </a:endParaRPr>
          </a:p>
        </p:txBody>
      </p:sp>
      <p:sp>
        <p:nvSpPr>
          <p:cNvPr id="16" name="Rectangle à coins arrondis 6"/>
          <p:cNvSpPr>
            <a:spLocks noChangeArrowheads="1"/>
          </p:cNvSpPr>
          <p:nvPr/>
        </p:nvSpPr>
        <p:spPr bwMode="auto">
          <a:xfrm>
            <a:off x="1246719" y="1217052"/>
            <a:ext cx="7668681" cy="3583548"/>
          </a:xfrm>
          <a:prstGeom prst="roundRect">
            <a:avLst>
              <a:gd name="adj" fmla="val 16667"/>
            </a:avLst>
          </a:prstGeom>
          <a:noFill/>
          <a:ln w="19050" cap="flat" cmpd="sng" algn="ctr">
            <a:solidFill>
              <a:schemeClr val="accent5">
                <a:lumMod val="75000"/>
              </a:schemeClr>
            </a:solidFill>
            <a:prstDash val="solid"/>
            <a:round/>
            <a:headEnd type="none" w="med" len="med"/>
            <a:tailEnd type="none" w="med" len="med"/>
          </a:ln>
        </p:spPr>
        <p:txBody>
          <a:bodyPr>
            <a:prstTxWarp prst="textNoShape">
              <a:avLst/>
            </a:prstTxWarp>
          </a:bodyPr>
          <a:lstStyle/>
          <a:p>
            <a:endParaRPr lang="fr-FR" dirty="0" smtClean="0">
              <a:solidFill>
                <a:srgbClr val="000000"/>
              </a:solidFill>
            </a:endParaRPr>
          </a:p>
          <a:p>
            <a:r>
              <a:rPr lang="en-GB" dirty="0" smtClean="0"/>
              <a:t>Delete </a:t>
            </a:r>
            <a:r>
              <a:rPr lang="en-GB" dirty="0" err="1" smtClean="0"/>
              <a:t>reference.fna</a:t>
            </a:r>
            <a:r>
              <a:rPr lang="en-GB" dirty="0" smtClean="0"/>
              <a:t> in </a:t>
            </a:r>
            <a:r>
              <a:rPr lang="en-GB" dirty="0"/>
              <a:t>~/training/</a:t>
            </a:r>
            <a:r>
              <a:rPr lang="en-GB" dirty="0" err="1"/>
              <a:t>rna-seq</a:t>
            </a:r>
            <a:r>
              <a:rPr lang="en-GB" dirty="0"/>
              <a:t>/</a:t>
            </a:r>
            <a:r>
              <a:rPr lang="en-GB" dirty="0" err="1"/>
              <a:t>Raw_data</a:t>
            </a:r>
            <a:r>
              <a:rPr lang="en-GB" dirty="0"/>
              <a:t> </a:t>
            </a:r>
            <a:r>
              <a:rPr lang="en-GB" dirty="0" smtClean="0"/>
              <a:t/>
            </a:r>
            <a:br>
              <a:rPr lang="en-GB" dirty="0" smtClean="0"/>
            </a:br>
            <a:endParaRPr lang="en-GB" dirty="0" smtClean="0"/>
          </a:p>
          <a:p>
            <a:r>
              <a:rPr lang="en-GB" dirty="0" smtClean="0"/>
              <a:t>Try to remove the directory </a:t>
            </a:r>
            <a:r>
              <a:rPr lang="en-GB" dirty="0"/>
              <a:t>~/training/</a:t>
            </a:r>
            <a:r>
              <a:rPr lang="en-GB" dirty="0" err="1"/>
              <a:t>rna-seq</a:t>
            </a:r>
            <a:r>
              <a:rPr lang="en-GB" dirty="0"/>
              <a:t>/</a:t>
            </a:r>
            <a:r>
              <a:rPr lang="en-GB" dirty="0" err="1"/>
              <a:t>Raw_data</a:t>
            </a:r>
            <a:r>
              <a:rPr lang="en-GB" dirty="0"/>
              <a:t> . </a:t>
            </a:r>
            <a:endParaRPr lang="en-GB" dirty="0" smtClean="0"/>
          </a:p>
          <a:p>
            <a:r>
              <a:rPr lang="en-GB" dirty="0" smtClean="0"/>
              <a:t>What's happened? What do you have to do to delete a directory ?</a:t>
            </a:r>
          </a:p>
          <a:p>
            <a:r>
              <a:rPr lang="en-GB" dirty="0" smtClean="0"/>
              <a:t>Delete everything in </a:t>
            </a:r>
            <a:r>
              <a:rPr lang="en-GB" dirty="0"/>
              <a:t>~/training/</a:t>
            </a:r>
            <a:r>
              <a:rPr lang="en-GB" dirty="0" err="1"/>
              <a:t>rna-seq</a:t>
            </a:r>
            <a:r>
              <a:rPr lang="en-GB" dirty="0"/>
              <a:t>/</a:t>
            </a:r>
            <a:r>
              <a:rPr lang="en-GB" dirty="0" err="1"/>
              <a:t>Raw_data</a:t>
            </a:r>
            <a:r>
              <a:rPr lang="en-GB" dirty="0"/>
              <a:t> </a:t>
            </a:r>
            <a:endParaRPr lang="en-GB" dirty="0" smtClean="0"/>
          </a:p>
          <a:p>
            <a:r>
              <a:rPr lang="en-GB" dirty="0" smtClean="0"/>
              <a:t>Delete </a:t>
            </a:r>
            <a:r>
              <a:rPr lang="en-GB" dirty="0"/>
              <a:t>~/training/</a:t>
            </a:r>
            <a:r>
              <a:rPr lang="en-GB" dirty="0" err="1"/>
              <a:t>rna-seq</a:t>
            </a:r>
            <a:r>
              <a:rPr lang="en-GB" dirty="0"/>
              <a:t>/</a:t>
            </a:r>
            <a:r>
              <a:rPr lang="en-GB" dirty="0" err="1"/>
              <a:t>Raw_data</a:t>
            </a:r>
            <a:r>
              <a:rPr lang="en-GB" dirty="0"/>
              <a:t> </a:t>
            </a:r>
            <a:endParaRPr lang="en-GB" dirty="0" smtClean="0"/>
          </a:p>
          <a:p>
            <a:endParaRPr lang="fr-FR" dirty="0" smtClean="0">
              <a:solidFill>
                <a:srgbClr val="000000"/>
              </a:solidFill>
            </a:endParaRPr>
          </a:p>
          <a:p>
            <a:pPr algn="just">
              <a:defRPr/>
            </a:pPr>
            <a:endParaRPr lang="fr-FR" dirty="0">
              <a:solidFill>
                <a:srgbClr val="323232"/>
              </a:solidFill>
            </a:endParaRPr>
          </a:p>
        </p:txBody>
      </p:sp>
      <p:grpSp>
        <p:nvGrpSpPr>
          <p:cNvPr id="2" name="Grouper 23"/>
          <p:cNvGrpSpPr/>
          <p:nvPr/>
        </p:nvGrpSpPr>
        <p:grpSpPr>
          <a:xfrm>
            <a:off x="70247" y="1201149"/>
            <a:ext cx="1405071" cy="1371600"/>
            <a:chOff x="70247" y="1672104"/>
            <a:chExt cx="1405071" cy="1371600"/>
          </a:xfrm>
        </p:grpSpPr>
        <p:pic>
          <p:nvPicPr>
            <p:cNvPr id="22" name="Image 21"/>
            <p:cNvPicPr>
              <a:picLocks noChangeAspect="1"/>
            </p:cNvPicPr>
            <p:nvPr/>
          </p:nvPicPr>
          <p:blipFill>
            <a:blip r:embed="rId4"/>
            <a:stretch>
              <a:fillRect/>
            </a:stretch>
          </p:blipFill>
          <p:spPr>
            <a:xfrm>
              <a:off x="103718" y="1672104"/>
              <a:ext cx="1371600" cy="1371600"/>
            </a:xfrm>
            <a:prstGeom prst="rect">
              <a:avLst/>
            </a:prstGeom>
          </p:spPr>
        </p:pic>
        <p:sp>
          <p:nvSpPr>
            <p:cNvPr id="23" name="ZoneTexte 22"/>
            <p:cNvSpPr txBox="1"/>
            <p:nvPr/>
          </p:nvSpPr>
          <p:spPr>
            <a:xfrm>
              <a:off x="70247" y="2057400"/>
              <a:ext cx="615553" cy="523220"/>
            </a:xfrm>
            <a:prstGeom prst="rect">
              <a:avLst/>
            </a:prstGeom>
            <a:noFill/>
          </p:spPr>
          <p:txBody>
            <a:bodyPr vert="horz" wrap="square" rtlCol="0">
              <a:spAutoFit/>
            </a:bodyPr>
            <a:lstStyle/>
            <a:p>
              <a:r>
                <a:rPr lang="fr-FR" sz="2800" b="1" dirty="0" smtClean="0">
                  <a:solidFill>
                    <a:schemeClr val="bg2">
                      <a:lumMod val="25000"/>
                    </a:schemeClr>
                  </a:solidFill>
                </a:rPr>
                <a:t>TP</a:t>
              </a:r>
              <a:endParaRPr lang="fr-FR" sz="2800" b="1" dirty="0">
                <a:solidFill>
                  <a:schemeClr val="bg2">
                    <a:lumMod val="25000"/>
                  </a:schemeClr>
                </a:solidFill>
              </a:endParaRPr>
            </a:p>
          </p:txBody>
        </p:sp>
      </p:grpSp>
      <p:sp>
        <p:nvSpPr>
          <p:cNvPr id="11" name="Rectangle 10"/>
          <p:cNvSpPr/>
          <p:nvPr/>
        </p:nvSpPr>
        <p:spPr>
          <a:xfrm>
            <a:off x="824435" y="914400"/>
            <a:ext cx="7789332" cy="369332"/>
          </a:xfrm>
          <a:prstGeom prst="rect">
            <a:avLst/>
          </a:prstGeom>
        </p:spPr>
        <p:txBody>
          <a:bodyPr wrap="square">
            <a:spAutoFit/>
          </a:bodyPr>
          <a:lstStyle/>
          <a:p>
            <a:pPr algn="ctr"/>
            <a:r>
              <a:rPr lang="en-US" b="1" dirty="0" err="1" smtClean="0">
                <a:solidFill>
                  <a:srgbClr val="E08434"/>
                </a:solidFill>
              </a:rPr>
              <a:t>Commandes</a:t>
            </a:r>
            <a:r>
              <a:rPr lang="en-US" b="1" dirty="0" smtClean="0">
                <a:solidFill>
                  <a:srgbClr val="E08434"/>
                </a:solidFill>
              </a:rPr>
              <a:t> </a:t>
            </a:r>
            <a:r>
              <a:rPr lang="en-US" b="1" dirty="0" err="1" smtClean="0">
                <a:solidFill>
                  <a:srgbClr val="E08434"/>
                </a:solidFill>
              </a:rPr>
              <a:t>rm</a:t>
            </a:r>
            <a:r>
              <a:rPr lang="en-US" b="1" dirty="0" smtClean="0">
                <a:solidFill>
                  <a:srgbClr val="E08434"/>
                </a:solidFill>
              </a:rPr>
              <a:t>, </a:t>
            </a:r>
            <a:r>
              <a:rPr lang="en-US" b="1" dirty="0" err="1" smtClean="0">
                <a:solidFill>
                  <a:srgbClr val="E08434"/>
                </a:solidFill>
              </a:rPr>
              <a:t>cd</a:t>
            </a:r>
            <a:r>
              <a:rPr lang="en-US" b="1" dirty="0" smtClean="0">
                <a:solidFill>
                  <a:srgbClr val="E08434"/>
                </a:solidFill>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p:cNvGraphicFramePr>
            <a:graphicFrameLocks noGrp="1"/>
          </p:cNvGraphicFramePr>
          <p:nvPr>
            <p:extLst>
              <p:ext uri="{D42A27DB-BD31-4B8C-83A1-F6EECF244321}">
                <p14:modId xmlns:p14="http://schemas.microsoft.com/office/powerpoint/2010/main" val="2109902307"/>
              </p:ext>
            </p:extLst>
          </p:nvPr>
        </p:nvGraphicFramePr>
        <p:xfrm>
          <a:off x="824435" y="1676400"/>
          <a:ext cx="7848600" cy="1032520"/>
        </p:xfrm>
        <a:graphic>
          <a:graphicData uri="http://schemas.openxmlformats.org/drawingml/2006/table">
            <a:tbl>
              <a:tblPr firstRow="1" bandRow="1">
                <a:tableStyleId>{16D9F66E-5EB9-4882-86FB-DCBF35E3C3E4}</a:tableStyleId>
              </a:tblPr>
              <a:tblGrid>
                <a:gridCol w="838200"/>
                <a:gridCol w="4343400"/>
                <a:gridCol w="2667000"/>
              </a:tblGrid>
              <a:tr h="516260">
                <a:tc>
                  <a:txBody>
                    <a:bodyPr/>
                    <a:lstStyle/>
                    <a:p>
                      <a:r>
                        <a:rPr lang="fr-FR" sz="1600" b="1" dirty="0" smtClean="0">
                          <a:latin typeface="Courier"/>
                          <a:cs typeface="Courier"/>
                        </a:rPr>
                        <a:t>more</a:t>
                      </a:r>
                      <a:endParaRPr lang="fr-FR" sz="1600" b="1" dirty="0">
                        <a:latin typeface="Courier"/>
                        <a:cs typeface="Courier"/>
                      </a:endParaRPr>
                    </a:p>
                  </a:txBody>
                  <a:tcPr/>
                </a:tc>
                <a:tc>
                  <a:txBody>
                    <a:bodyPr/>
                    <a:lstStyle/>
                    <a:p>
                      <a:r>
                        <a:rPr lang="fr-FR" sz="1600" baseline="0" dirty="0" smtClean="0"/>
                        <a:t>Display the file content page per page</a:t>
                      </a:r>
                      <a:endParaRPr lang="fr-FR" sz="1600" dirty="0">
                        <a:latin typeface="+mj-lt"/>
                      </a:endParaRPr>
                    </a:p>
                  </a:txBody>
                  <a:tcPr/>
                </a:tc>
                <a:tc>
                  <a:txBody>
                    <a:bodyPr/>
                    <a:lstStyle/>
                    <a:p>
                      <a:r>
                        <a:rPr lang="fr-FR" sz="1600" dirty="0" smtClean="0">
                          <a:latin typeface="+mj-lt"/>
                        </a:rPr>
                        <a:t>more </a:t>
                      </a:r>
                      <a:r>
                        <a:rPr lang="fr-FR" sz="1600" dirty="0" err="1" smtClean="0">
                          <a:latin typeface="+mj-lt"/>
                        </a:rPr>
                        <a:t>script.pl</a:t>
                      </a:r>
                      <a:endParaRPr lang="fr-FR" sz="1600" dirty="0">
                        <a:latin typeface="+mj-lt"/>
                      </a:endParaRPr>
                    </a:p>
                  </a:txBody>
                  <a:tcPr/>
                </a:tc>
              </a:tr>
              <a:tr h="516260">
                <a:tc>
                  <a:txBody>
                    <a:bodyPr/>
                    <a:lstStyle/>
                    <a:p>
                      <a:r>
                        <a:rPr lang="fr-FR" sz="1600" b="1" kern="1200" dirty="0" smtClean="0">
                          <a:solidFill>
                            <a:schemeClr val="dk1"/>
                          </a:solidFill>
                          <a:latin typeface="Courier"/>
                          <a:ea typeface="+mn-ea"/>
                          <a:cs typeface="Courier"/>
                        </a:rPr>
                        <a:t>cat</a:t>
                      </a:r>
                    </a:p>
                  </a:txBody>
                  <a:tcPr/>
                </a:tc>
                <a:tc>
                  <a:txBody>
                    <a:bodyPr/>
                    <a:lstStyle/>
                    <a:p>
                      <a:r>
                        <a:rPr lang="fr-FR" sz="1600" baseline="0" dirty="0" smtClean="0"/>
                        <a:t>Display the </a:t>
                      </a:r>
                      <a:r>
                        <a:rPr lang="fr-FR" sz="1600" baseline="0" dirty="0" err="1" smtClean="0"/>
                        <a:t>whole</a:t>
                      </a:r>
                      <a:r>
                        <a:rPr lang="fr-FR" sz="1600" baseline="0" dirty="0" smtClean="0"/>
                        <a:t> content of a file	</a:t>
                      </a:r>
                      <a:endParaRPr lang="fr-FR" sz="1600" dirty="0">
                        <a:latin typeface="+mj-lt"/>
                        <a:cs typeface="Verdana (Corps)"/>
                      </a:endParaRPr>
                    </a:p>
                  </a:txBody>
                  <a:tcPr/>
                </a:tc>
                <a:tc>
                  <a:txBody>
                    <a:bodyPr/>
                    <a:lstStyle/>
                    <a:p>
                      <a:r>
                        <a:rPr lang="fr-FR" sz="1600" dirty="0" smtClean="0">
                          <a:latin typeface="+mj-lt"/>
                          <a:cs typeface="Verdana (Corps)"/>
                        </a:rPr>
                        <a:t>cat</a:t>
                      </a:r>
                      <a:r>
                        <a:rPr lang="fr-FR" sz="1600" dirty="0" smtClean="0">
                          <a:latin typeface="+mj-lt"/>
                        </a:rPr>
                        <a:t> </a:t>
                      </a:r>
                      <a:r>
                        <a:rPr lang="fr-FR" sz="1600" dirty="0" err="1" smtClean="0">
                          <a:latin typeface="+mj-lt"/>
                        </a:rPr>
                        <a:t>script.pl</a:t>
                      </a:r>
                      <a:endParaRPr lang="fr-FR" sz="1600" dirty="0">
                        <a:latin typeface="+mj-lt"/>
                      </a:endParaRPr>
                    </a:p>
                  </a:txBody>
                  <a:tcPr/>
                </a:tc>
              </a:tr>
            </a:tbl>
          </a:graphicData>
        </a:graphic>
      </p:graphicFrame>
      <p:sp>
        <p:nvSpPr>
          <p:cNvPr id="6" name="Rectangle 5"/>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Read files</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p:cNvGraphicFramePr>
            <a:graphicFrameLocks noGrp="1"/>
          </p:cNvGraphicFramePr>
          <p:nvPr>
            <p:extLst>
              <p:ext uri="{D42A27DB-BD31-4B8C-83A1-F6EECF244321}">
                <p14:modId xmlns:p14="http://schemas.microsoft.com/office/powerpoint/2010/main" val="1361742897"/>
              </p:ext>
            </p:extLst>
          </p:nvPr>
        </p:nvGraphicFramePr>
        <p:xfrm>
          <a:off x="1763688" y="1484784"/>
          <a:ext cx="2667000" cy="2040633"/>
        </p:xfrm>
        <a:graphic>
          <a:graphicData uri="http://schemas.openxmlformats.org/drawingml/2006/table">
            <a:tbl>
              <a:tblPr firstRow="1" bandRow="1">
                <a:tableStyleId>{16D9F66E-5EB9-4882-86FB-DCBF35E3C3E4}</a:tableStyleId>
              </a:tblPr>
              <a:tblGrid>
                <a:gridCol w="2667000"/>
              </a:tblGrid>
              <a:tr h="491853">
                <a:tc>
                  <a:txBody>
                    <a:bodyPr/>
                    <a:lstStyle/>
                    <a:p>
                      <a:r>
                        <a:rPr lang="fr-FR" sz="1600" dirty="0" err="1" smtClean="0">
                          <a:latin typeface="+mj-lt"/>
                        </a:rPr>
                        <a:t>emacs</a:t>
                      </a:r>
                      <a:endParaRPr lang="fr-FR" sz="1600" dirty="0">
                        <a:latin typeface="+mj-lt"/>
                      </a:endParaRPr>
                    </a:p>
                  </a:txBody>
                  <a:tcPr/>
                </a:tc>
              </a:tr>
              <a:tr h="516260">
                <a:tc>
                  <a:txBody>
                    <a:bodyPr/>
                    <a:lstStyle/>
                    <a:p>
                      <a:r>
                        <a:rPr lang="fr-FR" sz="1600" dirty="0" err="1" smtClean="0">
                          <a:latin typeface="+mj-lt"/>
                          <a:cs typeface="Verdana (Corps)"/>
                        </a:rPr>
                        <a:t>nedit</a:t>
                      </a:r>
                      <a:endParaRPr lang="fr-FR" sz="1600" dirty="0">
                        <a:latin typeface="+mj-lt"/>
                      </a:endParaRPr>
                    </a:p>
                  </a:txBody>
                  <a:tcPr/>
                </a:tc>
              </a:tr>
              <a:tr h="516260">
                <a:tc>
                  <a:txBody>
                    <a:bodyPr/>
                    <a:lstStyle/>
                    <a:p>
                      <a:r>
                        <a:rPr lang="fr-FR" sz="1600" dirty="0" smtClean="0">
                          <a:latin typeface="+mj-lt"/>
                        </a:rPr>
                        <a:t>nano</a:t>
                      </a:r>
                      <a:endParaRPr lang="fr-FR" sz="1600" dirty="0">
                        <a:latin typeface="+mj-lt"/>
                      </a:endParaRPr>
                    </a:p>
                  </a:txBody>
                  <a:tcPr/>
                </a:tc>
              </a:tr>
              <a:tr h="516260">
                <a:tc>
                  <a:txBody>
                    <a:bodyPr/>
                    <a:lstStyle/>
                    <a:p>
                      <a:r>
                        <a:rPr lang="fr-FR" sz="1600" dirty="0" smtClean="0">
                          <a:latin typeface="+mj-lt"/>
                        </a:rPr>
                        <a:t>vi</a:t>
                      </a:r>
                      <a:endParaRPr lang="fr-FR" sz="1600" dirty="0">
                        <a:latin typeface="+mj-lt"/>
                      </a:endParaRPr>
                    </a:p>
                  </a:txBody>
                  <a:tcPr/>
                </a:tc>
              </a:tr>
            </a:tbl>
          </a:graphicData>
        </a:graphic>
      </p:graphicFrame>
      <p:sp>
        <p:nvSpPr>
          <p:cNvPr id="6" name="Rectangle 5"/>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Edit files</a:t>
            </a:r>
            <a:endParaRPr lang="en-US" sz="2400" b="1" dirty="0">
              <a:solidFill>
                <a:schemeClr val="bg1"/>
              </a:solidFill>
            </a:endParaRPr>
          </a:p>
        </p:txBody>
      </p:sp>
    </p:spTree>
    <p:extLst>
      <p:ext uri="{BB962C8B-B14F-4D97-AF65-F5344CB8AC3E}">
        <p14:creationId xmlns:p14="http://schemas.microsoft.com/office/powerpoint/2010/main" val="13938011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srcRect/>
          <a:stretch>
            <a:fillRect/>
          </a:stretch>
        </p:blipFill>
        <p:spPr bwMode="auto">
          <a:xfrm>
            <a:off x="0" y="0"/>
            <a:ext cx="1064652" cy="1064652"/>
          </a:xfrm>
          <a:prstGeom prst="rect">
            <a:avLst/>
          </a:prstGeom>
          <a:noFill/>
          <a:ln w="9525">
            <a:noFill/>
            <a:miter lim="800000"/>
            <a:headEnd/>
            <a:tailEnd/>
          </a:ln>
          <a:effectLst/>
        </p:spPr>
      </p:pic>
      <p:sp>
        <p:nvSpPr>
          <p:cNvPr id="28" name="Rectangle 27"/>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Practical 6 : Display files</a:t>
            </a:r>
            <a:endParaRPr lang="en-US" sz="2400" b="1" dirty="0">
              <a:solidFill>
                <a:schemeClr val="bg1"/>
              </a:solidFill>
            </a:endParaRPr>
          </a:p>
        </p:txBody>
      </p:sp>
      <p:sp>
        <p:nvSpPr>
          <p:cNvPr id="16" name="Rectangle à coins arrondis 6"/>
          <p:cNvSpPr>
            <a:spLocks noChangeArrowheads="1"/>
          </p:cNvSpPr>
          <p:nvPr/>
        </p:nvSpPr>
        <p:spPr bwMode="auto">
          <a:xfrm>
            <a:off x="1219200" y="1371599"/>
            <a:ext cx="7897280" cy="2803355"/>
          </a:xfrm>
          <a:prstGeom prst="roundRect">
            <a:avLst>
              <a:gd name="adj" fmla="val 16667"/>
            </a:avLst>
          </a:prstGeom>
          <a:noFill/>
          <a:ln w="19050" cap="flat" cmpd="sng" algn="ctr">
            <a:solidFill>
              <a:schemeClr val="accent5">
                <a:lumMod val="75000"/>
              </a:schemeClr>
            </a:solidFill>
            <a:prstDash val="solid"/>
            <a:round/>
            <a:headEnd type="none" w="med" len="med"/>
            <a:tailEnd type="none" w="med" len="med"/>
          </a:ln>
        </p:spPr>
        <p:txBody>
          <a:bodyPr>
            <a:prstTxWarp prst="textNoShape">
              <a:avLst/>
            </a:prstTxWarp>
          </a:bodyPr>
          <a:lstStyle/>
          <a:p>
            <a:r>
              <a:rPr lang="en-GB" dirty="0" smtClean="0"/>
              <a:t>Create a file called myfile.txt with two sentences within in ~/training/.</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ea typeface="Courier New" pitchFamily="-105" charset="0"/>
                <a:cs typeface="Calibri"/>
              </a:rPr>
              <a:t>					</a:t>
            </a:r>
            <a:endParaRPr lang="en-GB" dirty="0" smtClean="0"/>
          </a:p>
          <a:p>
            <a:r>
              <a:rPr lang="en-GB" dirty="0" smtClean="0"/>
              <a:t>Visualize </a:t>
            </a:r>
            <a:r>
              <a:rPr lang="en-GB" dirty="0" err="1" smtClean="0"/>
              <a:t>myfile.txt</a:t>
            </a:r>
            <a:r>
              <a:rPr lang="en-GB" dirty="0" smtClean="0"/>
              <a:t> without editing it.</a:t>
            </a:r>
          </a:p>
          <a:p>
            <a:endParaRPr lang="en-GB" dirty="0" smtClean="0"/>
          </a:p>
          <a:p>
            <a:r>
              <a:rPr lang="en-GB" dirty="0" smtClean="0"/>
              <a:t>What is the size of </a:t>
            </a:r>
            <a:r>
              <a:rPr lang="en-GB" dirty="0" err="1" smtClean="0"/>
              <a:t>myfile.txt</a:t>
            </a:r>
            <a:r>
              <a:rPr lang="en-GB" dirty="0" smtClean="0"/>
              <a:t> ?</a:t>
            </a:r>
          </a:p>
          <a:p>
            <a:endParaRPr lang="en-GB" dirty="0" smtClean="0"/>
          </a:p>
          <a:p>
            <a:r>
              <a:rPr lang="en-GB" dirty="0" smtClean="0"/>
              <a:t>Edit </a:t>
            </a:r>
            <a:r>
              <a:rPr lang="en-GB" dirty="0" err="1" smtClean="0"/>
              <a:t>myfile.txt</a:t>
            </a:r>
            <a:r>
              <a:rPr lang="en-GB" dirty="0" smtClean="0"/>
              <a:t> in adding a sentence. What do you see ?</a:t>
            </a:r>
          </a:p>
          <a:p>
            <a:endParaRPr lang="en-GB" dirty="0" smtClean="0"/>
          </a:p>
          <a:p>
            <a:r>
              <a:rPr lang="en-GB" dirty="0" smtClean="0"/>
              <a:t>Display the file /</a:t>
            </a:r>
            <a:r>
              <a:rPr lang="en-GB" dirty="0" err="1" smtClean="0"/>
              <a:t>usr</a:t>
            </a:r>
            <a:r>
              <a:rPr lang="en-GB" dirty="0" smtClean="0"/>
              <a:t>/local/</a:t>
            </a:r>
            <a:r>
              <a:rPr lang="en-GB" dirty="0" err="1" smtClean="0"/>
              <a:t>bioinfo</a:t>
            </a:r>
            <a:r>
              <a:rPr lang="en-GB" dirty="0" smtClean="0"/>
              <a:t>/training/Perl/</a:t>
            </a:r>
            <a:r>
              <a:rPr lang="en-GB" dirty="0" err="1" smtClean="0"/>
              <a:t>reference.fna</a:t>
            </a:r>
            <a:r>
              <a:rPr lang="en-GB" dirty="0" smtClean="0"/>
              <a:t> page by page</a:t>
            </a:r>
          </a:p>
          <a:p>
            <a:endParaRPr lang="en-GB" dirty="0" smtClean="0"/>
          </a:p>
          <a:p>
            <a:endParaRPr lang="en-GB" dirty="0" smtClean="0"/>
          </a:p>
          <a:p>
            <a:endParaRPr lang="fr-FR" dirty="0" smtClean="0">
              <a:solidFill>
                <a:srgbClr val="000000"/>
              </a:solidFill>
            </a:endParaRPr>
          </a:p>
          <a:p>
            <a:pPr algn="just">
              <a:defRPr/>
            </a:pPr>
            <a:endParaRPr lang="fr-FR" dirty="0">
              <a:solidFill>
                <a:srgbClr val="323232"/>
              </a:solidFill>
            </a:endParaRPr>
          </a:p>
        </p:txBody>
      </p:sp>
      <p:grpSp>
        <p:nvGrpSpPr>
          <p:cNvPr id="2" name="Grouper 23"/>
          <p:cNvGrpSpPr/>
          <p:nvPr/>
        </p:nvGrpSpPr>
        <p:grpSpPr>
          <a:xfrm>
            <a:off x="0" y="1201149"/>
            <a:ext cx="1405071" cy="1371600"/>
            <a:chOff x="70247" y="1672104"/>
            <a:chExt cx="1405071" cy="1371600"/>
          </a:xfrm>
        </p:grpSpPr>
        <p:pic>
          <p:nvPicPr>
            <p:cNvPr id="22" name="Image 21"/>
            <p:cNvPicPr>
              <a:picLocks noChangeAspect="1"/>
            </p:cNvPicPr>
            <p:nvPr/>
          </p:nvPicPr>
          <p:blipFill>
            <a:blip r:embed="rId4"/>
            <a:stretch>
              <a:fillRect/>
            </a:stretch>
          </p:blipFill>
          <p:spPr>
            <a:xfrm>
              <a:off x="103718" y="1672104"/>
              <a:ext cx="1371600" cy="1371600"/>
            </a:xfrm>
            <a:prstGeom prst="rect">
              <a:avLst/>
            </a:prstGeom>
          </p:spPr>
        </p:pic>
        <p:sp>
          <p:nvSpPr>
            <p:cNvPr id="23" name="ZoneTexte 22"/>
            <p:cNvSpPr txBox="1"/>
            <p:nvPr/>
          </p:nvSpPr>
          <p:spPr>
            <a:xfrm>
              <a:off x="70247" y="2057400"/>
              <a:ext cx="615553" cy="523220"/>
            </a:xfrm>
            <a:prstGeom prst="rect">
              <a:avLst/>
            </a:prstGeom>
            <a:noFill/>
          </p:spPr>
          <p:txBody>
            <a:bodyPr vert="horz" wrap="square" rtlCol="0">
              <a:spAutoFit/>
            </a:bodyPr>
            <a:lstStyle/>
            <a:p>
              <a:r>
                <a:rPr lang="fr-FR" sz="2800" b="1" dirty="0" smtClean="0">
                  <a:solidFill>
                    <a:schemeClr val="bg2">
                      <a:lumMod val="25000"/>
                    </a:schemeClr>
                  </a:solidFill>
                </a:rPr>
                <a:t>TP</a:t>
              </a:r>
              <a:endParaRPr lang="fr-FR" sz="2800" b="1" dirty="0">
                <a:solidFill>
                  <a:schemeClr val="bg2">
                    <a:lumMod val="25000"/>
                  </a:schemeClr>
                </a:solidFill>
              </a:endParaRPr>
            </a:p>
          </p:txBody>
        </p:sp>
      </p:grpSp>
      <p:sp>
        <p:nvSpPr>
          <p:cNvPr id="12" name="Rectangle 11"/>
          <p:cNvSpPr/>
          <p:nvPr/>
        </p:nvSpPr>
        <p:spPr>
          <a:xfrm>
            <a:off x="824435" y="838200"/>
            <a:ext cx="7789332" cy="369332"/>
          </a:xfrm>
          <a:prstGeom prst="rect">
            <a:avLst/>
          </a:prstGeom>
        </p:spPr>
        <p:txBody>
          <a:bodyPr wrap="square">
            <a:spAutoFit/>
          </a:bodyPr>
          <a:lstStyle/>
          <a:p>
            <a:pPr algn="ctr"/>
            <a:r>
              <a:rPr lang="en-US" b="1" dirty="0" err="1" smtClean="0">
                <a:solidFill>
                  <a:srgbClr val="E08434"/>
                </a:solidFill>
              </a:rPr>
              <a:t>Commandes</a:t>
            </a:r>
            <a:r>
              <a:rPr lang="en-US" b="1" dirty="0" smtClean="0">
                <a:solidFill>
                  <a:srgbClr val="E08434"/>
                </a:solidFill>
              </a:rPr>
              <a:t> </a:t>
            </a:r>
            <a:r>
              <a:rPr lang="en-US" b="1" dirty="0" err="1" smtClean="0">
                <a:solidFill>
                  <a:srgbClr val="E08434"/>
                </a:solidFill>
              </a:rPr>
              <a:t>nano</a:t>
            </a:r>
            <a:r>
              <a:rPr lang="en-US" b="1" dirty="0" smtClean="0">
                <a:solidFill>
                  <a:srgbClr val="E08434"/>
                </a:solidFill>
              </a:rPr>
              <a:t>, cat, </a:t>
            </a:r>
            <a:r>
              <a:rPr lang="en-US" b="1" dirty="0" err="1" smtClean="0">
                <a:solidFill>
                  <a:srgbClr val="E08434"/>
                </a:solidFill>
              </a:rPr>
              <a:t>ls</a:t>
            </a:r>
            <a:r>
              <a:rPr lang="en-US" b="1" dirty="0" smtClean="0">
                <a:solidFill>
                  <a:srgbClr val="E08434"/>
                </a:solidFill>
              </a:rPr>
              <a:t>, more </a:t>
            </a:r>
          </a:p>
        </p:txBody>
      </p:sp>
      <p:pic>
        <p:nvPicPr>
          <p:cNvPr id="15" name="Picture 4"/>
          <p:cNvPicPr>
            <a:picLocks noChangeAspect="1" noChangeArrowheads="1"/>
          </p:cNvPicPr>
          <p:nvPr/>
        </p:nvPicPr>
        <p:blipFill>
          <a:blip r:embed="rId5"/>
          <a:srcRect/>
          <a:stretch>
            <a:fillRect/>
          </a:stretch>
        </p:blipFill>
        <p:spPr bwMode="auto">
          <a:xfrm>
            <a:off x="173661" y="4745662"/>
            <a:ext cx="969339" cy="969338"/>
          </a:xfrm>
          <a:prstGeom prst="rect">
            <a:avLst/>
          </a:prstGeom>
          <a:noFill/>
          <a:ln w="9525">
            <a:noFill/>
            <a:miter lim="800000"/>
            <a:headEnd/>
            <a:tailEnd/>
          </a:ln>
          <a:effectLst/>
        </p:spPr>
      </p:pic>
      <p:sp>
        <p:nvSpPr>
          <p:cNvPr id="17" name="Rectangle à coins arrondis 6"/>
          <p:cNvSpPr>
            <a:spLocks noChangeArrowheads="1"/>
          </p:cNvSpPr>
          <p:nvPr/>
        </p:nvSpPr>
        <p:spPr bwMode="auto">
          <a:xfrm>
            <a:off x="1246719" y="4327355"/>
            <a:ext cx="7668681" cy="1921045"/>
          </a:xfrm>
          <a:prstGeom prst="roundRect">
            <a:avLst>
              <a:gd name="adj" fmla="val 16667"/>
            </a:avLst>
          </a:prstGeom>
          <a:solidFill>
            <a:schemeClr val="bg1"/>
          </a:solidFill>
          <a:ln w="19050" cap="flat" cmpd="sng" algn="ctr">
            <a:solidFill>
              <a:srgbClr val="323232"/>
            </a:solidFill>
            <a:prstDash val="solid"/>
            <a:round/>
            <a:headEnd type="none" w="med" len="med"/>
            <a:tailEnd type="none" w="med" len="med"/>
          </a:ln>
        </p:spPr>
        <p:txBody>
          <a:bodyPr>
            <a:prstTxWarp prst="textNoShape">
              <a:avLst/>
            </a:prstTxWarp>
          </a:bodyPr>
          <a:lstStyle/>
          <a:p>
            <a:pPr lvl="0" algn="just">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ea typeface="Courier New" pitchFamily="-105" charset="0"/>
                <a:cs typeface="Courier New" pitchFamily="-105" charset="0"/>
              </a:rPr>
              <a:t>Command to create a file :   </a:t>
            </a:r>
            <a:r>
              <a:rPr lang="en-US" sz="1600" dirty="0" smtClean="0">
                <a:solidFill>
                  <a:srgbClr val="000000"/>
                </a:solidFill>
                <a:latin typeface="Courier New" pitchFamily="-105" charset="0"/>
                <a:ea typeface="Courier New" pitchFamily="-105" charset="0"/>
                <a:cs typeface="Courier New" pitchFamily="-105" charset="0"/>
              </a:rPr>
              <a:t>&gt;</a:t>
            </a:r>
            <a:r>
              <a:rPr lang="en-US" sz="1600" dirty="0" err="1" smtClean="0">
                <a:solidFill>
                  <a:srgbClr val="000000"/>
                </a:solidFill>
                <a:latin typeface="Courier New" pitchFamily="-105" charset="0"/>
                <a:ea typeface="Courier New" pitchFamily="-105" charset="0"/>
                <a:cs typeface="Courier New" pitchFamily="-105" charset="0"/>
              </a:rPr>
              <a:t>file_name</a:t>
            </a:r>
            <a:r>
              <a:rPr lang="en-US" sz="1600" dirty="0" smtClean="0">
                <a:solidFill>
                  <a:srgbClr val="000000"/>
                </a:solidFill>
                <a:latin typeface="Courier New" pitchFamily="-105" charset="0"/>
                <a:ea typeface="Courier New" pitchFamily="-105" charset="0"/>
                <a:cs typeface="Courier New" pitchFamily="-105" charset="0"/>
              </a:rPr>
              <a:t> 	</a:t>
            </a:r>
            <a:r>
              <a:rPr lang="en-US" sz="1600" dirty="0" smtClean="0">
                <a:solidFill>
                  <a:srgbClr val="000000"/>
                </a:solidFill>
              </a:rPr>
              <a:t>Terminal built in text editor : </a:t>
            </a:r>
            <a:r>
              <a:rPr lang="en-US" b="1" i="1" dirty="0" err="1" smtClean="0">
                <a:solidFill>
                  <a:schemeClr val="accent5">
                    <a:lumMod val="75000"/>
                  </a:schemeClr>
                </a:solidFill>
              </a:rPr>
              <a:t>nano</a:t>
            </a:r>
            <a:endParaRPr lang="en-US" b="1" i="1" dirty="0" smtClean="0">
              <a:solidFill>
                <a:schemeClr val="accent5">
                  <a:lumMod val="75000"/>
                </a:schemeClr>
              </a:solidFill>
            </a:endParaRPr>
          </a:p>
          <a:p>
            <a:pPr lvl="0" algn="just">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latin typeface="Courier New"/>
                <a:cs typeface="Courier New"/>
              </a:rPr>
              <a:t>									</a:t>
            </a:r>
            <a:r>
              <a:rPr lang="en-US" sz="1600" dirty="0" err="1" smtClean="0">
                <a:latin typeface="Courier New"/>
                <a:cs typeface="Courier New"/>
              </a:rPr>
              <a:t>nano</a:t>
            </a:r>
            <a:r>
              <a:rPr lang="en-US" sz="1600" dirty="0" smtClean="0">
                <a:latin typeface="Courier New"/>
                <a:cs typeface="Courier New"/>
              </a:rPr>
              <a:t> filename</a:t>
            </a:r>
          </a:p>
          <a:p>
            <a:pPr marL="3594100" lvl="0" algn="just">
              <a:lnSpc>
                <a:spcPct val="104000"/>
              </a:lnSpc>
              <a:tabLst>
                <a:tab pos="447675" algn="l"/>
                <a:tab pos="896938" algn="l"/>
                <a:tab pos="1346200" algn="l"/>
                <a:tab pos="1795463" algn="l"/>
                <a:tab pos="2244725" algn="l"/>
                <a:tab pos="2693988" algn="l"/>
                <a:tab pos="3143250" algn="l"/>
                <a:tab pos="3592513" algn="l"/>
                <a:tab pos="3594100"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latin typeface="Courier New"/>
                <a:cs typeface="Courier New"/>
              </a:rPr>
              <a:t>	</a:t>
            </a:r>
            <a:r>
              <a:rPr lang="en-US" sz="1600" dirty="0" err="1" smtClean="0">
                <a:latin typeface="Courier New"/>
                <a:cs typeface="Courier New"/>
              </a:rPr>
              <a:t>Ctr</a:t>
            </a:r>
            <a:r>
              <a:rPr lang="en-US" sz="1600" dirty="0" smtClean="0">
                <a:latin typeface="Courier New"/>
                <a:cs typeface="Courier New"/>
              </a:rPr>
              <a:t> X : quit &amp; save</a:t>
            </a:r>
          </a:p>
          <a:p>
            <a:pPr marL="3594100" lvl="0" algn="just">
              <a:lnSpc>
                <a:spcPct val="104000"/>
              </a:lnSpc>
              <a:tabLst>
                <a:tab pos="447675" algn="l"/>
                <a:tab pos="896938" algn="l"/>
                <a:tab pos="1346200" algn="l"/>
                <a:tab pos="1795463" algn="l"/>
                <a:tab pos="2244725" algn="l"/>
                <a:tab pos="2693988" algn="l"/>
                <a:tab pos="3143250" algn="l"/>
                <a:tab pos="3592513" algn="l"/>
                <a:tab pos="3594100"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latin typeface="Courier New"/>
                <a:cs typeface="Courier New"/>
              </a:rPr>
              <a:t>	</a:t>
            </a:r>
            <a:r>
              <a:rPr lang="en-US" sz="1600" dirty="0" err="1" smtClean="0">
                <a:latin typeface="Courier New"/>
                <a:cs typeface="Courier New"/>
              </a:rPr>
              <a:t>Ctr</a:t>
            </a:r>
            <a:r>
              <a:rPr lang="en-US" sz="1600" dirty="0" smtClean="0">
                <a:latin typeface="Courier New"/>
                <a:cs typeface="Courier New"/>
              </a:rPr>
              <a:t> </a:t>
            </a:r>
            <a:r>
              <a:rPr lang="en-US" sz="1600" dirty="0" err="1" smtClean="0">
                <a:latin typeface="Courier New"/>
                <a:cs typeface="Courier New"/>
              </a:rPr>
              <a:t>k</a:t>
            </a:r>
            <a:r>
              <a:rPr lang="en-US" sz="1600" dirty="0" smtClean="0">
                <a:latin typeface="Courier New"/>
                <a:cs typeface="Courier New"/>
              </a:rPr>
              <a:t> / ctrl </a:t>
            </a:r>
            <a:r>
              <a:rPr lang="en-US" sz="1600" dirty="0" err="1" smtClean="0">
                <a:latin typeface="Courier New"/>
                <a:cs typeface="Courier New"/>
              </a:rPr>
              <a:t>u</a:t>
            </a:r>
            <a:r>
              <a:rPr lang="en-US" sz="1600" dirty="0" smtClean="0">
                <a:latin typeface="Courier New"/>
                <a:cs typeface="Courier New"/>
              </a:rPr>
              <a:t> : copy paste</a:t>
            </a:r>
          </a:p>
          <a:p>
            <a:pPr marL="3594100" lvl="0" algn="just">
              <a:lnSpc>
                <a:spcPct val="104000"/>
              </a:lnSpc>
              <a:tabLst>
                <a:tab pos="447675" algn="l"/>
                <a:tab pos="896938" algn="l"/>
                <a:tab pos="1346200" algn="l"/>
                <a:tab pos="1795463" algn="l"/>
                <a:tab pos="2244725" algn="l"/>
                <a:tab pos="2693988" algn="l"/>
                <a:tab pos="3143250" algn="l"/>
                <a:tab pos="3592513" algn="l"/>
                <a:tab pos="3594100"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latin typeface="Courier New"/>
                <a:cs typeface="Courier New"/>
              </a:rPr>
              <a:t>	Ctrl </a:t>
            </a:r>
            <a:r>
              <a:rPr lang="en-US" sz="1600" dirty="0" err="1" smtClean="0">
                <a:latin typeface="Courier New"/>
                <a:cs typeface="Courier New"/>
              </a:rPr>
              <a:t>w</a:t>
            </a:r>
            <a:r>
              <a:rPr lang="en-US" sz="1600" dirty="0" smtClean="0">
                <a:latin typeface="Courier New"/>
                <a:cs typeface="Courier New"/>
              </a:rPr>
              <a:t> search</a:t>
            </a:r>
          </a:p>
          <a:p>
            <a:pPr marL="3594100" lvl="0" algn="just">
              <a:lnSpc>
                <a:spcPct val="104000"/>
              </a:lnSpc>
              <a:tabLst>
                <a:tab pos="447675" algn="l"/>
                <a:tab pos="896938" algn="l"/>
                <a:tab pos="1346200" algn="l"/>
                <a:tab pos="1795463" algn="l"/>
                <a:tab pos="2244725" algn="l"/>
                <a:tab pos="2693988" algn="l"/>
                <a:tab pos="3143250" algn="l"/>
                <a:tab pos="3592513" algn="l"/>
                <a:tab pos="3594100"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latin typeface="Courier New"/>
                <a:cs typeface="Courier New"/>
              </a:rPr>
              <a:t>	Ctrl Y V : page by page</a:t>
            </a:r>
          </a:p>
          <a:p>
            <a:pPr algn="just">
              <a:defRPr/>
            </a:pPr>
            <a:endParaRPr lang="fr-FR" sz="1600" dirty="0" smtClean="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p:cNvGraphicFramePr>
            <a:graphicFrameLocks noGrp="1"/>
          </p:cNvGraphicFramePr>
          <p:nvPr/>
        </p:nvGraphicFramePr>
        <p:xfrm>
          <a:off x="824435" y="1676400"/>
          <a:ext cx="7848600" cy="741680"/>
        </p:xfrm>
        <a:graphic>
          <a:graphicData uri="http://schemas.openxmlformats.org/drawingml/2006/table">
            <a:tbl>
              <a:tblPr firstRow="1" bandRow="1">
                <a:tableStyleId>{16D9F66E-5EB9-4882-86FB-DCBF35E3C3E4}</a:tableStyleId>
              </a:tblPr>
              <a:tblGrid>
                <a:gridCol w="838200"/>
                <a:gridCol w="4343400"/>
                <a:gridCol w="2667000"/>
              </a:tblGrid>
              <a:tr h="370840">
                <a:tc>
                  <a:txBody>
                    <a:bodyPr/>
                    <a:lstStyle/>
                    <a:p>
                      <a:r>
                        <a:rPr lang="fr-FR" sz="1600" b="1" dirty="0" smtClean="0">
                          <a:latin typeface="Courier"/>
                          <a:cs typeface="Courier"/>
                        </a:rPr>
                        <a:t>more</a:t>
                      </a:r>
                      <a:endParaRPr lang="fr-FR" sz="1600" b="1" dirty="0">
                        <a:latin typeface="Courier"/>
                        <a:cs typeface="Courier"/>
                      </a:endParaRPr>
                    </a:p>
                  </a:txBody>
                  <a:tcPr/>
                </a:tc>
                <a:tc>
                  <a:txBody>
                    <a:bodyPr/>
                    <a:lstStyle/>
                    <a:p>
                      <a:r>
                        <a:rPr lang="fr-FR" sz="1600" baseline="0" dirty="0" smtClean="0"/>
                        <a:t>Display the file content page per page</a:t>
                      </a:r>
                      <a:endParaRPr lang="fr-FR" sz="1600" dirty="0">
                        <a:latin typeface="+mj-lt"/>
                      </a:endParaRPr>
                    </a:p>
                  </a:txBody>
                  <a:tcPr/>
                </a:tc>
                <a:tc>
                  <a:txBody>
                    <a:bodyPr/>
                    <a:lstStyle/>
                    <a:p>
                      <a:r>
                        <a:rPr lang="fr-FR" sz="1600" dirty="0" smtClean="0">
                          <a:latin typeface="+mj-lt"/>
                        </a:rPr>
                        <a:t>more </a:t>
                      </a:r>
                      <a:r>
                        <a:rPr lang="fr-FR" sz="1600" dirty="0" err="1" smtClean="0">
                          <a:latin typeface="+mj-lt"/>
                        </a:rPr>
                        <a:t>script.pl</a:t>
                      </a:r>
                      <a:endParaRPr lang="fr-FR" sz="1600" dirty="0">
                        <a:latin typeface="+mj-lt"/>
                      </a:endParaRPr>
                    </a:p>
                  </a:txBody>
                  <a:tcPr/>
                </a:tc>
              </a:tr>
              <a:tr h="370840">
                <a:tc>
                  <a:txBody>
                    <a:bodyPr/>
                    <a:lstStyle/>
                    <a:p>
                      <a:r>
                        <a:rPr lang="fr-FR" sz="1600" b="1" kern="1200" dirty="0" smtClean="0">
                          <a:solidFill>
                            <a:schemeClr val="dk1"/>
                          </a:solidFill>
                          <a:latin typeface="Courier"/>
                          <a:ea typeface="+mn-ea"/>
                          <a:cs typeface="Courier"/>
                        </a:rPr>
                        <a:t>cat</a:t>
                      </a:r>
                    </a:p>
                  </a:txBody>
                  <a:tcPr/>
                </a:tc>
                <a:tc>
                  <a:txBody>
                    <a:bodyPr/>
                    <a:lstStyle/>
                    <a:p>
                      <a:r>
                        <a:rPr lang="fr-FR" sz="1600" baseline="0" dirty="0" smtClean="0"/>
                        <a:t>Display the </a:t>
                      </a:r>
                      <a:r>
                        <a:rPr lang="fr-FR" sz="1600" baseline="0" dirty="0" err="1" smtClean="0"/>
                        <a:t>whole</a:t>
                      </a:r>
                      <a:r>
                        <a:rPr lang="fr-FR" sz="1600" baseline="0" dirty="0" smtClean="0"/>
                        <a:t> content of a file	</a:t>
                      </a:r>
                      <a:endParaRPr lang="fr-FR" sz="1600" dirty="0">
                        <a:latin typeface="+mj-lt"/>
                        <a:cs typeface="Verdana (Corps)"/>
                      </a:endParaRPr>
                    </a:p>
                  </a:txBody>
                  <a:tcPr/>
                </a:tc>
                <a:tc>
                  <a:txBody>
                    <a:bodyPr/>
                    <a:lstStyle/>
                    <a:p>
                      <a:r>
                        <a:rPr lang="fr-FR" sz="1600" dirty="0" smtClean="0">
                          <a:latin typeface="+mj-lt"/>
                          <a:cs typeface="Verdana (Corps)"/>
                        </a:rPr>
                        <a:t>cat</a:t>
                      </a:r>
                      <a:r>
                        <a:rPr lang="fr-FR" sz="1600" dirty="0" smtClean="0">
                          <a:latin typeface="+mj-lt"/>
                        </a:rPr>
                        <a:t> </a:t>
                      </a:r>
                      <a:r>
                        <a:rPr lang="fr-FR" sz="1600" dirty="0" err="1" smtClean="0">
                          <a:latin typeface="+mj-lt"/>
                        </a:rPr>
                        <a:t>script.pl</a:t>
                      </a:r>
                      <a:endParaRPr lang="fr-FR" sz="1600" dirty="0">
                        <a:latin typeface="+mj-lt"/>
                      </a:endParaRPr>
                    </a:p>
                  </a:txBody>
                  <a:tcPr/>
                </a:tc>
              </a:tr>
            </a:tbl>
          </a:graphicData>
        </a:graphic>
      </p:graphicFrame>
      <p:sp>
        <p:nvSpPr>
          <p:cNvPr id="6" name="Rectangle 5"/>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Read files</a:t>
            </a:r>
            <a:endParaRPr lang="en-US" sz="2400" b="1" dirty="0">
              <a:solidFill>
                <a:schemeClr val="bg1"/>
              </a:solidFill>
            </a:endParaRPr>
          </a:p>
        </p:txBody>
      </p:sp>
      <p:graphicFrame>
        <p:nvGraphicFramePr>
          <p:cNvPr id="8" name="Tableau 7"/>
          <p:cNvGraphicFramePr>
            <a:graphicFrameLocks noGrp="1"/>
          </p:cNvGraphicFramePr>
          <p:nvPr/>
        </p:nvGraphicFramePr>
        <p:xfrm>
          <a:off x="824435" y="3581400"/>
          <a:ext cx="7848600" cy="1981200"/>
        </p:xfrm>
        <a:graphic>
          <a:graphicData uri="http://schemas.openxmlformats.org/drawingml/2006/table">
            <a:tbl>
              <a:tblPr firstRow="1" bandRow="1">
                <a:tableStyleId>{16D9F66E-5EB9-4882-86FB-DCBF35E3C3E4}</a:tableStyleId>
              </a:tblPr>
              <a:tblGrid>
                <a:gridCol w="838200"/>
                <a:gridCol w="4343400"/>
                <a:gridCol w="2667000"/>
              </a:tblGrid>
              <a:tr h="370840">
                <a:tc>
                  <a:txBody>
                    <a:bodyPr/>
                    <a:lstStyle/>
                    <a:p>
                      <a:r>
                        <a:rPr lang="fr-FR" sz="1600" b="1" dirty="0" err="1" smtClean="0">
                          <a:latin typeface="Courier"/>
                          <a:cs typeface="Courier"/>
                        </a:rPr>
                        <a:t>head</a:t>
                      </a:r>
                      <a:endParaRPr lang="fr-FR" sz="1600" b="0" dirty="0">
                        <a:latin typeface="Courier"/>
                        <a:cs typeface="Courier"/>
                      </a:endParaRPr>
                    </a:p>
                  </a:txBody>
                  <a:tcPr/>
                </a:tc>
                <a:tc>
                  <a:txBody>
                    <a:bodyPr/>
                    <a:lstStyle/>
                    <a:p>
                      <a:pPr rtl="0"/>
                      <a:r>
                        <a:rPr lang="fr-FR" sz="1600" b="0" kern="1200" dirty="0" smtClean="0">
                          <a:solidFill>
                            <a:schemeClr val="dk1"/>
                          </a:solidFill>
                          <a:latin typeface="+mn-lt"/>
                          <a:ea typeface="+mn-ea"/>
                          <a:cs typeface="+mn-cs"/>
                        </a:rPr>
                        <a:t>Display the first </a:t>
                      </a:r>
                      <a:r>
                        <a:rPr lang="fr-FR" sz="1600" b="0" i="1" kern="1200" dirty="0" smtClean="0">
                          <a:solidFill>
                            <a:schemeClr val="dk1"/>
                          </a:solidFill>
                          <a:latin typeface="+mn-lt"/>
                          <a:ea typeface="+mn-ea"/>
                          <a:cs typeface="+mn-cs"/>
                        </a:rPr>
                        <a:t>n </a:t>
                      </a:r>
                      <a:r>
                        <a:rPr lang="fr-FR" sz="1600" b="0" i="1" kern="1200" dirty="0" err="1" smtClean="0">
                          <a:solidFill>
                            <a:schemeClr val="dk1"/>
                          </a:solidFill>
                          <a:latin typeface="+mn-lt"/>
                          <a:ea typeface="+mn-ea"/>
                          <a:cs typeface="+mn-cs"/>
                        </a:rPr>
                        <a:t>lines</a:t>
                      </a:r>
                      <a:r>
                        <a:rPr lang="fr-FR" sz="1600" b="0" i="1" kern="1200" dirty="0" smtClean="0">
                          <a:solidFill>
                            <a:schemeClr val="dk1"/>
                          </a:solidFill>
                          <a:latin typeface="+mn-lt"/>
                          <a:ea typeface="+mn-ea"/>
                          <a:cs typeface="+mn-cs"/>
                        </a:rPr>
                        <a:t> of file </a:t>
                      </a:r>
                    </a:p>
                    <a:p>
                      <a:pPr rtl="0"/>
                      <a:r>
                        <a:rPr lang="fr-FR" sz="1600" b="0" kern="1200" baseline="0" dirty="0" smtClean="0">
                          <a:solidFill>
                            <a:schemeClr val="dk1"/>
                          </a:solidFill>
                          <a:latin typeface="+mn-lt"/>
                          <a:ea typeface="+mn-ea"/>
                          <a:cs typeface="+mn-cs"/>
                        </a:rPr>
                        <a:t>(n=10 if no indication)</a:t>
                      </a:r>
                    </a:p>
                  </a:txBody>
                  <a:tcPr/>
                </a:tc>
                <a:tc>
                  <a:txBody>
                    <a:bodyPr/>
                    <a:lstStyle/>
                    <a:p>
                      <a:r>
                        <a:rPr lang="fr-FR" sz="1600" b="0" dirty="0" err="1" smtClean="0">
                          <a:latin typeface="+mj-lt"/>
                        </a:rPr>
                        <a:t>head</a:t>
                      </a:r>
                      <a:r>
                        <a:rPr lang="fr-FR" sz="1600" b="0" dirty="0" smtClean="0">
                          <a:latin typeface="+mj-lt"/>
                        </a:rPr>
                        <a:t> –n 20 </a:t>
                      </a:r>
                      <a:r>
                        <a:rPr lang="fr-FR" sz="1600" b="0" dirty="0" err="1" smtClean="0">
                          <a:latin typeface="+mj-lt"/>
                        </a:rPr>
                        <a:t>script.pl</a:t>
                      </a:r>
                      <a:endParaRPr lang="fr-FR" sz="1600" b="0" dirty="0">
                        <a:latin typeface="+mj-lt"/>
                      </a:endParaRPr>
                    </a:p>
                  </a:txBody>
                  <a:tcPr/>
                </a:tc>
              </a:tr>
              <a:tr h="370840">
                <a:tc>
                  <a:txBody>
                    <a:bodyPr/>
                    <a:lstStyle/>
                    <a:p>
                      <a:r>
                        <a:rPr lang="fr-FR" sz="1600" b="1" dirty="0" err="1" smtClean="0">
                          <a:latin typeface="Courier"/>
                          <a:cs typeface="Courier"/>
                        </a:rPr>
                        <a:t>tail</a:t>
                      </a:r>
                      <a:endParaRPr lang="fr-FR" sz="1600" b="1" dirty="0">
                        <a:latin typeface="Courier"/>
                        <a:cs typeface="Courier"/>
                      </a:endParaRPr>
                    </a:p>
                  </a:txBody>
                  <a:tcPr/>
                </a:tc>
                <a:tc>
                  <a:txBody>
                    <a:bodyPr/>
                    <a:lstStyle/>
                    <a:p>
                      <a:r>
                        <a:rPr lang="fr-FR" sz="1600" baseline="0" dirty="0" smtClean="0"/>
                        <a:t>Display the last n </a:t>
                      </a:r>
                      <a:r>
                        <a:rPr lang="fr-FR" sz="1600" baseline="0" dirty="0" err="1" smtClean="0"/>
                        <a:t>lines</a:t>
                      </a:r>
                      <a:r>
                        <a:rPr lang="fr-FR" sz="1600" baseline="0" dirty="0" smtClean="0"/>
                        <a:t> of file </a:t>
                      </a:r>
                      <a:br>
                        <a:rPr lang="fr-FR" sz="1600" baseline="0" dirty="0" smtClean="0"/>
                      </a:br>
                      <a:r>
                        <a:rPr lang="fr-FR" sz="1600" baseline="0" dirty="0" smtClean="0"/>
                        <a:t>(n=10 if no indication)</a:t>
                      </a:r>
                      <a:endParaRPr lang="fr-FR" sz="1600" dirty="0">
                        <a:latin typeface="+mj-lt"/>
                      </a:endParaRPr>
                    </a:p>
                  </a:txBody>
                  <a:tcPr/>
                </a:tc>
                <a:tc>
                  <a:txBody>
                    <a:bodyPr/>
                    <a:lstStyle/>
                    <a:p>
                      <a:r>
                        <a:rPr lang="fr-FR" sz="1600" dirty="0" err="1" smtClean="0">
                          <a:latin typeface="+mj-lt"/>
                        </a:rPr>
                        <a:t>tail</a:t>
                      </a:r>
                      <a:r>
                        <a:rPr lang="fr-FR" sz="1600" dirty="0" smtClean="0">
                          <a:latin typeface="+mj-lt"/>
                        </a:rPr>
                        <a:t> –n 5 </a:t>
                      </a:r>
                      <a:r>
                        <a:rPr lang="fr-FR" sz="1600" dirty="0" err="1" smtClean="0">
                          <a:latin typeface="+mj-lt"/>
                        </a:rPr>
                        <a:t>script.pl</a:t>
                      </a:r>
                      <a:endParaRPr lang="fr-FR" sz="1600" dirty="0">
                        <a:latin typeface="+mj-lt"/>
                      </a:endParaRPr>
                    </a:p>
                  </a:txBody>
                  <a:tcPr/>
                </a:tc>
              </a:tr>
              <a:tr h="370840">
                <a:tc>
                  <a:txBody>
                    <a:bodyPr/>
                    <a:lstStyle/>
                    <a:p>
                      <a:r>
                        <a:rPr lang="fr-FR" sz="1600" b="1" dirty="0" err="1" smtClean="0">
                          <a:latin typeface="Courier"/>
                          <a:cs typeface="Courier"/>
                        </a:rPr>
                        <a:t>wc</a:t>
                      </a:r>
                      <a:endParaRPr lang="fr-FR" sz="1600" b="1" dirty="0">
                        <a:latin typeface="Courier"/>
                        <a:cs typeface="Courier"/>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kern="1200" dirty="0" smtClean="0">
                          <a:solidFill>
                            <a:schemeClr val="dk1"/>
                          </a:solidFill>
                          <a:latin typeface="+mn-lt"/>
                          <a:ea typeface="+mn-ea"/>
                          <a:cs typeface="+mn-cs"/>
                        </a:rPr>
                        <a:t>Count the </a:t>
                      </a:r>
                      <a:r>
                        <a:rPr lang="fr-FR" sz="1600" kern="1200" dirty="0" err="1" smtClean="0">
                          <a:solidFill>
                            <a:schemeClr val="dk1"/>
                          </a:solidFill>
                          <a:latin typeface="+mn-lt"/>
                          <a:ea typeface="+mn-ea"/>
                          <a:cs typeface="+mn-cs"/>
                        </a:rPr>
                        <a:t>number</a:t>
                      </a:r>
                      <a:r>
                        <a:rPr lang="fr-FR" sz="1600" kern="1200" dirty="0" smtClean="0">
                          <a:solidFill>
                            <a:schemeClr val="dk1"/>
                          </a:solidFill>
                          <a:latin typeface="+mn-lt"/>
                          <a:ea typeface="+mn-ea"/>
                          <a:cs typeface="+mn-cs"/>
                        </a:rPr>
                        <a:t> of </a:t>
                      </a:r>
                      <a:r>
                        <a:rPr lang="fr-FR" sz="1600" kern="1200" dirty="0" err="1" smtClean="0">
                          <a:solidFill>
                            <a:schemeClr val="dk1"/>
                          </a:solidFill>
                          <a:latin typeface="+mn-lt"/>
                          <a:ea typeface="+mn-ea"/>
                          <a:cs typeface="+mn-cs"/>
                        </a:rPr>
                        <a:t>words</a:t>
                      </a:r>
                      <a:r>
                        <a:rPr lang="fr-FR" sz="1600" kern="1200" dirty="0" smtClean="0">
                          <a:solidFill>
                            <a:schemeClr val="dk1"/>
                          </a:solidFill>
                          <a:latin typeface="+mn-lt"/>
                          <a:ea typeface="+mn-ea"/>
                          <a:cs typeface="+mn-cs"/>
                        </a:rPr>
                        <a:t>, </a:t>
                      </a:r>
                      <a:r>
                        <a:rPr lang="fr-FR" sz="1600" kern="1200" dirty="0" err="1" smtClean="0">
                          <a:solidFill>
                            <a:schemeClr val="dk1"/>
                          </a:solidFill>
                          <a:latin typeface="+mn-lt"/>
                          <a:ea typeface="+mn-ea"/>
                          <a:cs typeface="+mn-cs"/>
                        </a:rPr>
                        <a:t>lines</a:t>
                      </a:r>
                      <a:r>
                        <a:rPr lang="fr-FR" sz="1600" kern="1200" dirty="0" smtClean="0">
                          <a:solidFill>
                            <a:schemeClr val="dk1"/>
                          </a:solidFill>
                          <a:latin typeface="+mn-lt"/>
                          <a:ea typeface="+mn-ea"/>
                          <a:cs typeface="+mn-cs"/>
                        </a:rPr>
                        <a:t> or </a:t>
                      </a:r>
                      <a:r>
                        <a:rPr lang="fr-FR" sz="1600" kern="1200" dirty="0" err="1" smtClean="0">
                          <a:solidFill>
                            <a:schemeClr val="dk1"/>
                          </a:solidFill>
                          <a:latin typeface="+mn-lt"/>
                          <a:ea typeface="+mn-ea"/>
                          <a:cs typeface="+mn-cs"/>
                        </a:rPr>
                        <a:t>characters</a:t>
                      </a:r>
                      <a:r>
                        <a:rPr lang="fr-FR" sz="1600" kern="1200" dirty="0" smtClean="0">
                          <a:solidFill>
                            <a:schemeClr val="dk1"/>
                          </a:solidFill>
                          <a:latin typeface="+mn-lt"/>
                          <a:ea typeface="+mn-ea"/>
                          <a:cs typeface="+mn-cs"/>
                        </a:rPr>
                        <a:t> in a file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600" kern="1200" dirty="0" smtClean="0">
                        <a:solidFill>
                          <a:schemeClr val="dk1"/>
                        </a:solidFill>
                        <a:latin typeface="+mj-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kern="1200" dirty="0" err="1" smtClean="0">
                          <a:solidFill>
                            <a:schemeClr val="dk1"/>
                          </a:solidFill>
                          <a:latin typeface="+mn-lt"/>
                          <a:ea typeface="+mn-ea"/>
                          <a:cs typeface="+mn-cs"/>
                        </a:rPr>
                        <a:t>wc</a:t>
                      </a:r>
                      <a:r>
                        <a:rPr lang="fr-FR" sz="1600" kern="1200" dirty="0" smtClean="0">
                          <a:solidFill>
                            <a:schemeClr val="dk1"/>
                          </a:solidFill>
                          <a:latin typeface="+mn-lt"/>
                          <a:ea typeface="+mn-ea"/>
                          <a:cs typeface="+mn-cs"/>
                        </a:rPr>
                        <a:t> </a:t>
                      </a:r>
                      <a:r>
                        <a:rPr lang="fr-FR" sz="1600" kern="1200" dirty="0" err="1" smtClean="0">
                          <a:solidFill>
                            <a:schemeClr val="dk1"/>
                          </a:solidFill>
                          <a:latin typeface="+mn-lt"/>
                          <a:ea typeface="+mn-ea"/>
                          <a:cs typeface="+mn-cs"/>
                        </a:rPr>
                        <a:t>script.pl</a:t>
                      </a:r>
                      <a:endParaRPr lang="fr-FR" sz="16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600" kern="1200" dirty="0" err="1" smtClean="0">
                          <a:solidFill>
                            <a:schemeClr val="dk1"/>
                          </a:solidFill>
                          <a:latin typeface="+mn-lt"/>
                          <a:ea typeface="+mn-ea"/>
                          <a:cs typeface="+mn-cs"/>
                        </a:rPr>
                        <a:t>wc</a:t>
                      </a:r>
                      <a:r>
                        <a:rPr lang="fr-FR" sz="1600" kern="1200" dirty="0" smtClean="0">
                          <a:solidFill>
                            <a:schemeClr val="dk1"/>
                          </a:solidFill>
                          <a:latin typeface="+mn-lt"/>
                          <a:ea typeface="+mn-ea"/>
                          <a:cs typeface="+mn-cs"/>
                        </a:rPr>
                        <a:t> –l  </a:t>
                      </a:r>
                      <a:r>
                        <a:rPr lang="fr-FR" sz="1600" kern="1200" dirty="0" err="1" smtClean="0">
                          <a:solidFill>
                            <a:schemeClr val="dk1"/>
                          </a:solidFill>
                          <a:latin typeface="+mn-lt"/>
                          <a:ea typeface="+mn-ea"/>
                          <a:cs typeface="+mn-cs"/>
                        </a:rPr>
                        <a:t>script.pl</a:t>
                      </a:r>
                      <a:endParaRPr lang="fr-FR" sz="1600" kern="1200" dirty="0" smtClean="0">
                        <a:solidFill>
                          <a:schemeClr val="dk1"/>
                        </a:solidFill>
                        <a:latin typeface="+mn-lt"/>
                        <a:ea typeface="+mn-ea"/>
                        <a:cs typeface="+mn-cs"/>
                      </a:endParaRPr>
                    </a:p>
                    <a:p>
                      <a:pPr rtl="0"/>
                      <a:endParaRPr lang="fr-FR" sz="16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0" y="0"/>
            <a:ext cx="1064652" cy="1064652"/>
          </a:xfrm>
          <a:prstGeom prst="rect">
            <a:avLst/>
          </a:prstGeom>
          <a:noFill/>
          <a:ln w="9525">
            <a:noFill/>
            <a:miter lim="800000"/>
            <a:headEnd/>
            <a:tailEnd/>
          </a:ln>
          <a:effectLst/>
        </p:spPr>
      </p:pic>
      <p:sp>
        <p:nvSpPr>
          <p:cNvPr id="10" name="Rectangle 9"/>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Practical 7 : Display files</a:t>
            </a:r>
            <a:endParaRPr lang="en-US" sz="2400" b="1" dirty="0">
              <a:solidFill>
                <a:schemeClr val="bg1"/>
              </a:solidFill>
            </a:endParaRPr>
          </a:p>
        </p:txBody>
      </p:sp>
      <p:sp>
        <p:nvSpPr>
          <p:cNvPr id="18" name="Rectangle à coins arrondis 6"/>
          <p:cNvSpPr>
            <a:spLocks noChangeArrowheads="1"/>
          </p:cNvSpPr>
          <p:nvPr/>
        </p:nvSpPr>
        <p:spPr bwMode="auto">
          <a:xfrm>
            <a:off x="1246719" y="3886200"/>
            <a:ext cx="7059081" cy="1981200"/>
          </a:xfrm>
          <a:prstGeom prst="roundRect">
            <a:avLst>
              <a:gd name="adj" fmla="val 16667"/>
            </a:avLst>
          </a:prstGeom>
          <a:noFill/>
          <a:ln w="19050" cap="flat" cmpd="sng" algn="ctr">
            <a:solidFill>
              <a:schemeClr val="accent5">
                <a:lumMod val="75000"/>
              </a:schemeClr>
            </a:solidFill>
            <a:prstDash val="solid"/>
            <a:round/>
            <a:headEnd type="none" w="med" len="med"/>
            <a:tailEnd type="none" w="med" len="med"/>
          </a:ln>
        </p:spPr>
        <p:txBody>
          <a:bodyPr>
            <a:prstTxWarp prst="textNoShape">
              <a:avLst/>
            </a:prstTxWarp>
          </a:bodyPr>
          <a:lstStyle/>
          <a:p>
            <a:pPr lvl="0">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t>List the files of the directory ~/Data/100_transcrits</a:t>
            </a:r>
          </a:p>
          <a:p>
            <a:pPr>
              <a:spcAft>
                <a:spcPts val="600"/>
              </a:spcAft>
            </a:pPr>
            <a:r>
              <a:rPr lang="fr-FR" dirty="0" smtClean="0"/>
              <a:t>Display  the  first  10  </a:t>
            </a:r>
            <a:r>
              <a:rPr lang="fr-FR" dirty="0" err="1" smtClean="0"/>
              <a:t>lines</a:t>
            </a:r>
            <a:r>
              <a:rPr lang="fr-FR" dirty="0" smtClean="0"/>
              <a:t>  of  the  file  </a:t>
            </a:r>
          </a:p>
          <a:p>
            <a:pPr>
              <a:spcAft>
                <a:spcPts val="600"/>
              </a:spcAft>
            </a:pPr>
            <a:r>
              <a:rPr lang="fr-FR" dirty="0" smtClean="0"/>
              <a:t>Display  the  first  </a:t>
            </a:r>
            <a:r>
              <a:rPr lang="fr-FR" dirty="0" smtClean="0"/>
              <a:t>15 </a:t>
            </a:r>
            <a:r>
              <a:rPr lang="fr-FR" dirty="0" smtClean="0"/>
              <a:t> </a:t>
            </a:r>
            <a:r>
              <a:rPr lang="fr-FR" dirty="0" err="1" smtClean="0"/>
              <a:t>lines</a:t>
            </a:r>
            <a:r>
              <a:rPr lang="fr-FR" dirty="0" smtClean="0"/>
              <a:t>  of  the  file  </a:t>
            </a:r>
          </a:p>
          <a:p>
            <a:pPr>
              <a:spcAft>
                <a:spcPts val="600"/>
              </a:spcAft>
            </a:pPr>
            <a:r>
              <a:rPr lang="fr-FR" dirty="0" smtClean="0"/>
              <a:t>Display  the  last  </a:t>
            </a:r>
            <a:r>
              <a:rPr lang="fr-FR" dirty="0" smtClean="0"/>
              <a:t>15 </a:t>
            </a:r>
            <a:r>
              <a:rPr lang="fr-FR" dirty="0" smtClean="0"/>
              <a:t> </a:t>
            </a:r>
            <a:r>
              <a:rPr lang="fr-FR" dirty="0" err="1" smtClean="0"/>
              <a:t>lines</a:t>
            </a:r>
            <a:r>
              <a:rPr lang="fr-FR" dirty="0" smtClean="0"/>
              <a:t>  </a:t>
            </a:r>
          </a:p>
          <a:p>
            <a:pPr>
              <a:spcAft>
                <a:spcPts val="600"/>
              </a:spcAft>
            </a:pPr>
            <a:r>
              <a:rPr lang="fr-FR" dirty="0" smtClean="0"/>
              <a:t>Count  the  </a:t>
            </a:r>
            <a:r>
              <a:rPr lang="fr-FR" dirty="0" err="1" smtClean="0"/>
              <a:t>number</a:t>
            </a:r>
            <a:r>
              <a:rPr lang="fr-FR" dirty="0" smtClean="0"/>
              <a:t>  of  </a:t>
            </a:r>
            <a:r>
              <a:rPr lang="fr-FR" dirty="0" err="1" smtClean="0"/>
              <a:t>lines</a:t>
            </a:r>
            <a:endParaRPr lang="fr-FR" dirty="0" smtClean="0"/>
          </a:p>
          <a:p>
            <a:endParaRPr lang="en-GB" dirty="0" smtClean="0"/>
          </a:p>
          <a:p>
            <a:endParaRPr lang="fr-FR" dirty="0" smtClean="0">
              <a:solidFill>
                <a:srgbClr val="000000"/>
              </a:solidFill>
            </a:endParaRPr>
          </a:p>
          <a:p>
            <a:pPr algn="just">
              <a:defRPr/>
            </a:pPr>
            <a:endParaRPr lang="fr-FR" dirty="0">
              <a:solidFill>
                <a:srgbClr val="323232"/>
              </a:solidFill>
            </a:endParaRPr>
          </a:p>
        </p:txBody>
      </p:sp>
      <p:pic>
        <p:nvPicPr>
          <p:cNvPr id="19" name="Picture 4"/>
          <p:cNvPicPr>
            <a:picLocks noChangeAspect="1" noChangeArrowheads="1"/>
          </p:cNvPicPr>
          <p:nvPr/>
        </p:nvPicPr>
        <p:blipFill>
          <a:blip r:embed="rId3"/>
          <a:srcRect/>
          <a:stretch>
            <a:fillRect/>
          </a:stretch>
        </p:blipFill>
        <p:spPr bwMode="auto">
          <a:xfrm>
            <a:off x="228600" y="1524000"/>
            <a:ext cx="882653" cy="969338"/>
          </a:xfrm>
          <a:prstGeom prst="rect">
            <a:avLst/>
          </a:prstGeom>
          <a:noFill/>
          <a:ln w="9525">
            <a:noFill/>
            <a:miter lim="800000"/>
            <a:headEnd/>
            <a:tailEnd/>
          </a:ln>
          <a:effectLst/>
        </p:spPr>
      </p:pic>
      <p:sp>
        <p:nvSpPr>
          <p:cNvPr id="20" name="Rectangle à coins arrondis 6"/>
          <p:cNvSpPr>
            <a:spLocks noChangeArrowheads="1"/>
          </p:cNvSpPr>
          <p:nvPr/>
        </p:nvSpPr>
        <p:spPr bwMode="auto">
          <a:xfrm>
            <a:off x="1246719" y="1053707"/>
            <a:ext cx="6982881" cy="954961"/>
          </a:xfrm>
          <a:prstGeom prst="roundRect">
            <a:avLst>
              <a:gd name="adj" fmla="val 16667"/>
            </a:avLst>
          </a:prstGeom>
          <a:solidFill>
            <a:schemeClr val="bg1"/>
          </a:solidFill>
          <a:ln w="19050" cap="flat" cmpd="sng" algn="ctr">
            <a:solidFill>
              <a:srgbClr val="323232"/>
            </a:solidFill>
            <a:prstDash val="solid"/>
            <a:round/>
            <a:headEnd type="none" w="med" len="med"/>
            <a:tailEnd type="none" w="med" len="med"/>
          </a:ln>
        </p:spPr>
        <p:txBody>
          <a:bodyPr>
            <a:prstTxWarp prst="textNoShape">
              <a:avLst/>
            </a:prstTxWarp>
          </a:bodyPr>
          <a:lstStyle/>
          <a:p>
            <a:pPr lvl="0" algn="just">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chemeClr val="tx1">
                    <a:lumMod val="65000"/>
                    <a:lumOff val="35000"/>
                  </a:schemeClr>
                </a:solidFill>
              </a:rPr>
              <a:t>The file </a:t>
            </a:r>
            <a:r>
              <a:rPr lang="fr-FR" sz="1600" dirty="0" smtClean="0">
                <a:solidFill>
                  <a:schemeClr val="tx1">
                    <a:lumMod val="65000"/>
                    <a:lumOff val="35000"/>
                  </a:schemeClr>
                </a:solidFill>
              </a:rPr>
              <a:t>/</a:t>
            </a:r>
            <a:r>
              <a:rPr lang="fr-FR" sz="1600" dirty="0" err="1" smtClean="0">
                <a:solidFill>
                  <a:schemeClr val="tx1">
                    <a:lumMod val="65000"/>
                    <a:lumOff val="35000"/>
                  </a:schemeClr>
                </a:solidFill>
              </a:rPr>
              <a:t>usr</a:t>
            </a:r>
            <a:r>
              <a:rPr lang="fr-FR" sz="1600" dirty="0" smtClean="0">
                <a:solidFill>
                  <a:schemeClr val="tx1">
                    <a:lumMod val="65000"/>
                    <a:lumOff val="35000"/>
                  </a:schemeClr>
                </a:solidFill>
              </a:rPr>
              <a:t>/local/</a:t>
            </a:r>
            <a:r>
              <a:rPr lang="fr-FR" sz="1600" dirty="0" err="1" smtClean="0">
                <a:solidFill>
                  <a:schemeClr val="tx1">
                    <a:lumMod val="65000"/>
                    <a:lumOff val="35000"/>
                  </a:schemeClr>
                </a:solidFill>
              </a:rPr>
              <a:t>bioinfo</a:t>
            </a:r>
            <a:r>
              <a:rPr lang="fr-FR" sz="1600" dirty="0" smtClean="0">
                <a:solidFill>
                  <a:schemeClr val="tx1">
                    <a:lumMod val="65000"/>
                    <a:lumOff val="35000"/>
                  </a:schemeClr>
                </a:solidFill>
              </a:rPr>
              <a:t>/training/linux/</a:t>
            </a:r>
            <a:r>
              <a:rPr lang="fr-FR" sz="1600" dirty="0" err="1" smtClean="0">
                <a:solidFill>
                  <a:schemeClr val="tx1">
                    <a:lumMod val="65000"/>
                    <a:lumOff val="35000"/>
                  </a:schemeClr>
                </a:solidFill>
              </a:rPr>
              <a:t>output.blast</a:t>
            </a:r>
            <a:r>
              <a:rPr lang="fr-FR" sz="1600" dirty="0" smtClean="0">
                <a:solidFill>
                  <a:schemeClr val="tx1">
                    <a:lumMod val="65000"/>
                    <a:lumOff val="35000"/>
                  </a:schemeClr>
                </a:solidFill>
              </a:rPr>
              <a:t> has been </a:t>
            </a:r>
            <a:r>
              <a:rPr lang="fr-FR" sz="1600" dirty="0" err="1" smtClean="0">
                <a:solidFill>
                  <a:schemeClr val="tx1">
                    <a:lumMod val="65000"/>
                    <a:lumOff val="35000"/>
                  </a:schemeClr>
                </a:solidFill>
              </a:rPr>
              <a:t>generated</a:t>
            </a:r>
            <a:r>
              <a:rPr lang="fr-FR" sz="1600" dirty="0" smtClean="0">
                <a:solidFill>
                  <a:schemeClr val="tx1">
                    <a:lumMod val="65000"/>
                    <a:lumOff val="35000"/>
                  </a:schemeClr>
                </a:solidFill>
              </a:rPr>
              <a:t> by a blast</a:t>
            </a:r>
            <a:r>
              <a:rPr lang="en-US" sz="1600" dirty="0" smtClean="0">
                <a:solidFill>
                  <a:schemeClr val="tx1">
                    <a:lumMod val="65000"/>
                    <a:lumOff val="35000"/>
                  </a:schemeClr>
                </a:solidFill>
              </a:rPr>
              <a:t>. </a:t>
            </a:r>
            <a:endParaRPr lang="en-US" sz="1600" dirty="0" smtClean="0">
              <a:solidFill>
                <a:schemeClr val="tx1">
                  <a:lumMod val="65000"/>
                  <a:lumOff val="35000"/>
                </a:schemeClr>
              </a:solidFill>
            </a:endParaRPr>
          </a:p>
          <a:p>
            <a:pPr lvl="0" algn="just">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chemeClr val="tx1">
                    <a:lumMod val="65000"/>
                    <a:lumOff val="35000"/>
                  </a:schemeClr>
                </a:solidFill>
              </a:rPr>
              <a:t>It has one line per results </a:t>
            </a:r>
            <a:r>
              <a:rPr lang="en-US" sz="1600" dirty="0" err="1" smtClean="0">
                <a:solidFill>
                  <a:schemeClr val="tx1">
                    <a:lumMod val="65000"/>
                    <a:lumOff val="35000"/>
                  </a:schemeClr>
                </a:solidFill>
              </a:rPr>
              <a:t>splitted</a:t>
            </a:r>
            <a:r>
              <a:rPr lang="en-US" sz="1600" dirty="0" smtClean="0">
                <a:solidFill>
                  <a:schemeClr val="tx1">
                    <a:lumMod val="65000"/>
                    <a:lumOff val="35000"/>
                  </a:schemeClr>
                </a:solidFill>
              </a:rPr>
              <a:t> in 12 fields. </a:t>
            </a:r>
          </a:p>
          <a:p>
            <a:pPr lvl="0" algn="just">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dirty="0" smtClean="0">
              <a:solidFill>
                <a:schemeClr val="tx1">
                  <a:lumMod val="65000"/>
                  <a:lumOff val="35000"/>
                </a:schemeClr>
              </a:solidFill>
            </a:endParaRPr>
          </a:p>
          <a:p>
            <a:pPr algn="just"/>
            <a:endParaRPr lang="en-US" sz="1600" i="1" dirty="0" smtClean="0">
              <a:solidFill>
                <a:schemeClr val="tx1">
                  <a:lumMod val="65000"/>
                  <a:lumOff val="35000"/>
                </a:schemeClr>
              </a:solidFill>
            </a:endParaRPr>
          </a:p>
          <a:p>
            <a:pPr algn="just"/>
            <a:endParaRPr lang="en-US" sz="1600" i="1" dirty="0" smtClean="0">
              <a:solidFill>
                <a:schemeClr val="tx1">
                  <a:lumMod val="65000"/>
                  <a:lumOff val="35000"/>
                </a:schemeClr>
              </a:solidFill>
            </a:endParaRPr>
          </a:p>
        </p:txBody>
      </p:sp>
      <p:sp>
        <p:nvSpPr>
          <p:cNvPr id="21" name="Rectangle 20"/>
          <p:cNvSpPr/>
          <p:nvPr/>
        </p:nvSpPr>
        <p:spPr>
          <a:xfrm>
            <a:off x="678922" y="457200"/>
            <a:ext cx="7789332" cy="369332"/>
          </a:xfrm>
          <a:prstGeom prst="rect">
            <a:avLst/>
          </a:prstGeom>
        </p:spPr>
        <p:txBody>
          <a:bodyPr wrap="square">
            <a:spAutoFit/>
          </a:bodyPr>
          <a:lstStyle/>
          <a:p>
            <a:pPr algn="ctr"/>
            <a:r>
              <a:rPr lang="en-US" b="1" dirty="0" err="1" smtClean="0">
                <a:solidFill>
                  <a:srgbClr val="E08434"/>
                </a:solidFill>
              </a:rPr>
              <a:t>Commandes</a:t>
            </a:r>
            <a:r>
              <a:rPr lang="en-US" b="1" dirty="0" smtClean="0">
                <a:solidFill>
                  <a:srgbClr val="E08434"/>
                </a:solidFill>
              </a:rPr>
              <a:t> </a:t>
            </a:r>
            <a:r>
              <a:rPr lang="en-US" b="1" dirty="0" err="1" smtClean="0">
                <a:solidFill>
                  <a:srgbClr val="E08434"/>
                </a:solidFill>
              </a:rPr>
              <a:t>ls</a:t>
            </a:r>
            <a:r>
              <a:rPr lang="en-US" b="1" dirty="0" smtClean="0">
                <a:solidFill>
                  <a:srgbClr val="E08434"/>
                </a:solidFill>
              </a:rPr>
              <a:t>, head, tail </a:t>
            </a:r>
          </a:p>
        </p:txBody>
      </p:sp>
      <p:graphicFrame>
        <p:nvGraphicFramePr>
          <p:cNvPr id="23" name="Tableau 22"/>
          <p:cNvGraphicFramePr>
            <a:graphicFrameLocks noGrp="1"/>
          </p:cNvGraphicFramePr>
          <p:nvPr/>
        </p:nvGraphicFramePr>
        <p:xfrm>
          <a:off x="1447799" y="2057400"/>
          <a:ext cx="6591628" cy="1310640"/>
        </p:xfrm>
        <a:graphic>
          <a:graphicData uri="http://schemas.openxmlformats.org/drawingml/2006/table">
            <a:tbl>
              <a:tblPr firstRow="1" bandRow="1">
                <a:tableStyleId>{5C22544A-7EE6-4342-B048-85BDC9FD1C3A}</a:tableStyleId>
              </a:tblPr>
              <a:tblGrid>
                <a:gridCol w="2220338"/>
                <a:gridCol w="2497880"/>
                <a:gridCol w="1873410"/>
              </a:tblGrid>
              <a:tr h="1234439">
                <a:tc>
                  <a:txBody>
                    <a:bodyPr/>
                    <a:lstStyle/>
                    <a:p>
                      <a:r>
                        <a:rPr lang="fr-FR" sz="1600" b="0" dirty="0" smtClean="0">
                          <a:solidFill>
                            <a:srgbClr val="000000"/>
                          </a:solidFill>
                        </a:rPr>
                        <a:t>1. </a:t>
                      </a:r>
                      <a:r>
                        <a:rPr lang="fr-FR" sz="1600" b="0" dirty="0" err="1" smtClean="0">
                          <a:solidFill>
                            <a:srgbClr val="000000"/>
                          </a:solidFill>
                        </a:rPr>
                        <a:t>query</a:t>
                      </a:r>
                      <a:r>
                        <a:rPr lang="fr-FR" sz="1600" b="0" dirty="0" smtClean="0">
                          <a:solidFill>
                            <a:srgbClr val="000000"/>
                          </a:solidFill>
                        </a:rPr>
                        <a:t> id</a:t>
                      </a:r>
                      <a:br>
                        <a:rPr lang="fr-FR" sz="1600" b="0" dirty="0" smtClean="0">
                          <a:solidFill>
                            <a:srgbClr val="000000"/>
                          </a:solidFill>
                        </a:rPr>
                      </a:br>
                      <a:r>
                        <a:rPr lang="fr-FR" sz="1600" b="0" dirty="0" smtClean="0">
                          <a:solidFill>
                            <a:srgbClr val="000000"/>
                          </a:solidFill>
                        </a:rPr>
                        <a:t>2. </a:t>
                      </a:r>
                      <a:r>
                        <a:rPr lang="fr-FR" sz="1600" b="0" dirty="0" err="1" smtClean="0">
                          <a:solidFill>
                            <a:srgbClr val="000000"/>
                          </a:solidFill>
                        </a:rPr>
                        <a:t>subject</a:t>
                      </a:r>
                      <a:r>
                        <a:rPr lang="fr-FR" sz="1600" b="0" dirty="0" smtClean="0">
                          <a:solidFill>
                            <a:srgbClr val="000000"/>
                          </a:solidFill>
                        </a:rPr>
                        <a:t> id </a:t>
                      </a:r>
                    </a:p>
                    <a:p>
                      <a:r>
                        <a:rPr lang="fr-FR" sz="1600" b="0" dirty="0" smtClean="0">
                          <a:solidFill>
                            <a:srgbClr val="000000"/>
                          </a:solidFill>
                        </a:rPr>
                        <a:t>3. percent </a:t>
                      </a:r>
                      <a:r>
                        <a:rPr lang="fr-FR" sz="1600" b="0" dirty="0" err="1" smtClean="0">
                          <a:solidFill>
                            <a:srgbClr val="000000"/>
                          </a:solidFill>
                        </a:rPr>
                        <a:t>identity</a:t>
                      </a:r>
                      <a:r>
                        <a:rPr lang="fr-FR" sz="1600" b="0" dirty="0" smtClean="0">
                          <a:solidFill>
                            <a:srgbClr val="000000"/>
                          </a:solidFill>
                        </a:rPr>
                        <a:t/>
                      </a:r>
                      <a:br>
                        <a:rPr lang="fr-FR" sz="1600" b="0" dirty="0" smtClean="0">
                          <a:solidFill>
                            <a:srgbClr val="000000"/>
                          </a:solidFill>
                        </a:rPr>
                      </a:br>
                      <a:r>
                        <a:rPr lang="fr-FR" sz="1600" b="0" dirty="0" smtClean="0">
                          <a:solidFill>
                            <a:srgbClr val="000000"/>
                          </a:solidFill>
                        </a:rPr>
                        <a:t>4. </a:t>
                      </a:r>
                      <a:r>
                        <a:rPr lang="fr-FR" sz="1600" b="0" dirty="0" err="1" smtClean="0">
                          <a:solidFill>
                            <a:srgbClr val="000000"/>
                          </a:solidFill>
                        </a:rPr>
                        <a:t>alignment</a:t>
                      </a:r>
                      <a:r>
                        <a:rPr lang="fr-FR" sz="1600" b="0" dirty="0" smtClean="0">
                          <a:solidFill>
                            <a:srgbClr val="000000"/>
                          </a:solidFill>
                        </a:rPr>
                        <a:t> </a:t>
                      </a:r>
                      <a:r>
                        <a:rPr lang="fr-FR" sz="1600" b="0" dirty="0" err="1" smtClean="0">
                          <a:solidFill>
                            <a:srgbClr val="000000"/>
                          </a:solidFill>
                        </a:rPr>
                        <a:t>length</a:t>
                      </a:r>
                      <a:r>
                        <a:rPr lang="fr-FR" sz="1600" b="0" dirty="0" smtClean="0">
                          <a:solidFill>
                            <a:srgbClr val="000000"/>
                          </a:solidFill>
                        </a:rPr>
                        <a:t/>
                      </a:r>
                      <a:br>
                        <a:rPr lang="fr-FR" sz="1600" b="0" dirty="0" smtClean="0">
                          <a:solidFill>
                            <a:srgbClr val="000000"/>
                          </a:solidFill>
                        </a:rPr>
                      </a:br>
                      <a:endParaRPr lang="fr-FR" sz="1600" b="0" dirty="0" smtClean="0">
                        <a:solidFill>
                          <a:srgbClr val="000000"/>
                        </a:solidFill>
                      </a:endParaRPr>
                    </a:p>
                  </a:txBody>
                  <a:tcPr>
                    <a:solidFill>
                      <a:schemeClr val="bg2">
                        <a:lumMod val="90000"/>
                      </a:schemeClr>
                    </a:solidFill>
                  </a:tcPr>
                </a:tc>
                <a:tc>
                  <a:txBody>
                    <a:bodyPr/>
                    <a:lstStyle/>
                    <a:p>
                      <a:r>
                        <a:rPr lang="fr-FR" sz="1600" b="0" dirty="0" smtClean="0">
                          <a:solidFill>
                            <a:srgbClr val="000000"/>
                          </a:solidFill>
                        </a:rPr>
                        <a:t>5. </a:t>
                      </a:r>
                      <a:r>
                        <a:rPr lang="fr-FR" sz="1600" b="0" dirty="0" err="1" smtClean="0">
                          <a:solidFill>
                            <a:srgbClr val="000000"/>
                          </a:solidFill>
                        </a:rPr>
                        <a:t>number</a:t>
                      </a:r>
                      <a:r>
                        <a:rPr lang="fr-FR" sz="1600" b="0" dirty="0" smtClean="0">
                          <a:solidFill>
                            <a:srgbClr val="000000"/>
                          </a:solidFill>
                        </a:rPr>
                        <a:t> of </a:t>
                      </a:r>
                      <a:r>
                        <a:rPr lang="fr-FR" sz="1600" b="0" dirty="0" err="1" smtClean="0">
                          <a:solidFill>
                            <a:srgbClr val="000000"/>
                          </a:solidFill>
                        </a:rPr>
                        <a:t>mismatche-</a:t>
                      </a:r>
                      <a:endParaRPr lang="fr-FR" sz="1600" b="0" dirty="0" smtClean="0">
                        <a:solidFill>
                          <a:srgbClr val="000000"/>
                        </a:solidFill>
                      </a:endParaRPr>
                    </a:p>
                    <a:p>
                      <a:r>
                        <a:rPr lang="fr-FR" sz="1600" b="0" dirty="0" smtClean="0">
                          <a:solidFill>
                            <a:srgbClr val="000000"/>
                          </a:solidFill>
                        </a:rPr>
                        <a:t>6. </a:t>
                      </a:r>
                      <a:r>
                        <a:rPr lang="fr-FR" sz="1600" b="0" dirty="0" err="1" smtClean="0">
                          <a:solidFill>
                            <a:srgbClr val="000000"/>
                          </a:solidFill>
                        </a:rPr>
                        <a:t>number</a:t>
                      </a:r>
                      <a:r>
                        <a:rPr lang="fr-FR" sz="1600" b="0" dirty="0" smtClean="0">
                          <a:solidFill>
                            <a:srgbClr val="000000"/>
                          </a:solidFill>
                        </a:rPr>
                        <a:t> of gap </a:t>
                      </a:r>
                      <a:r>
                        <a:rPr lang="fr-FR" sz="1600" b="0" dirty="0" err="1" smtClean="0">
                          <a:solidFill>
                            <a:srgbClr val="000000"/>
                          </a:solidFill>
                        </a:rPr>
                        <a:t>openings</a:t>
                      </a:r>
                      <a:r>
                        <a:rPr lang="fr-FR" sz="1600" b="0" dirty="0" smtClean="0">
                          <a:solidFill>
                            <a:srgbClr val="000000"/>
                          </a:solidFill>
                        </a:rPr>
                        <a:t> </a:t>
                      </a:r>
                    </a:p>
                    <a:p>
                      <a:r>
                        <a:rPr lang="fr-FR" sz="1600" b="0" dirty="0" smtClean="0">
                          <a:solidFill>
                            <a:srgbClr val="000000"/>
                          </a:solidFill>
                        </a:rPr>
                        <a:t>7. </a:t>
                      </a:r>
                      <a:r>
                        <a:rPr lang="fr-FR" sz="1600" b="0" dirty="0" err="1" smtClean="0">
                          <a:solidFill>
                            <a:srgbClr val="000000"/>
                          </a:solidFill>
                        </a:rPr>
                        <a:t>query</a:t>
                      </a:r>
                      <a:r>
                        <a:rPr lang="fr-FR" sz="1600" b="0" dirty="0" smtClean="0">
                          <a:solidFill>
                            <a:srgbClr val="000000"/>
                          </a:solidFill>
                        </a:rPr>
                        <a:t> </a:t>
                      </a:r>
                      <a:r>
                        <a:rPr lang="fr-FR" sz="1600" b="0" dirty="0" err="1" smtClean="0">
                          <a:solidFill>
                            <a:srgbClr val="000000"/>
                          </a:solidFill>
                        </a:rPr>
                        <a:t>start</a:t>
                      </a:r>
                      <a:r>
                        <a:rPr lang="fr-FR" sz="1600" b="0" dirty="0" smtClean="0">
                          <a:solidFill>
                            <a:srgbClr val="000000"/>
                          </a:solidFill>
                        </a:rPr>
                        <a:t> </a:t>
                      </a:r>
                      <a:br>
                        <a:rPr lang="fr-FR" sz="1600" b="0" dirty="0" smtClean="0">
                          <a:solidFill>
                            <a:srgbClr val="000000"/>
                          </a:solidFill>
                        </a:rPr>
                      </a:br>
                      <a:r>
                        <a:rPr lang="fr-FR" sz="1600" b="0" dirty="0" smtClean="0">
                          <a:solidFill>
                            <a:srgbClr val="000000"/>
                          </a:solidFill>
                        </a:rPr>
                        <a:t>8. </a:t>
                      </a:r>
                      <a:r>
                        <a:rPr lang="fr-FR" sz="1600" b="0" dirty="0" err="1" smtClean="0">
                          <a:solidFill>
                            <a:srgbClr val="000000"/>
                          </a:solidFill>
                        </a:rPr>
                        <a:t>query</a:t>
                      </a:r>
                      <a:r>
                        <a:rPr lang="fr-FR" sz="1600" b="0" dirty="0" smtClean="0">
                          <a:solidFill>
                            <a:srgbClr val="000000"/>
                          </a:solidFill>
                        </a:rPr>
                        <a:t> end</a:t>
                      </a:r>
                      <a:br>
                        <a:rPr lang="fr-FR" sz="1600" b="0" dirty="0" smtClean="0">
                          <a:solidFill>
                            <a:srgbClr val="000000"/>
                          </a:solidFill>
                        </a:rPr>
                      </a:br>
                      <a:endParaRPr lang="en-US" sz="1600" b="0" i="1" dirty="0" smtClean="0">
                        <a:solidFill>
                          <a:schemeClr val="tx1">
                            <a:lumMod val="65000"/>
                            <a:lumOff val="35000"/>
                          </a:schemeClr>
                        </a:solidFill>
                      </a:endParaRPr>
                    </a:p>
                  </a:txBody>
                  <a:tcPr>
                    <a:solidFill>
                      <a:schemeClr val="bg2">
                        <a:lumMod val="90000"/>
                      </a:schemeClr>
                    </a:solidFill>
                  </a:tcPr>
                </a:tc>
                <a:tc>
                  <a:txBody>
                    <a:bodyPr/>
                    <a:lstStyle/>
                    <a:p>
                      <a:r>
                        <a:rPr lang="fr-FR" sz="1600" b="0" dirty="0" smtClean="0">
                          <a:solidFill>
                            <a:srgbClr val="000000"/>
                          </a:solidFill>
                        </a:rPr>
                        <a:t>9. </a:t>
                      </a:r>
                      <a:r>
                        <a:rPr lang="fr-FR" sz="1600" b="0" dirty="0" err="1" smtClean="0">
                          <a:solidFill>
                            <a:srgbClr val="000000"/>
                          </a:solidFill>
                        </a:rPr>
                        <a:t>subject</a:t>
                      </a:r>
                      <a:r>
                        <a:rPr lang="fr-FR" sz="1600" b="0" dirty="0" smtClean="0">
                          <a:solidFill>
                            <a:srgbClr val="000000"/>
                          </a:solidFill>
                        </a:rPr>
                        <a:t> </a:t>
                      </a:r>
                      <a:r>
                        <a:rPr lang="fr-FR" sz="1600" b="0" dirty="0" err="1" smtClean="0">
                          <a:solidFill>
                            <a:srgbClr val="000000"/>
                          </a:solidFill>
                        </a:rPr>
                        <a:t>start</a:t>
                      </a:r>
                      <a:r>
                        <a:rPr lang="fr-FR" sz="1600" b="0" dirty="0" smtClean="0">
                          <a:solidFill>
                            <a:srgbClr val="000000"/>
                          </a:solidFill>
                        </a:rPr>
                        <a:t> </a:t>
                      </a:r>
                    </a:p>
                    <a:p>
                      <a:r>
                        <a:rPr lang="fr-FR" sz="1600" b="0" dirty="0" smtClean="0">
                          <a:solidFill>
                            <a:srgbClr val="000000"/>
                          </a:solidFill>
                        </a:rPr>
                        <a:t>10. </a:t>
                      </a:r>
                      <a:r>
                        <a:rPr lang="fr-FR" sz="1600" b="0" dirty="0" err="1" smtClean="0">
                          <a:solidFill>
                            <a:srgbClr val="000000"/>
                          </a:solidFill>
                        </a:rPr>
                        <a:t>subject</a:t>
                      </a:r>
                      <a:r>
                        <a:rPr lang="fr-FR" sz="1600" b="0" dirty="0" smtClean="0">
                          <a:solidFill>
                            <a:srgbClr val="000000"/>
                          </a:solidFill>
                        </a:rPr>
                        <a:t> end </a:t>
                      </a:r>
                    </a:p>
                    <a:p>
                      <a:r>
                        <a:rPr lang="fr-FR" sz="1600" b="0" dirty="0" smtClean="0">
                          <a:solidFill>
                            <a:srgbClr val="000000"/>
                          </a:solidFill>
                        </a:rPr>
                        <a:t>11. </a:t>
                      </a:r>
                      <a:r>
                        <a:rPr lang="fr-FR" sz="1600" b="0" dirty="0" err="1" smtClean="0">
                          <a:solidFill>
                            <a:srgbClr val="000000"/>
                          </a:solidFill>
                        </a:rPr>
                        <a:t>expect</a:t>
                      </a:r>
                      <a:r>
                        <a:rPr lang="fr-FR" sz="1600" b="0" dirty="0" smtClean="0">
                          <a:solidFill>
                            <a:srgbClr val="000000"/>
                          </a:solidFill>
                        </a:rPr>
                        <a:t> value</a:t>
                      </a:r>
                    </a:p>
                    <a:p>
                      <a:r>
                        <a:rPr lang="fr-FR" sz="1600" b="0" dirty="0" smtClean="0">
                          <a:solidFill>
                            <a:srgbClr val="000000"/>
                          </a:solidFill>
                        </a:rPr>
                        <a:t>12. bit score </a:t>
                      </a:r>
                      <a:endParaRPr lang="en-US" sz="1600" b="0" i="1" dirty="0" smtClean="0">
                        <a:solidFill>
                          <a:schemeClr val="tx1">
                            <a:lumMod val="65000"/>
                            <a:lumOff val="35000"/>
                          </a:schemeClr>
                        </a:solidFill>
                      </a:endParaRPr>
                    </a:p>
                    <a:p>
                      <a:endParaRPr lang="en-US" sz="1600" b="0" i="1" dirty="0" smtClean="0">
                        <a:solidFill>
                          <a:schemeClr val="tx1">
                            <a:lumMod val="65000"/>
                            <a:lumOff val="35000"/>
                          </a:schemeClr>
                        </a:solidFill>
                      </a:endParaRPr>
                    </a:p>
                  </a:txBody>
                  <a:tcPr>
                    <a:solidFill>
                      <a:schemeClr val="bg2">
                        <a:lumMod val="90000"/>
                      </a:schemeClr>
                    </a:solidFill>
                  </a:tcPr>
                </a:tc>
              </a:tr>
            </a:tbl>
          </a:graphicData>
        </a:graphic>
      </p:graphicFrame>
      <p:grpSp>
        <p:nvGrpSpPr>
          <p:cNvPr id="2" name="Grouper 23"/>
          <p:cNvGrpSpPr/>
          <p:nvPr/>
        </p:nvGrpSpPr>
        <p:grpSpPr>
          <a:xfrm>
            <a:off x="0" y="3810000"/>
            <a:ext cx="1405071" cy="1371600"/>
            <a:chOff x="70247" y="1672104"/>
            <a:chExt cx="1405071" cy="1371600"/>
          </a:xfrm>
        </p:grpSpPr>
        <p:pic>
          <p:nvPicPr>
            <p:cNvPr id="15" name="Image 14"/>
            <p:cNvPicPr>
              <a:picLocks noChangeAspect="1"/>
            </p:cNvPicPr>
            <p:nvPr/>
          </p:nvPicPr>
          <p:blipFill>
            <a:blip r:embed="rId4"/>
            <a:stretch>
              <a:fillRect/>
            </a:stretch>
          </p:blipFill>
          <p:spPr>
            <a:xfrm>
              <a:off x="103718" y="1672104"/>
              <a:ext cx="1371600" cy="1371600"/>
            </a:xfrm>
            <a:prstGeom prst="rect">
              <a:avLst/>
            </a:prstGeom>
          </p:spPr>
        </p:pic>
        <p:sp>
          <p:nvSpPr>
            <p:cNvPr id="16" name="ZoneTexte 15"/>
            <p:cNvSpPr txBox="1"/>
            <p:nvPr/>
          </p:nvSpPr>
          <p:spPr>
            <a:xfrm>
              <a:off x="70247" y="2057400"/>
              <a:ext cx="615553" cy="523220"/>
            </a:xfrm>
            <a:prstGeom prst="rect">
              <a:avLst/>
            </a:prstGeom>
            <a:noFill/>
          </p:spPr>
          <p:txBody>
            <a:bodyPr vert="horz" wrap="square" rtlCol="0">
              <a:spAutoFit/>
            </a:bodyPr>
            <a:lstStyle/>
            <a:p>
              <a:r>
                <a:rPr lang="fr-FR" sz="2800" b="1" dirty="0" smtClean="0">
                  <a:solidFill>
                    <a:schemeClr val="bg2">
                      <a:lumMod val="25000"/>
                    </a:schemeClr>
                  </a:solidFill>
                </a:rPr>
                <a:t>TP</a:t>
              </a:r>
              <a:endParaRPr lang="fr-FR" sz="2800" b="1" dirty="0">
                <a:solidFill>
                  <a:schemeClr val="bg2">
                    <a:lumMod val="25000"/>
                  </a:schemeClr>
                </a:solidFill>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Read files and filter commands</a:t>
            </a:r>
            <a:endParaRPr lang="en-US" sz="2400" b="1" dirty="0">
              <a:solidFill>
                <a:schemeClr val="bg1"/>
              </a:solidFill>
            </a:endParaRPr>
          </a:p>
        </p:txBody>
      </p:sp>
      <p:graphicFrame>
        <p:nvGraphicFramePr>
          <p:cNvPr id="8" name="Tableau 7"/>
          <p:cNvGraphicFramePr>
            <a:graphicFrameLocks noGrp="1"/>
          </p:cNvGraphicFramePr>
          <p:nvPr/>
        </p:nvGraphicFramePr>
        <p:xfrm>
          <a:off x="609601" y="1143000"/>
          <a:ext cx="7924799" cy="3291840"/>
        </p:xfrm>
        <a:graphic>
          <a:graphicData uri="http://schemas.openxmlformats.org/drawingml/2006/table">
            <a:tbl>
              <a:tblPr firstRow="1" bandRow="1">
                <a:tableStyleId>{16D9F66E-5EB9-4882-86FB-DCBF35E3C3E4}</a:tableStyleId>
              </a:tblPr>
              <a:tblGrid>
                <a:gridCol w="846338"/>
                <a:gridCol w="3954261"/>
                <a:gridCol w="3124200"/>
              </a:tblGrid>
              <a:tr h="1337945">
                <a:tc>
                  <a:txBody>
                    <a:bodyPr/>
                    <a:lstStyle/>
                    <a:p>
                      <a:r>
                        <a:rPr lang="fr-FR" sz="1800" b="1" dirty="0" smtClean="0">
                          <a:latin typeface="+mn-lt"/>
                          <a:cs typeface="Courier"/>
                        </a:rPr>
                        <a:t>sort</a:t>
                      </a:r>
                      <a:endParaRPr lang="fr-FR" sz="1800" b="0" dirty="0">
                        <a:latin typeface="+mn-lt"/>
                        <a:cs typeface="Courier"/>
                      </a:endParaRPr>
                    </a:p>
                  </a:txBody>
                  <a:tcPr/>
                </a:tc>
                <a:tc>
                  <a:txBody>
                    <a:bodyPr/>
                    <a:lstStyle/>
                    <a:p>
                      <a:r>
                        <a:rPr lang="fr-FR" sz="1800" b="0" i="1" dirty="0" smtClean="0">
                          <a:latin typeface="+mn-lt"/>
                        </a:rPr>
                        <a:t>sort </a:t>
                      </a:r>
                      <a:r>
                        <a:rPr lang="fr-FR" sz="1800" b="0" i="0" dirty="0" err="1" smtClean="0">
                          <a:latin typeface="+mn-lt"/>
                        </a:rPr>
                        <a:t>file_name</a:t>
                      </a:r>
                      <a:endParaRPr lang="fr-FR" sz="1800" b="0" i="0" dirty="0" smtClean="0">
                        <a:latin typeface="+mn-lt"/>
                      </a:endParaRPr>
                    </a:p>
                    <a:p>
                      <a:r>
                        <a:rPr lang="fr-FR" sz="1800" b="0" i="0" dirty="0" smtClean="0">
                          <a:latin typeface="+mn-lt"/>
                        </a:rPr>
                        <a:t>sort –k2g,2g </a:t>
                      </a:r>
                      <a:r>
                        <a:rPr lang="fr-FR" sz="1800" b="0" i="0" dirty="0" err="1" smtClean="0">
                          <a:latin typeface="+mn-lt"/>
                        </a:rPr>
                        <a:t>file_name</a:t>
                      </a:r>
                      <a:endParaRPr lang="fr-FR" sz="1800" b="0" i="0" dirty="0" smtClean="0">
                        <a:latin typeface="+mn-lt"/>
                      </a:endParaRPr>
                    </a:p>
                    <a:p>
                      <a:r>
                        <a:rPr lang="fr-FR" sz="1800" b="0" i="0" dirty="0" smtClean="0">
                          <a:latin typeface="+mn-lt"/>
                        </a:rPr>
                        <a:t>sort –k2g,2gr </a:t>
                      </a:r>
                      <a:r>
                        <a:rPr lang="fr-FR" sz="1800" b="0" i="0" kern="1200" dirty="0" smtClean="0">
                          <a:solidFill>
                            <a:schemeClr val="dk1"/>
                          </a:solidFill>
                          <a:latin typeface="+mn-lt"/>
                          <a:ea typeface="+mn-ea"/>
                          <a:cs typeface="+mn-cs"/>
                        </a:rPr>
                        <a:t> </a:t>
                      </a:r>
                      <a:r>
                        <a:rPr lang="fr-FR" sz="1800" b="0" i="0" dirty="0" err="1" smtClean="0">
                          <a:latin typeface="+mn-lt"/>
                        </a:rPr>
                        <a:t>file_name</a:t>
                      </a:r>
                      <a:endParaRPr lang="fr-FR" sz="1800" b="0" i="0" dirty="0" smtClean="0">
                        <a:latin typeface="+mn-lt"/>
                      </a:endParaRPr>
                    </a:p>
                    <a:p>
                      <a:r>
                        <a:rPr lang="fr-FR" sz="1800" b="0" dirty="0" smtClean="0">
                          <a:latin typeface="+mn-lt"/>
                        </a:rPr>
                        <a:t>sort –k2g,2g –k1,</a:t>
                      </a:r>
                      <a:r>
                        <a:rPr lang="fr-FR" sz="1800" b="0" i="0" dirty="0" smtClean="0">
                          <a:latin typeface="+mn-lt"/>
                        </a:rPr>
                        <a:t>1r </a:t>
                      </a:r>
                      <a:r>
                        <a:rPr lang="fr-FR" sz="1800" b="0" i="0" kern="1200" dirty="0" smtClean="0">
                          <a:solidFill>
                            <a:schemeClr val="dk1"/>
                          </a:solidFill>
                          <a:latin typeface="+mn-lt"/>
                          <a:ea typeface="+mn-ea"/>
                          <a:cs typeface="+mn-cs"/>
                        </a:rPr>
                        <a:t> </a:t>
                      </a:r>
                      <a:r>
                        <a:rPr lang="fr-FR" sz="1800" b="0" i="0" dirty="0" err="1" smtClean="0">
                          <a:latin typeface="+mn-lt"/>
                        </a:rPr>
                        <a:t>file_name</a:t>
                      </a:r>
                      <a:endParaRPr lang="fr-FR" sz="1800" b="0" i="0" dirty="0" smtClean="0">
                        <a:latin typeface="+mn-lt"/>
                      </a:endParaRPr>
                    </a:p>
                    <a:p>
                      <a:r>
                        <a:rPr lang="fr-FR" sz="1800" b="0" kern="1200" dirty="0" smtClean="0">
                          <a:solidFill>
                            <a:schemeClr val="dk1"/>
                          </a:solidFill>
                          <a:latin typeface="+mn-lt"/>
                          <a:ea typeface="+mn-ea"/>
                          <a:cs typeface="+mn-cs"/>
                        </a:rPr>
                        <a:t>sort -t: -k3g,3g  </a:t>
                      </a:r>
                      <a:r>
                        <a:rPr lang="fr-FR" sz="1800" b="0" i="0" dirty="0" err="1" smtClean="0">
                          <a:latin typeface="+mn-lt"/>
                        </a:rPr>
                        <a:t>file_name</a:t>
                      </a:r>
                      <a:endParaRPr lang="fr-FR" sz="1800" b="0" i="0" dirty="0" smtClean="0">
                        <a:latin typeface="+mn-lt"/>
                      </a:endParaRPr>
                    </a:p>
                  </a:txBody>
                  <a:tcPr/>
                </a:tc>
                <a:tc>
                  <a:txBody>
                    <a:bodyPr/>
                    <a:lstStyle/>
                    <a:p>
                      <a:pPr algn="just" rtl="0"/>
                      <a:r>
                        <a:rPr lang="fr-FR" sz="1800" b="0" kern="1200" dirty="0" smtClean="0">
                          <a:solidFill>
                            <a:schemeClr val="dk1"/>
                          </a:solidFill>
                          <a:latin typeface="+mn-lt"/>
                          <a:ea typeface="+mn-ea"/>
                          <a:cs typeface="+mn-cs"/>
                        </a:rPr>
                        <a:t>Sort files </a:t>
                      </a:r>
                      <a:r>
                        <a:rPr lang="fr-FR" sz="1800" b="0" kern="1200" dirty="0" err="1" smtClean="0">
                          <a:solidFill>
                            <a:schemeClr val="dk1"/>
                          </a:solidFill>
                          <a:latin typeface="+mn-lt"/>
                          <a:ea typeface="+mn-ea"/>
                          <a:cs typeface="+mn-cs"/>
                        </a:rPr>
                        <a:t>based</a:t>
                      </a:r>
                      <a:r>
                        <a:rPr lang="fr-FR" sz="1800" b="0" kern="1200" dirty="0" smtClean="0">
                          <a:solidFill>
                            <a:schemeClr val="dk1"/>
                          </a:solidFill>
                          <a:latin typeface="+mn-lt"/>
                          <a:ea typeface="+mn-ea"/>
                          <a:cs typeface="+mn-cs"/>
                        </a:rPr>
                        <a:t> on ASCII </a:t>
                      </a:r>
                      <a:r>
                        <a:rPr lang="fr-FR" sz="1800" b="0" kern="1200" dirty="0" err="1" smtClean="0">
                          <a:solidFill>
                            <a:schemeClr val="dk1"/>
                          </a:solidFill>
                          <a:latin typeface="+mn-lt"/>
                          <a:ea typeface="+mn-ea"/>
                          <a:cs typeface="+mn-cs"/>
                        </a:rPr>
                        <a:t>order</a:t>
                      </a:r>
                      <a:endParaRPr lang="fr-FR" sz="1800" b="0" kern="1200" dirty="0" smtClean="0">
                        <a:solidFill>
                          <a:schemeClr val="dk1"/>
                        </a:solidFill>
                        <a:latin typeface="+mn-lt"/>
                        <a:ea typeface="+mn-ea"/>
                        <a:cs typeface="+mn-cs"/>
                      </a:endParaRPr>
                    </a:p>
                  </a:txBody>
                  <a:tcPr/>
                </a:tc>
              </a:tr>
              <a:tr h="370840">
                <a:tc>
                  <a:txBody>
                    <a:bodyPr/>
                    <a:lstStyle/>
                    <a:p>
                      <a:r>
                        <a:rPr lang="fr-FR" sz="1800" b="1" dirty="0" err="1" smtClean="0">
                          <a:latin typeface="+mn-lt"/>
                          <a:cs typeface="Courier"/>
                        </a:rPr>
                        <a:t>cut</a:t>
                      </a:r>
                      <a:endParaRPr lang="fr-FR" sz="1800" b="1" dirty="0">
                        <a:latin typeface="+mn-lt"/>
                        <a:cs typeface="Courier"/>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i="1" kern="1200" dirty="0" err="1" smtClean="0">
                          <a:solidFill>
                            <a:schemeClr val="dk1"/>
                          </a:solidFill>
                          <a:latin typeface="+mn-lt"/>
                          <a:ea typeface="+mn-ea"/>
                          <a:cs typeface="+mn-cs"/>
                        </a:rPr>
                        <a:t>cut</a:t>
                      </a:r>
                      <a:r>
                        <a:rPr lang="fr-FR" sz="1800" b="1" i="1" kern="1200" dirty="0" smtClean="0">
                          <a:solidFill>
                            <a:schemeClr val="dk1"/>
                          </a:solidFill>
                          <a:latin typeface="+mn-lt"/>
                          <a:ea typeface="+mn-ea"/>
                          <a:cs typeface="+mn-cs"/>
                        </a:rPr>
                        <a:t> </a:t>
                      </a:r>
                      <a:r>
                        <a:rPr lang="fr-FR" sz="1800" b="1" i="1" kern="1200" dirty="0" err="1" smtClean="0">
                          <a:solidFill>
                            <a:schemeClr val="dk1"/>
                          </a:solidFill>
                          <a:latin typeface="+mn-lt"/>
                          <a:ea typeface="+mn-ea"/>
                          <a:cs typeface="+mn-cs"/>
                        </a:rPr>
                        <a:t>-d</a:t>
                      </a:r>
                      <a:r>
                        <a:rPr lang="fr-FR" sz="1800" b="1" i="1" kern="1200" dirty="0" smtClean="0">
                          <a:solidFill>
                            <a:schemeClr val="dk1"/>
                          </a:solidFill>
                          <a:latin typeface="+mn-lt"/>
                          <a:ea typeface="+mn-ea"/>
                          <a:cs typeface="+mn-cs"/>
                        </a:rPr>
                        <a:t>(séparateur) </a:t>
                      </a:r>
                      <a:r>
                        <a:rPr lang="fr-FR" sz="1800" b="1" i="1" kern="1200" dirty="0" err="1" smtClean="0">
                          <a:solidFill>
                            <a:schemeClr val="dk1"/>
                          </a:solidFill>
                          <a:latin typeface="+mn-lt"/>
                          <a:ea typeface="+mn-ea"/>
                          <a:cs typeface="+mn-cs"/>
                        </a:rPr>
                        <a:t>-f(field</a:t>
                      </a:r>
                      <a:r>
                        <a:rPr lang="fr-FR" sz="1800" b="1" i="1" kern="1200" dirty="0" smtClean="0">
                          <a:solidFill>
                            <a:schemeClr val="dk1"/>
                          </a:solidFill>
                          <a:latin typeface="+mn-lt"/>
                          <a:ea typeface="+mn-ea"/>
                          <a:cs typeface="+mn-cs"/>
                        </a:rPr>
                        <a:t>)</a:t>
                      </a:r>
                      <a:r>
                        <a:rPr lang="fr-FR" sz="1800" b="0" i="1" kern="1200" dirty="0" smtClean="0">
                          <a:solidFill>
                            <a:schemeClr val="dk1"/>
                          </a:solidFill>
                          <a:latin typeface="+mn-lt"/>
                          <a:ea typeface="+mn-ea"/>
                          <a:cs typeface="+mn-cs"/>
                        </a:rPr>
                        <a:t> </a:t>
                      </a:r>
                      <a:r>
                        <a:rPr lang="fr-FR" sz="1800" b="1" i="1" kern="1200" dirty="0" smtClean="0">
                          <a:solidFill>
                            <a:schemeClr val="dk1"/>
                          </a:solidFill>
                          <a:latin typeface="+mn-lt"/>
                          <a:ea typeface="+mn-ea"/>
                          <a:cs typeface="+mn-cs"/>
                        </a:rPr>
                        <a:t>[</a:t>
                      </a:r>
                      <a:r>
                        <a:rPr lang="fr-FR" sz="1800" b="1" i="1" kern="1200" dirty="0" err="1" smtClean="0">
                          <a:solidFill>
                            <a:schemeClr val="dk1"/>
                          </a:solidFill>
                          <a:latin typeface="+mn-lt"/>
                          <a:ea typeface="+mn-ea"/>
                          <a:cs typeface="+mn-cs"/>
                        </a:rPr>
                        <a:t>file_name</a:t>
                      </a:r>
                      <a:r>
                        <a:rPr lang="fr-FR" sz="1800" b="1" i="1" kern="120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b="0" kern="1200" dirty="0" err="1" smtClean="0">
                          <a:solidFill>
                            <a:schemeClr val="dk1"/>
                          </a:solidFill>
                          <a:latin typeface="+mn-lt"/>
                          <a:ea typeface="+mn-ea"/>
                          <a:cs typeface="+mn-cs"/>
                        </a:rPr>
                        <a:t>cut</a:t>
                      </a:r>
                      <a:r>
                        <a:rPr lang="fr-FR" sz="1800" b="0" kern="1200" dirty="0" smtClean="0">
                          <a:solidFill>
                            <a:schemeClr val="dk1"/>
                          </a:solidFill>
                          <a:latin typeface="+mn-lt"/>
                          <a:ea typeface="+mn-ea"/>
                          <a:cs typeface="+mn-cs"/>
                        </a:rPr>
                        <a:t> </a:t>
                      </a:r>
                      <a:r>
                        <a:rPr lang="fr-FR" sz="1800" b="0" kern="1200" dirty="0" err="1" smtClean="0">
                          <a:solidFill>
                            <a:schemeClr val="dk1"/>
                          </a:solidFill>
                          <a:latin typeface="+mn-lt"/>
                          <a:ea typeface="+mn-ea"/>
                          <a:cs typeface="+mn-cs"/>
                        </a:rPr>
                        <a:t>-d</a:t>
                      </a:r>
                      <a:r>
                        <a:rPr lang="fr-FR" sz="1800" b="0" kern="1200" dirty="0" smtClean="0">
                          <a:solidFill>
                            <a:schemeClr val="dk1"/>
                          </a:solidFill>
                          <a:latin typeface="+mn-lt"/>
                          <a:ea typeface="+mn-ea"/>
                          <a:cs typeface="+mn-cs"/>
                        </a:rPr>
                        <a:t>: -f1,5 /</a:t>
                      </a:r>
                      <a:r>
                        <a:rPr lang="fr-FR" sz="1800" b="0" kern="1200" dirty="0" err="1" smtClean="0">
                          <a:solidFill>
                            <a:schemeClr val="dk1"/>
                          </a:solidFill>
                          <a:latin typeface="+mn-lt"/>
                          <a:ea typeface="+mn-ea"/>
                          <a:cs typeface="+mn-cs"/>
                        </a:rPr>
                        <a:t>etc/passwd</a:t>
                      </a:r>
                      <a:endParaRPr lang="fr-FR" sz="1800" b="0" kern="1200" dirty="0" smtClean="0">
                        <a:solidFill>
                          <a:schemeClr val="dk1"/>
                        </a:solidFill>
                        <a:latin typeface="+mn-lt"/>
                        <a:ea typeface="+mn-ea"/>
                        <a:cs typeface="+mn-cs"/>
                      </a:endParaRPr>
                    </a:p>
                    <a:p>
                      <a:endParaRPr lang="fr-FR" sz="1800" b="0" kern="1200" dirty="0" smtClean="0">
                        <a:solidFill>
                          <a:schemeClr val="dk1"/>
                        </a:solidFill>
                        <a:latin typeface="+mn-lt"/>
                        <a:ea typeface="+mn-ea"/>
                        <a:cs typeface="+mn-cs"/>
                      </a:endParaRPr>
                    </a:p>
                  </a:txBody>
                  <a:tcPr/>
                </a:tc>
                <a:tc>
                  <a:txBody>
                    <a:bodyPr/>
                    <a:lstStyle/>
                    <a:p>
                      <a:pPr algn="just" rtl="0"/>
                      <a:r>
                        <a:rPr lang="fr-FR" sz="1800" kern="1200" dirty="0" smtClean="0">
                          <a:solidFill>
                            <a:schemeClr val="dk1"/>
                          </a:solidFill>
                          <a:latin typeface="+mn-lt"/>
                          <a:ea typeface="+mn-ea"/>
                          <a:cs typeface="+mn-cs"/>
                        </a:rPr>
                        <a:t>Select </a:t>
                      </a:r>
                      <a:r>
                        <a:rPr lang="fr-FR" sz="1800" kern="1200" dirty="0" err="1" smtClean="0">
                          <a:solidFill>
                            <a:schemeClr val="dk1"/>
                          </a:solidFill>
                          <a:latin typeface="+mn-lt"/>
                          <a:ea typeface="+mn-ea"/>
                          <a:cs typeface="+mn-cs"/>
                        </a:rPr>
                        <a:t>column</a:t>
                      </a:r>
                      <a:r>
                        <a:rPr lang="fr-FR" sz="1800" kern="1200" dirty="0" smtClean="0">
                          <a:solidFill>
                            <a:schemeClr val="dk1"/>
                          </a:solidFill>
                          <a:latin typeface="+mn-lt"/>
                          <a:ea typeface="+mn-ea"/>
                          <a:cs typeface="+mn-cs"/>
                        </a:rPr>
                        <a:t> of </a:t>
                      </a:r>
                      <a:r>
                        <a:rPr lang="fr-FR" sz="1800" kern="1200" dirty="0" err="1" smtClean="0">
                          <a:solidFill>
                            <a:schemeClr val="dk1"/>
                          </a:solidFill>
                          <a:latin typeface="+mn-lt"/>
                          <a:ea typeface="+mn-ea"/>
                          <a:cs typeface="+mn-cs"/>
                        </a:rPr>
                        <a:t>fields</a:t>
                      </a:r>
                      <a:r>
                        <a:rPr lang="fr-FR" sz="1800" kern="1200" dirty="0" smtClean="0">
                          <a:solidFill>
                            <a:schemeClr val="dk1"/>
                          </a:solidFill>
                          <a:latin typeface="+mn-lt"/>
                          <a:ea typeface="+mn-ea"/>
                          <a:cs typeface="+mn-cs"/>
                        </a:rPr>
                        <a:t> </a:t>
                      </a:r>
                      <a:r>
                        <a:rPr lang="fr-FR" sz="1800" kern="1200" dirty="0" err="1" smtClean="0">
                          <a:solidFill>
                            <a:schemeClr val="dk1"/>
                          </a:solidFill>
                          <a:latin typeface="+mn-lt"/>
                          <a:ea typeface="+mn-ea"/>
                          <a:cs typeface="+mn-cs"/>
                        </a:rPr>
                        <a:t>from</a:t>
                      </a:r>
                      <a:r>
                        <a:rPr lang="fr-FR" sz="1800" kern="1200" dirty="0" smtClean="0">
                          <a:solidFill>
                            <a:schemeClr val="dk1"/>
                          </a:solidFill>
                          <a:latin typeface="+mn-lt"/>
                          <a:ea typeface="+mn-ea"/>
                          <a:cs typeface="+mn-cs"/>
                        </a:rPr>
                        <a:t> a file</a:t>
                      </a:r>
                    </a:p>
                    <a:p>
                      <a:pPr algn="just"/>
                      <a:endParaRPr lang="fr-FR" sz="1600" dirty="0">
                        <a:latin typeface="+mj-lt"/>
                      </a:endParaRPr>
                    </a:p>
                  </a:txBody>
                  <a:tcPr/>
                </a:tc>
              </a:tr>
              <a:tr h="370840">
                <a:tc>
                  <a:txBody>
                    <a:bodyPr/>
                    <a:lstStyle/>
                    <a:p>
                      <a:r>
                        <a:rPr lang="fr-FR" sz="1800" b="1" kern="1200" dirty="0" smtClean="0">
                          <a:solidFill>
                            <a:schemeClr val="dk1"/>
                          </a:solidFill>
                          <a:latin typeface="+mn-lt"/>
                          <a:ea typeface="+mn-ea"/>
                          <a:cs typeface="Courier"/>
                        </a:rPr>
                        <a:t>tr</a:t>
                      </a:r>
                    </a:p>
                  </a:txBody>
                  <a:tcPr/>
                </a:tc>
                <a:tc>
                  <a:txBody>
                    <a:bodyPr/>
                    <a:lstStyle/>
                    <a:p>
                      <a:r>
                        <a:rPr lang="fr-FR" sz="1800" b="1" i="1" kern="1200" dirty="0" smtClean="0">
                          <a:solidFill>
                            <a:schemeClr val="dk1"/>
                          </a:solidFill>
                          <a:latin typeface="+mn-lt"/>
                          <a:ea typeface="+mn-ea"/>
                          <a:cs typeface="+mn-cs"/>
                        </a:rPr>
                        <a:t>tr [options] ch1 ch2 &lt;fich1 &gt;fich2</a:t>
                      </a:r>
                    </a:p>
                    <a:p>
                      <a:r>
                        <a:rPr lang="fr-FR" sz="1800" kern="1200" dirty="0" smtClean="0">
                          <a:solidFill>
                            <a:schemeClr val="dk1"/>
                          </a:solidFill>
                          <a:latin typeface="+mn-lt"/>
                          <a:ea typeface="+mn-ea"/>
                          <a:cs typeface="+mn-cs"/>
                        </a:rPr>
                        <a:t>tr 'A-Z' '</a:t>
                      </a:r>
                      <a:r>
                        <a:rPr lang="fr-FR" sz="1800" kern="1200" dirty="0" err="1" smtClean="0">
                          <a:solidFill>
                            <a:schemeClr val="dk1"/>
                          </a:solidFill>
                          <a:latin typeface="+mn-lt"/>
                          <a:ea typeface="+mn-ea"/>
                          <a:cs typeface="+mn-cs"/>
                        </a:rPr>
                        <a:t>a-z</a:t>
                      </a:r>
                      <a:r>
                        <a:rPr lang="fr-FR" sz="1800" kern="1200" dirty="0" smtClean="0">
                          <a:solidFill>
                            <a:schemeClr val="dk1"/>
                          </a:solidFill>
                          <a:latin typeface="+mn-lt"/>
                          <a:ea typeface="+mn-ea"/>
                          <a:cs typeface="+mn-cs"/>
                        </a:rPr>
                        <a:t>’ &lt; fichier1</a:t>
                      </a:r>
                      <a:endParaRPr lang="fr-FR" sz="1800" b="1" kern="1200" dirty="0" smtClean="0">
                        <a:solidFill>
                          <a:schemeClr val="dk1"/>
                        </a:solidFill>
                        <a:latin typeface="+mn-lt"/>
                        <a:ea typeface="+mn-ea"/>
                        <a:cs typeface="+mn-cs"/>
                      </a:endParaRPr>
                    </a:p>
                    <a:p>
                      <a:endParaRPr lang="fr-FR" sz="1800" kern="1200" dirty="0" smtClean="0">
                        <a:solidFill>
                          <a:schemeClr val="dk1"/>
                        </a:solidFill>
                        <a:latin typeface="+mn-lt"/>
                        <a:ea typeface="+mn-ea"/>
                        <a:cs typeface="+mn-cs"/>
                      </a:endParaRPr>
                    </a:p>
                  </a:txBody>
                  <a:tcPr/>
                </a:tc>
                <a:tc>
                  <a:txBody>
                    <a:bodyPr/>
                    <a:lstStyle/>
                    <a:p>
                      <a:pPr algn="just" rtl="0"/>
                      <a:r>
                        <a:rPr lang="fr-FR" sz="1800" kern="1200" dirty="0" err="1" smtClean="0">
                          <a:solidFill>
                            <a:schemeClr val="dk1"/>
                          </a:solidFill>
                          <a:latin typeface="+mn-lt"/>
                          <a:ea typeface="+mn-ea"/>
                          <a:cs typeface="+mn-cs"/>
                        </a:rPr>
                        <a:t>Convert</a:t>
                      </a:r>
                      <a:r>
                        <a:rPr lang="fr-FR" sz="1800" kern="1200" dirty="0" smtClean="0">
                          <a:solidFill>
                            <a:schemeClr val="dk1"/>
                          </a:solidFill>
                          <a:latin typeface="+mn-lt"/>
                          <a:ea typeface="+mn-ea"/>
                          <a:cs typeface="+mn-cs"/>
                        </a:rPr>
                        <a:t> one </a:t>
                      </a:r>
                      <a:r>
                        <a:rPr lang="fr-FR" sz="1800" kern="1200" dirty="0" err="1" smtClean="0">
                          <a:solidFill>
                            <a:schemeClr val="dk1"/>
                          </a:solidFill>
                          <a:latin typeface="+mn-lt"/>
                          <a:ea typeface="+mn-ea"/>
                          <a:cs typeface="+mn-cs"/>
                        </a:rPr>
                        <a:t>character</a:t>
                      </a:r>
                      <a:r>
                        <a:rPr lang="fr-FR" sz="1800" kern="1200" dirty="0" smtClean="0">
                          <a:solidFill>
                            <a:schemeClr val="dk1"/>
                          </a:solidFill>
                          <a:latin typeface="+mn-lt"/>
                          <a:ea typeface="+mn-ea"/>
                          <a:cs typeface="+mn-cs"/>
                        </a:rPr>
                        <a:t> </a:t>
                      </a:r>
                      <a:r>
                        <a:rPr lang="fr-FR" sz="1800" kern="1200" dirty="0" err="1" smtClean="0">
                          <a:solidFill>
                            <a:schemeClr val="dk1"/>
                          </a:solidFill>
                          <a:latin typeface="+mn-lt"/>
                          <a:ea typeface="+mn-ea"/>
                          <a:cs typeface="+mn-cs"/>
                        </a:rPr>
                        <a:t>chain</a:t>
                      </a:r>
                      <a:r>
                        <a:rPr lang="fr-FR" sz="1800" kern="1200" dirty="0" smtClean="0">
                          <a:solidFill>
                            <a:schemeClr val="dk1"/>
                          </a:solidFill>
                          <a:latin typeface="+mn-lt"/>
                          <a:ea typeface="+mn-ea"/>
                          <a:cs typeface="+mn-cs"/>
                        </a:rPr>
                        <a:t> in </a:t>
                      </a:r>
                      <a:r>
                        <a:rPr lang="fr-FR" sz="1800" kern="1200" dirty="0" err="1" smtClean="0">
                          <a:solidFill>
                            <a:schemeClr val="dk1"/>
                          </a:solidFill>
                          <a:latin typeface="+mn-lt"/>
                          <a:ea typeface="+mn-ea"/>
                          <a:cs typeface="+mn-cs"/>
                        </a:rPr>
                        <a:t>another</a:t>
                      </a:r>
                      <a:r>
                        <a:rPr lang="fr-FR" sz="1800" kern="1200" dirty="0" smtClean="0">
                          <a:solidFill>
                            <a:schemeClr val="dk1"/>
                          </a:solidFill>
                          <a:latin typeface="+mn-lt"/>
                          <a:ea typeface="+mn-ea"/>
                          <a:cs typeface="+mn-cs"/>
                        </a:rPr>
                        <a:t> of the SAME size</a:t>
                      </a:r>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1179922" y="2508219"/>
            <a:ext cx="7811678" cy="359945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fr-FR" dirty="0" smtClean="0">
                <a:solidFill>
                  <a:srgbClr val="000000"/>
                </a:solidFill>
              </a:rPr>
              <a:t>Sort  the  </a:t>
            </a:r>
            <a:r>
              <a:rPr lang="fr-FR" dirty="0" err="1" smtClean="0">
                <a:solidFill>
                  <a:srgbClr val="000000"/>
                </a:solidFill>
              </a:rPr>
              <a:t>lines</a:t>
            </a:r>
            <a:r>
              <a:rPr lang="fr-FR" dirty="0" smtClean="0">
                <a:solidFill>
                  <a:srgbClr val="000000"/>
                </a:solidFill>
              </a:rPr>
              <a:t>  </a:t>
            </a:r>
            <a:r>
              <a:rPr lang="fr-FR" dirty="0" err="1" smtClean="0">
                <a:solidFill>
                  <a:srgbClr val="000000"/>
                </a:solidFill>
              </a:rPr>
              <a:t>using</a:t>
            </a:r>
            <a:r>
              <a:rPr lang="fr-FR" dirty="0" smtClean="0">
                <a:solidFill>
                  <a:srgbClr val="000000"/>
                </a:solidFill>
              </a:rPr>
              <a:t>  the second </a:t>
            </a:r>
            <a:r>
              <a:rPr lang="fr-FR" dirty="0" err="1" smtClean="0">
                <a:solidFill>
                  <a:srgbClr val="000000"/>
                </a:solidFill>
              </a:rPr>
              <a:t>field</a:t>
            </a:r>
            <a:r>
              <a:rPr lang="fr-FR" dirty="0" smtClean="0">
                <a:solidFill>
                  <a:srgbClr val="000000"/>
                </a:solidFill>
              </a:rPr>
              <a:t>  (</a:t>
            </a:r>
            <a:r>
              <a:rPr lang="fr-FR" dirty="0" err="1" smtClean="0">
                <a:solidFill>
                  <a:srgbClr val="000000"/>
                </a:solidFill>
              </a:rPr>
              <a:t>subject</a:t>
            </a:r>
            <a:r>
              <a:rPr lang="fr-FR" dirty="0" smtClean="0">
                <a:solidFill>
                  <a:srgbClr val="000000"/>
                </a:solidFill>
              </a:rPr>
              <a:t>  id)  by  </a:t>
            </a:r>
            <a:r>
              <a:rPr lang="fr-FR" dirty="0" err="1" smtClean="0">
                <a:solidFill>
                  <a:srgbClr val="000000"/>
                </a:solidFill>
              </a:rPr>
              <a:t>alphabetical</a:t>
            </a:r>
            <a:r>
              <a:rPr lang="fr-FR" dirty="0" smtClean="0">
                <a:solidFill>
                  <a:srgbClr val="000000"/>
                </a:solidFill>
              </a:rPr>
              <a:t>  </a:t>
            </a:r>
            <a:r>
              <a:rPr lang="fr-FR" dirty="0" err="1" smtClean="0">
                <a:solidFill>
                  <a:srgbClr val="000000"/>
                </a:solidFill>
              </a:rPr>
              <a:t>order</a:t>
            </a:r>
            <a:r>
              <a:rPr lang="fr-FR" dirty="0" smtClean="0">
                <a:solidFill>
                  <a:srgbClr val="000000"/>
                </a:solidFill>
              </a:rPr>
              <a:t>,  </a:t>
            </a:r>
            <a:r>
              <a:rPr lang="fr-FR" dirty="0" err="1" smtClean="0">
                <a:solidFill>
                  <a:srgbClr val="000000"/>
                </a:solidFill>
              </a:rPr>
              <a:t>ascending</a:t>
            </a:r>
            <a:r>
              <a:rPr lang="fr-FR" dirty="0" smtClean="0">
                <a:solidFill>
                  <a:srgbClr val="000000"/>
                </a:solidFill>
              </a:rPr>
              <a:t>  </a:t>
            </a:r>
            <a:r>
              <a:rPr lang="fr-FR" dirty="0" err="1" smtClean="0">
                <a:solidFill>
                  <a:srgbClr val="000000"/>
                </a:solidFill>
              </a:rPr>
              <a:t>then</a:t>
            </a:r>
            <a:r>
              <a:rPr lang="fr-FR" dirty="0" smtClean="0">
                <a:solidFill>
                  <a:srgbClr val="000000"/>
                </a:solidFill>
              </a:rPr>
              <a:t>  </a:t>
            </a:r>
            <a:r>
              <a:rPr lang="fr-FR" dirty="0" err="1" smtClean="0">
                <a:solidFill>
                  <a:srgbClr val="000000"/>
                </a:solidFill>
              </a:rPr>
              <a:t>descending</a:t>
            </a:r>
            <a:r>
              <a:rPr lang="fr-FR" dirty="0" smtClean="0">
                <a:solidFill>
                  <a:srgbClr val="000000"/>
                </a:solidFill>
              </a:rPr>
              <a:t>  </a:t>
            </a:r>
            <a:endParaRPr lang="fr-FR" dirty="0" smtClean="0">
              <a:solidFill>
                <a:srgbClr val="000000"/>
              </a:solidFill>
              <a:latin typeface="+mj-lt"/>
            </a:endParaRPr>
          </a:p>
          <a:p>
            <a:endParaRPr lang="fr-FR" dirty="0" smtClean="0">
              <a:solidFill>
                <a:srgbClr val="000000"/>
              </a:solidFill>
            </a:endParaRPr>
          </a:p>
          <a:p>
            <a:r>
              <a:rPr lang="fr-FR" dirty="0" smtClean="0">
                <a:solidFill>
                  <a:srgbClr val="000000"/>
                </a:solidFill>
              </a:rPr>
              <a:t>Sort  </a:t>
            </a:r>
            <a:r>
              <a:rPr lang="fr-FR" dirty="0" err="1" smtClean="0">
                <a:solidFill>
                  <a:srgbClr val="000000"/>
                </a:solidFill>
              </a:rPr>
              <a:t>lines</a:t>
            </a:r>
            <a:r>
              <a:rPr lang="fr-FR" dirty="0" smtClean="0">
                <a:solidFill>
                  <a:srgbClr val="000000"/>
                </a:solidFill>
              </a:rPr>
              <a:t>  by  </a:t>
            </a:r>
            <a:r>
              <a:rPr lang="fr-FR" dirty="0" err="1" smtClean="0">
                <a:solidFill>
                  <a:srgbClr val="000000"/>
                </a:solidFill>
              </a:rPr>
              <a:t>e-­‐value</a:t>
            </a:r>
            <a:r>
              <a:rPr lang="fr-FR" dirty="0" smtClean="0">
                <a:solidFill>
                  <a:srgbClr val="000000"/>
                </a:solidFill>
              </a:rPr>
              <a:t>  (</a:t>
            </a:r>
            <a:r>
              <a:rPr lang="fr-FR" dirty="0" err="1" smtClean="0">
                <a:solidFill>
                  <a:srgbClr val="000000"/>
                </a:solidFill>
              </a:rPr>
              <a:t>ascending</a:t>
            </a:r>
            <a:r>
              <a:rPr lang="fr-FR" dirty="0" smtClean="0">
                <a:solidFill>
                  <a:srgbClr val="000000"/>
                </a:solidFill>
              </a:rPr>
              <a:t>)  and  by  “</a:t>
            </a:r>
            <a:r>
              <a:rPr lang="fr-FR" dirty="0" err="1" smtClean="0">
                <a:solidFill>
                  <a:srgbClr val="000000"/>
                </a:solidFill>
              </a:rPr>
              <a:t>alignment</a:t>
            </a:r>
            <a:r>
              <a:rPr lang="fr-FR" dirty="0" smtClean="0">
                <a:solidFill>
                  <a:srgbClr val="000000"/>
                </a:solidFill>
              </a:rPr>
              <a:t> </a:t>
            </a:r>
            <a:r>
              <a:rPr lang="fr-FR" dirty="0" err="1" smtClean="0">
                <a:solidFill>
                  <a:srgbClr val="000000"/>
                </a:solidFill>
              </a:rPr>
              <a:t>length</a:t>
            </a:r>
            <a:r>
              <a:rPr lang="fr-FR" dirty="0" smtClean="0">
                <a:solidFill>
                  <a:srgbClr val="000000"/>
                </a:solidFill>
              </a:rPr>
              <a:t>”  (</a:t>
            </a:r>
            <a:r>
              <a:rPr lang="fr-FR" dirty="0" err="1" smtClean="0">
                <a:solidFill>
                  <a:srgbClr val="000000"/>
                </a:solidFill>
              </a:rPr>
              <a:t>descending</a:t>
            </a:r>
            <a:r>
              <a:rPr lang="fr-FR" dirty="0" smtClean="0">
                <a:solidFill>
                  <a:srgbClr val="000000"/>
                </a:solidFill>
              </a:rPr>
              <a:t>)</a:t>
            </a:r>
          </a:p>
          <a:p>
            <a:endParaRPr lang="fr-FR" dirty="0" smtClean="0">
              <a:solidFill>
                <a:srgbClr val="000000"/>
              </a:solidFill>
              <a:latin typeface="+mj-lt"/>
            </a:endParaRPr>
          </a:p>
          <a:p>
            <a:r>
              <a:rPr lang="fr-FR" dirty="0" err="1" smtClean="0">
                <a:solidFill>
                  <a:srgbClr val="000000"/>
                </a:solidFill>
                <a:latin typeface="+mj-lt"/>
              </a:rPr>
              <a:t>Extract</a:t>
            </a:r>
            <a:r>
              <a:rPr lang="fr-FR" dirty="0" smtClean="0">
                <a:solidFill>
                  <a:srgbClr val="000000"/>
                </a:solidFill>
                <a:latin typeface="+mj-lt"/>
              </a:rPr>
              <a:t>  the  first  4  </a:t>
            </a:r>
            <a:r>
              <a:rPr lang="fr-FR" dirty="0" err="1" smtClean="0">
                <a:solidFill>
                  <a:srgbClr val="000000"/>
                </a:solidFill>
                <a:latin typeface="+mj-lt"/>
              </a:rPr>
              <a:t>fields</a:t>
            </a:r>
            <a:endParaRPr lang="fr-FR" dirty="0" smtClean="0">
              <a:solidFill>
                <a:srgbClr val="000000"/>
              </a:solidFill>
              <a:latin typeface="+mj-lt"/>
            </a:endParaRPr>
          </a:p>
          <a:p>
            <a:endParaRPr lang="fr-FR" b="1" dirty="0" smtClean="0">
              <a:solidFill>
                <a:schemeClr val="tx1"/>
              </a:solidFill>
              <a:latin typeface="+mj-lt"/>
            </a:endParaRPr>
          </a:p>
          <a:p>
            <a:r>
              <a:rPr lang="fr-FR" dirty="0" err="1" smtClean="0">
                <a:solidFill>
                  <a:schemeClr val="tx1"/>
                </a:solidFill>
                <a:latin typeface="+mj-lt"/>
              </a:rPr>
              <a:t>Extract</a:t>
            </a:r>
            <a:r>
              <a:rPr lang="fr-FR" dirty="0" smtClean="0">
                <a:solidFill>
                  <a:schemeClr val="tx1"/>
                </a:solidFill>
                <a:latin typeface="+mj-lt"/>
              </a:rPr>
              <a:t>  </a:t>
            </a:r>
            <a:r>
              <a:rPr lang="fr-FR" dirty="0" err="1" smtClean="0">
                <a:solidFill>
                  <a:schemeClr val="tx1"/>
                </a:solidFill>
                <a:latin typeface="+mj-lt"/>
              </a:rPr>
              <a:t>query</a:t>
            </a:r>
            <a:r>
              <a:rPr lang="fr-FR" dirty="0" smtClean="0">
                <a:solidFill>
                  <a:schemeClr val="tx1"/>
                </a:solidFill>
                <a:latin typeface="+mj-lt"/>
              </a:rPr>
              <a:t>  id,  </a:t>
            </a:r>
            <a:r>
              <a:rPr lang="fr-FR" dirty="0" err="1" smtClean="0">
                <a:solidFill>
                  <a:schemeClr val="tx1"/>
                </a:solidFill>
                <a:latin typeface="+mj-lt"/>
              </a:rPr>
              <a:t>subject</a:t>
            </a:r>
            <a:r>
              <a:rPr lang="fr-FR" dirty="0" smtClean="0">
                <a:solidFill>
                  <a:schemeClr val="tx1"/>
                </a:solidFill>
                <a:latin typeface="+mj-lt"/>
              </a:rPr>
              <a:t>  id,    </a:t>
            </a:r>
            <a:r>
              <a:rPr lang="fr-FR" dirty="0" err="1" smtClean="0">
                <a:solidFill>
                  <a:schemeClr val="tx1"/>
                </a:solidFill>
                <a:latin typeface="+mj-lt"/>
              </a:rPr>
              <a:t>evalue</a:t>
            </a:r>
            <a:r>
              <a:rPr lang="fr-FR" dirty="0" smtClean="0">
                <a:solidFill>
                  <a:schemeClr val="tx1"/>
                </a:solidFill>
                <a:latin typeface="+mj-lt"/>
              </a:rPr>
              <a:t>,  </a:t>
            </a:r>
            <a:r>
              <a:rPr lang="fr-FR" dirty="0" err="1" smtClean="0">
                <a:solidFill>
                  <a:schemeClr val="tx1"/>
                </a:solidFill>
                <a:latin typeface="+mj-lt"/>
              </a:rPr>
              <a:t>alignment</a:t>
            </a:r>
            <a:r>
              <a:rPr lang="fr-FR" dirty="0" smtClean="0">
                <a:solidFill>
                  <a:schemeClr val="tx1"/>
                </a:solidFill>
                <a:latin typeface="+mj-lt"/>
              </a:rPr>
              <a:t> </a:t>
            </a:r>
            <a:r>
              <a:rPr lang="fr-FR" dirty="0" err="1" smtClean="0">
                <a:solidFill>
                  <a:schemeClr val="tx1"/>
                </a:solidFill>
                <a:latin typeface="+mj-lt"/>
              </a:rPr>
              <a:t>length</a:t>
            </a:r>
            <a:endParaRPr lang="fr-FR" dirty="0" smtClean="0">
              <a:solidFill>
                <a:schemeClr val="tx1"/>
              </a:solidFill>
              <a:latin typeface="+mj-lt"/>
            </a:endParaRPr>
          </a:p>
          <a:p>
            <a:endParaRPr lang="fr-FR" dirty="0" smtClean="0">
              <a:solidFill>
                <a:srgbClr val="000000"/>
              </a:solidFill>
              <a:latin typeface="+mj-lt"/>
            </a:endParaRPr>
          </a:p>
          <a:p>
            <a:r>
              <a:rPr lang="fr-FR" dirty="0" err="1" smtClean="0">
                <a:solidFill>
                  <a:srgbClr val="000000"/>
                </a:solidFill>
              </a:rPr>
              <a:t>Convert</a:t>
            </a:r>
            <a:r>
              <a:rPr lang="fr-FR" dirty="0" smtClean="0">
                <a:solidFill>
                  <a:srgbClr val="000000"/>
                </a:solidFill>
              </a:rPr>
              <a:t>  the </a:t>
            </a:r>
            <a:r>
              <a:rPr lang="fr-FR" dirty="0" err="1" smtClean="0">
                <a:solidFill>
                  <a:srgbClr val="000000"/>
                </a:solidFill>
              </a:rPr>
              <a:t>lines</a:t>
            </a:r>
            <a:r>
              <a:rPr lang="fr-FR" dirty="0" smtClean="0">
                <a:solidFill>
                  <a:srgbClr val="000000"/>
                </a:solidFill>
              </a:rPr>
              <a:t> </a:t>
            </a:r>
            <a:r>
              <a:rPr lang="fr-FR" dirty="0" err="1" smtClean="0">
                <a:solidFill>
                  <a:srgbClr val="000000"/>
                </a:solidFill>
              </a:rPr>
              <a:t>from</a:t>
            </a:r>
            <a:r>
              <a:rPr lang="fr-FR" dirty="0" smtClean="0">
                <a:solidFill>
                  <a:srgbClr val="000000"/>
                </a:solidFill>
              </a:rPr>
              <a:t> </a:t>
            </a:r>
            <a:r>
              <a:rPr lang="fr-FR" dirty="0" err="1" smtClean="0">
                <a:solidFill>
                  <a:srgbClr val="000000"/>
                </a:solidFill>
              </a:rPr>
              <a:t>lowercase</a:t>
            </a:r>
            <a:r>
              <a:rPr lang="fr-FR" dirty="0" smtClean="0">
                <a:solidFill>
                  <a:srgbClr val="000000"/>
                </a:solidFill>
              </a:rPr>
              <a:t>  to  </a:t>
            </a:r>
            <a:r>
              <a:rPr lang="fr-FR" dirty="0" err="1" smtClean="0">
                <a:solidFill>
                  <a:srgbClr val="000000"/>
                </a:solidFill>
              </a:rPr>
              <a:t>uppercase</a:t>
            </a:r>
            <a:endParaRPr lang="fr-FR" dirty="0" smtClean="0">
              <a:solidFill>
                <a:srgbClr val="000000"/>
              </a:solidFill>
              <a:latin typeface="+mj-lt"/>
            </a:endParaRPr>
          </a:p>
          <a:p>
            <a:endParaRPr lang="en-US" dirty="0" smtClean="0">
              <a:solidFill>
                <a:srgbClr val="000000"/>
              </a:solidFill>
              <a:latin typeface="+mj-lt"/>
            </a:endParaRPr>
          </a:p>
        </p:txBody>
      </p:sp>
      <p:sp>
        <p:nvSpPr>
          <p:cNvPr id="8" name="Rectangle 7"/>
          <p:cNvSpPr/>
          <p:nvPr/>
        </p:nvSpPr>
        <p:spPr>
          <a:xfrm>
            <a:off x="685800" y="773668"/>
            <a:ext cx="7789332" cy="369332"/>
          </a:xfrm>
          <a:prstGeom prst="rect">
            <a:avLst/>
          </a:prstGeom>
        </p:spPr>
        <p:txBody>
          <a:bodyPr wrap="square">
            <a:spAutoFit/>
          </a:bodyPr>
          <a:lstStyle/>
          <a:p>
            <a:pPr algn="ctr"/>
            <a:r>
              <a:rPr lang="en-US" b="1" dirty="0" err="1" smtClean="0">
                <a:solidFill>
                  <a:srgbClr val="FF6600"/>
                </a:solidFill>
              </a:rPr>
              <a:t>Commandes</a:t>
            </a:r>
            <a:r>
              <a:rPr lang="en-US" b="1" dirty="0" smtClean="0">
                <a:solidFill>
                  <a:srgbClr val="FF6600"/>
                </a:solidFill>
              </a:rPr>
              <a:t> sort, cut, </a:t>
            </a:r>
            <a:r>
              <a:rPr lang="en-US" b="1" dirty="0" err="1" smtClean="0">
                <a:solidFill>
                  <a:srgbClr val="FF6600"/>
                </a:solidFill>
              </a:rPr>
              <a:t>tr</a:t>
            </a:r>
            <a:r>
              <a:rPr lang="en-US" b="1" dirty="0" smtClean="0">
                <a:solidFill>
                  <a:srgbClr val="FF6600"/>
                </a:solidFill>
              </a:rPr>
              <a:t> </a:t>
            </a:r>
          </a:p>
        </p:txBody>
      </p:sp>
      <p:pic>
        <p:nvPicPr>
          <p:cNvPr id="6" name="Picture 2"/>
          <p:cNvPicPr>
            <a:picLocks noChangeAspect="1" noChangeArrowheads="1"/>
          </p:cNvPicPr>
          <p:nvPr/>
        </p:nvPicPr>
        <p:blipFill>
          <a:blip r:embed="rId3"/>
          <a:srcRect/>
          <a:stretch>
            <a:fillRect/>
          </a:stretch>
        </p:blipFill>
        <p:spPr bwMode="auto">
          <a:xfrm>
            <a:off x="0" y="0"/>
            <a:ext cx="1064652" cy="1064652"/>
          </a:xfrm>
          <a:prstGeom prst="rect">
            <a:avLst/>
          </a:prstGeom>
          <a:noFill/>
          <a:ln w="9525">
            <a:noFill/>
            <a:miter lim="800000"/>
            <a:headEnd/>
            <a:tailEnd/>
          </a:ln>
          <a:effectLst/>
        </p:spPr>
      </p:pic>
      <p:sp>
        <p:nvSpPr>
          <p:cNvPr id="12" name="Rectangle 11"/>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Practical 8 : Read files and filter commands</a:t>
            </a:r>
          </a:p>
        </p:txBody>
      </p:sp>
      <p:grpSp>
        <p:nvGrpSpPr>
          <p:cNvPr id="13" name="Grouper 23"/>
          <p:cNvGrpSpPr/>
          <p:nvPr/>
        </p:nvGrpSpPr>
        <p:grpSpPr>
          <a:xfrm>
            <a:off x="0" y="2819400"/>
            <a:ext cx="1405071" cy="1371600"/>
            <a:chOff x="70247" y="1672104"/>
            <a:chExt cx="1405071" cy="1371600"/>
          </a:xfrm>
        </p:grpSpPr>
        <p:pic>
          <p:nvPicPr>
            <p:cNvPr id="14" name="Image 13"/>
            <p:cNvPicPr>
              <a:picLocks noChangeAspect="1"/>
            </p:cNvPicPr>
            <p:nvPr/>
          </p:nvPicPr>
          <p:blipFill>
            <a:blip r:embed="rId4"/>
            <a:stretch>
              <a:fillRect/>
            </a:stretch>
          </p:blipFill>
          <p:spPr>
            <a:xfrm>
              <a:off x="103718" y="1672104"/>
              <a:ext cx="1371600" cy="1371600"/>
            </a:xfrm>
            <a:prstGeom prst="rect">
              <a:avLst/>
            </a:prstGeom>
          </p:spPr>
        </p:pic>
        <p:sp>
          <p:nvSpPr>
            <p:cNvPr id="15" name="ZoneTexte 14"/>
            <p:cNvSpPr txBox="1"/>
            <p:nvPr/>
          </p:nvSpPr>
          <p:spPr>
            <a:xfrm>
              <a:off x="70247" y="2057400"/>
              <a:ext cx="615553" cy="523220"/>
            </a:xfrm>
            <a:prstGeom prst="rect">
              <a:avLst/>
            </a:prstGeom>
            <a:noFill/>
          </p:spPr>
          <p:txBody>
            <a:bodyPr vert="horz" wrap="square" rtlCol="0">
              <a:spAutoFit/>
            </a:bodyPr>
            <a:lstStyle/>
            <a:p>
              <a:r>
                <a:rPr lang="fr-FR" sz="2800" b="1" dirty="0" smtClean="0">
                  <a:solidFill>
                    <a:schemeClr val="bg2">
                      <a:lumMod val="25000"/>
                    </a:schemeClr>
                  </a:solidFill>
                </a:rPr>
                <a:t>TP</a:t>
              </a:r>
              <a:endParaRPr lang="fr-FR" sz="2800" b="1" dirty="0">
                <a:solidFill>
                  <a:schemeClr val="bg2">
                    <a:lumMod val="25000"/>
                  </a:schemeClr>
                </a:solidFill>
              </a:endParaRPr>
            </a:p>
          </p:txBody>
        </p:sp>
      </p:grpSp>
      <p:pic>
        <p:nvPicPr>
          <p:cNvPr id="18" name="Picture 4"/>
          <p:cNvPicPr>
            <a:picLocks noChangeAspect="1" noChangeArrowheads="1"/>
          </p:cNvPicPr>
          <p:nvPr/>
        </p:nvPicPr>
        <p:blipFill>
          <a:blip r:embed="rId5"/>
          <a:srcRect/>
          <a:stretch>
            <a:fillRect/>
          </a:stretch>
        </p:blipFill>
        <p:spPr bwMode="auto">
          <a:xfrm>
            <a:off x="228600" y="1295400"/>
            <a:ext cx="882653" cy="969338"/>
          </a:xfrm>
          <a:prstGeom prst="rect">
            <a:avLst/>
          </a:prstGeom>
          <a:noFill/>
          <a:ln w="9525">
            <a:noFill/>
            <a:miter lim="800000"/>
            <a:headEnd/>
            <a:tailEnd/>
          </a:ln>
          <a:effectLst/>
        </p:spPr>
      </p:pic>
      <p:sp>
        <p:nvSpPr>
          <p:cNvPr id="19" name="Rectangle à coins arrondis 6"/>
          <p:cNvSpPr>
            <a:spLocks noChangeArrowheads="1"/>
          </p:cNvSpPr>
          <p:nvPr/>
        </p:nvSpPr>
        <p:spPr bwMode="auto">
          <a:xfrm>
            <a:off x="1246719" y="1358508"/>
            <a:ext cx="6982881" cy="906230"/>
          </a:xfrm>
          <a:prstGeom prst="roundRect">
            <a:avLst>
              <a:gd name="adj" fmla="val 16667"/>
            </a:avLst>
          </a:prstGeom>
          <a:solidFill>
            <a:schemeClr val="bg1"/>
          </a:solidFill>
          <a:ln w="19050" cap="flat" cmpd="sng" algn="ctr">
            <a:solidFill>
              <a:srgbClr val="323232"/>
            </a:solidFill>
            <a:prstDash val="solid"/>
            <a:round/>
            <a:headEnd type="none" w="med" len="med"/>
            <a:tailEnd type="none" w="med" len="med"/>
          </a:ln>
        </p:spPr>
        <p:txBody>
          <a:bodyPr>
            <a:prstTxWarp prst="textNoShape">
              <a:avLst/>
            </a:prstTxWarp>
          </a:bodyPr>
          <a:lstStyle/>
          <a:p>
            <a:pPr lvl="0" algn="just">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a:solidFill>
                  <a:schemeClr val="tx1">
                    <a:lumMod val="65000"/>
                    <a:lumOff val="35000"/>
                  </a:schemeClr>
                </a:solidFill>
              </a:rPr>
              <a:t>The file </a:t>
            </a:r>
            <a:r>
              <a:rPr lang="fr-FR" sz="1600" dirty="0">
                <a:solidFill>
                  <a:schemeClr val="tx1">
                    <a:lumMod val="65000"/>
                    <a:lumOff val="35000"/>
                  </a:schemeClr>
                </a:solidFill>
              </a:rPr>
              <a:t>/</a:t>
            </a:r>
            <a:r>
              <a:rPr lang="fr-FR" sz="1600" dirty="0" err="1">
                <a:solidFill>
                  <a:schemeClr val="tx1">
                    <a:lumMod val="65000"/>
                    <a:lumOff val="35000"/>
                  </a:schemeClr>
                </a:solidFill>
              </a:rPr>
              <a:t>usr</a:t>
            </a:r>
            <a:r>
              <a:rPr lang="fr-FR" sz="1600" dirty="0">
                <a:solidFill>
                  <a:schemeClr val="tx1">
                    <a:lumMod val="65000"/>
                    <a:lumOff val="35000"/>
                  </a:schemeClr>
                </a:solidFill>
              </a:rPr>
              <a:t>/local/</a:t>
            </a:r>
            <a:r>
              <a:rPr lang="fr-FR" sz="1600" dirty="0" err="1">
                <a:solidFill>
                  <a:schemeClr val="tx1">
                    <a:lumMod val="65000"/>
                    <a:lumOff val="35000"/>
                  </a:schemeClr>
                </a:solidFill>
              </a:rPr>
              <a:t>bioinfo</a:t>
            </a:r>
            <a:r>
              <a:rPr lang="fr-FR" sz="1600" dirty="0">
                <a:solidFill>
                  <a:schemeClr val="tx1">
                    <a:lumMod val="65000"/>
                    <a:lumOff val="35000"/>
                  </a:schemeClr>
                </a:solidFill>
              </a:rPr>
              <a:t>/training/linux/</a:t>
            </a:r>
            <a:r>
              <a:rPr lang="fr-FR" sz="1600" dirty="0" err="1">
                <a:solidFill>
                  <a:schemeClr val="tx1">
                    <a:lumMod val="65000"/>
                    <a:lumOff val="35000"/>
                  </a:schemeClr>
                </a:solidFill>
              </a:rPr>
              <a:t>output.blast</a:t>
            </a:r>
            <a:r>
              <a:rPr lang="fr-FR" sz="1600" dirty="0">
                <a:solidFill>
                  <a:schemeClr val="tx1">
                    <a:lumMod val="65000"/>
                    <a:lumOff val="35000"/>
                  </a:schemeClr>
                </a:solidFill>
              </a:rPr>
              <a:t> has been </a:t>
            </a:r>
            <a:r>
              <a:rPr lang="fr-FR" sz="1600" dirty="0" err="1">
                <a:solidFill>
                  <a:schemeClr val="tx1">
                    <a:lumMod val="65000"/>
                    <a:lumOff val="35000"/>
                  </a:schemeClr>
                </a:solidFill>
              </a:rPr>
              <a:t>generated</a:t>
            </a:r>
            <a:r>
              <a:rPr lang="fr-FR" sz="1600" dirty="0">
                <a:solidFill>
                  <a:schemeClr val="tx1">
                    <a:lumMod val="65000"/>
                    <a:lumOff val="35000"/>
                  </a:schemeClr>
                </a:solidFill>
              </a:rPr>
              <a:t> by a blast</a:t>
            </a:r>
            <a:r>
              <a:rPr lang="en-US" sz="1600" dirty="0">
                <a:solidFill>
                  <a:schemeClr val="tx1">
                    <a:lumMod val="65000"/>
                    <a:lumOff val="35000"/>
                  </a:schemeClr>
                </a:solidFill>
              </a:rPr>
              <a:t>. </a:t>
            </a:r>
          </a:p>
          <a:p>
            <a:pPr lvl="0" algn="just">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chemeClr val="tx1">
                    <a:lumMod val="65000"/>
                    <a:lumOff val="35000"/>
                  </a:schemeClr>
                </a:solidFill>
              </a:rPr>
              <a:t>It </a:t>
            </a:r>
            <a:r>
              <a:rPr lang="en-US" sz="1600" dirty="0" smtClean="0">
                <a:solidFill>
                  <a:schemeClr val="tx1">
                    <a:lumMod val="65000"/>
                    <a:lumOff val="35000"/>
                  </a:schemeClr>
                </a:solidFill>
              </a:rPr>
              <a:t>has one line per results </a:t>
            </a:r>
            <a:r>
              <a:rPr lang="en-US" sz="1600" dirty="0" err="1" smtClean="0">
                <a:solidFill>
                  <a:schemeClr val="tx1">
                    <a:lumMod val="65000"/>
                    <a:lumOff val="35000"/>
                  </a:schemeClr>
                </a:solidFill>
              </a:rPr>
              <a:t>splitted</a:t>
            </a:r>
            <a:r>
              <a:rPr lang="en-US" sz="1600" dirty="0" smtClean="0">
                <a:solidFill>
                  <a:schemeClr val="tx1">
                    <a:lumMod val="65000"/>
                    <a:lumOff val="35000"/>
                  </a:schemeClr>
                </a:solidFill>
              </a:rPr>
              <a:t> in 12 fields. </a:t>
            </a:r>
          </a:p>
          <a:p>
            <a:pPr lvl="0" algn="just">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dirty="0" smtClean="0">
              <a:solidFill>
                <a:schemeClr val="tx1">
                  <a:lumMod val="65000"/>
                  <a:lumOff val="35000"/>
                </a:schemeClr>
              </a:solidFill>
            </a:endParaRPr>
          </a:p>
          <a:p>
            <a:pPr algn="just"/>
            <a:endParaRPr lang="en-US" sz="1600" i="1" dirty="0" smtClean="0">
              <a:solidFill>
                <a:schemeClr val="tx1">
                  <a:lumMod val="65000"/>
                  <a:lumOff val="35000"/>
                </a:schemeClr>
              </a:solidFill>
            </a:endParaRPr>
          </a:p>
          <a:p>
            <a:pPr algn="just"/>
            <a:endParaRPr lang="en-US" sz="1600" i="1" dirty="0" smtClean="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44146" y="1143000"/>
            <a:ext cx="7209254" cy="378565"/>
          </a:xfrm>
          <a:prstGeom prst="rect">
            <a:avLst/>
          </a:prstGeom>
        </p:spPr>
        <p:txBody>
          <a:bodyPr wrap="square">
            <a:spAutoFit/>
          </a:bodyPr>
          <a:lstStyle/>
          <a:p>
            <a:pPr lvl="0"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rgbClr val="31859C"/>
                </a:solidFill>
                <a:latin typeface="Calibri (Corps)"/>
                <a:cs typeface="Calibri (Corps)"/>
              </a:rPr>
              <a:t>When executing a command, 3 flux are open by the SHELL </a:t>
            </a:r>
            <a:endParaRPr lang="en-US" b="1" dirty="0">
              <a:solidFill>
                <a:srgbClr val="31859C"/>
              </a:solidFill>
              <a:latin typeface="Calibri (Corps)"/>
              <a:cs typeface="Calibri (Corps)"/>
            </a:endParaRPr>
          </a:p>
        </p:txBody>
      </p:sp>
      <p:sp>
        <p:nvSpPr>
          <p:cNvPr id="20" name="Oval 5"/>
          <p:cNvSpPr>
            <a:spLocks noChangeArrowheads="1"/>
          </p:cNvSpPr>
          <p:nvPr/>
        </p:nvSpPr>
        <p:spPr bwMode="auto">
          <a:xfrm>
            <a:off x="3962400" y="2971800"/>
            <a:ext cx="1371600" cy="762000"/>
          </a:xfrm>
          <a:prstGeom prst="ellipse">
            <a:avLst/>
          </a:prstGeom>
          <a:noFill/>
          <a:ln w="25235" cap="flat" cmpd="sng" algn="ctr">
            <a:solidFill>
              <a:srgbClr val="31859C"/>
            </a:solidFill>
            <a:prstDash val="solid"/>
            <a:miter lim="800000"/>
            <a:headEnd type="none" w="med" len="med"/>
            <a:tailEnd type="none" w="med" len="med"/>
          </a:ln>
        </p:spPr>
        <p:txBody>
          <a:bodyPr lIns="0" tIns="0" rIns="0" bIns="0" anchor="ctr" anchorCtr="1">
            <a:prstTxWarp prst="textNoShape">
              <a:avLst/>
            </a:prstTxWarp>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smtClean="0">
                <a:solidFill>
                  <a:schemeClr val="accent5">
                    <a:lumMod val="75000"/>
                  </a:schemeClr>
                </a:solidFill>
              </a:rPr>
              <a:t>Process</a:t>
            </a:r>
            <a:endParaRPr lang="en-US" sz="1400" b="1">
              <a:solidFill>
                <a:schemeClr val="accent5">
                  <a:lumMod val="75000"/>
                </a:schemeClr>
              </a:solidFill>
            </a:endParaRPr>
          </a:p>
        </p:txBody>
      </p:sp>
      <p:cxnSp>
        <p:nvCxnSpPr>
          <p:cNvPr id="21" name="AutoShape 7"/>
          <p:cNvCxnSpPr>
            <a:cxnSpLocks noChangeShapeType="1"/>
          </p:cNvCxnSpPr>
          <p:nvPr/>
        </p:nvCxnSpPr>
        <p:spPr bwMode="auto">
          <a:xfrm>
            <a:off x="2667000" y="3352800"/>
            <a:ext cx="1143000" cy="3175"/>
          </a:xfrm>
          <a:prstGeom prst="straightConnector1">
            <a:avLst/>
          </a:prstGeom>
          <a:noFill/>
          <a:ln w="9360">
            <a:solidFill>
              <a:srgbClr val="000000"/>
            </a:solidFill>
            <a:miter lim="800000"/>
            <a:headEnd/>
            <a:tailEnd type="triangle" w="med" len="med"/>
          </a:ln>
        </p:spPr>
      </p:cxnSp>
      <p:sp>
        <p:nvSpPr>
          <p:cNvPr id="22" name="Text Box 8"/>
          <p:cNvSpPr txBox="1">
            <a:spLocks noChangeArrowheads="1"/>
          </p:cNvSpPr>
          <p:nvPr/>
        </p:nvSpPr>
        <p:spPr bwMode="auto">
          <a:xfrm>
            <a:off x="2743200" y="2971800"/>
            <a:ext cx="838200" cy="340735"/>
          </a:xfrm>
          <a:prstGeom prst="rect">
            <a:avLst/>
          </a:prstGeom>
          <a:noFill/>
          <a:ln w="9525">
            <a:noFill/>
            <a:round/>
            <a:headEnd/>
            <a:tailEnd/>
          </a:ln>
        </p:spPr>
        <p:txBody>
          <a:bodyPr lIns="90000" tIns="46800" rIns="90000" bIns="46800">
            <a:prstTxWarp prst="textNoShape">
              <a:avLst/>
            </a:prstTxWarp>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smtClean="0">
                <a:solidFill>
                  <a:srgbClr val="000000"/>
                </a:solidFill>
              </a:rPr>
              <a:t>STDIN</a:t>
            </a:r>
            <a:endParaRPr lang="en-US" sz="1600">
              <a:solidFill>
                <a:srgbClr val="000000"/>
              </a:solidFill>
            </a:endParaRPr>
          </a:p>
        </p:txBody>
      </p:sp>
      <p:sp>
        <p:nvSpPr>
          <p:cNvPr id="23" name="AutoShape 9"/>
          <p:cNvSpPr>
            <a:spLocks noChangeArrowheads="1"/>
          </p:cNvSpPr>
          <p:nvPr/>
        </p:nvSpPr>
        <p:spPr bwMode="auto">
          <a:xfrm>
            <a:off x="2057400" y="1905000"/>
            <a:ext cx="1981200" cy="914400"/>
          </a:xfrm>
          <a:prstGeom prst="roundRect">
            <a:avLst>
              <a:gd name="adj" fmla="val 16667"/>
            </a:avLst>
          </a:prstGeom>
          <a:noFill/>
          <a:ln w="12535" cap="flat" cmpd="sng" algn="ctr">
            <a:solidFill>
              <a:srgbClr val="31859C"/>
            </a:solidFill>
            <a:prstDash val="solid"/>
            <a:miter lim="800000"/>
            <a:headEnd type="none" w="med" len="med"/>
            <a:tailEnd type="none" w="med" len="med"/>
          </a:ln>
        </p:spPr>
        <p:txBody>
          <a:bodyPr lIns="90000" tIns="46800" rIns="90000" bIns="46800">
            <a:prstTxWarp prst="textNoShape">
              <a:avLst/>
            </a:prstTxWarp>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dirty="0" smtClean="0">
                <a:solidFill>
                  <a:srgbClr val="000000"/>
                </a:solidFill>
                <a:ea typeface="Courier New" pitchFamily="-105" charset="0"/>
                <a:cs typeface="Courier New" pitchFamily="-105" charset="0"/>
              </a:rPr>
              <a:t>Standard input in which the process reads the data</a:t>
            </a:r>
            <a:endParaRPr lang="en-US" sz="1400" dirty="0">
              <a:solidFill>
                <a:srgbClr val="000000"/>
              </a:solidFill>
              <a:ea typeface="Courier New" pitchFamily="-105" charset="0"/>
              <a:cs typeface="Courier New" pitchFamily="-105" charset="0"/>
            </a:endParaRPr>
          </a:p>
        </p:txBody>
      </p:sp>
      <p:pic>
        <p:nvPicPr>
          <p:cNvPr id="24" name="Picture 10"/>
          <p:cNvPicPr>
            <a:picLocks noChangeAspect="1" noChangeArrowheads="1"/>
          </p:cNvPicPr>
          <p:nvPr/>
        </p:nvPicPr>
        <p:blipFill>
          <a:blip r:embed="rId3"/>
          <a:srcRect/>
          <a:stretch>
            <a:fillRect/>
          </a:stretch>
        </p:blipFill>
        <p:spPr bwMode="auto">
          <a:xfrm>
            <a:off x="1295400" y="3048000"/>
            <a:ext cx="1219200" cy="627063"/>
          </a:xfrm>
          <a:prstGeom prst="rect">
            <a:avLst/>
          </a:prstGeom>
          <a:noFill/>
          <a:ln w="9525">
            <a:noFill/>
            <a:round/>
            <a:headEnd/>
            <a:tailEnd/>
          </a:ln>
        </p:spPr>
      </p:pic>
      <p:cxnSp>
        <p:nvCxnSpPr>
          <p:cNvPr id="25" name="AutoShape 11"/>
          <p:cNvCxnSpPr>
            <a:cxnSpLocks noChangeShapeType="1"/>
          </p:cNvCxnSpPr>
          <p:nvPr/>
        </p:nvCxnSpPr>
        <p:spPr bwMode="auto">
          <a:xfrm>
            <a:off x="5638800" y="3352800"/>
            <a:ext cx="1143000" cy="3175"/>
          </a:xfrm>
          <a:prstGeom prst="straightConnector1">
            <a:avLst/>
          </a:prstGeom>
          <a:noFill/>
          <a:ln w="9360">
            <a:solidFill>
              <a:srgbClr val="000000"/>
            </a:solidFill>
            <a:miter lim="800000"/>
            <a:headEnd/>
            <a:tailEnd type="triangle" w="med" len="med"/>
          </a:ln>
        </p:spPr>
      </p:cxnSp>
      <p:sp>
        <p:nvSpPr>
          <p:cNvPr id="26" name="Text Box 12"/>
          <p:cNvSpPr txBox="1">
            <a:spLocks noChangeArrowheads="1"/>
          </p:cNvSpPr>
          <p:nvPr/>
        </p:nvSpPr>
        <p:spPr bwMode="auto">
          <a:xfrm>
            <a:off x="5715000" y="2971800"/>
            <a:ext cx="1143000" cy="340735"/>
          </a:xfrm>
          <a:prstGeom prst="rect">
            <a:avLst/>
          </a:prstGeom>
          <a:noFill/>
          <a:ln w="9525">
            <a:noFill/>
            <a:round/>
            <a:headEnd/>
            <a:tailEnd/>
          </a:ln>
        </p:spPr>
        <p:txBody>
          <a:bodyPr lIns="90000" tIns="46800" rIns="90000" bIns="46800">
            <a:prstTxWarp prst="textNoShape">
              <a:avLst/>
            </a:prstTxWarp>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smtClean="0">
                <a:solidFill>
                  <a:srgbClr val="000000"/>
                </a:solidFill>
              </a:rPr>
              <a:t>STDOUT</a:t>
            </a:r>
            <a:endParaRPr lang="en-US" sz="1600">
              <a:solidFill>
                <a:srgbClr val="000000"/>
              </a:solidFill>
            </a:endParaRPr>
          </a:p>
        </p:txBody>
      </p:sp>
      <p:sp>
        <p:nvSpPr>
          <p:cNvPr id="27" name="AutoShape 13"/>
          <p:cNvSpPr>
            <a:spLocks noChangeArrowheads="1"/>
          </p:cNvSpPr>
          <p:nvPr/>
        </p:nvSpPr>
        <p:spPr bwMode="auto">
          <a:xfrm>
            <a:off x="5105400" y="1905000"/>
            <a:ext cx="1981200" cy="914400"/>
          </a:xfrm>
          <a:prstGeom prst="roundRect">
            <a:avLst>
              <a:gd name="adj" fmla="val 16667"/>
            </a:avLst>
          </a:prstGeom>
          <a:noFill/>
          <a:ln w="12535" cap="flat" cmpd="sng" algn="ctr">
            <a:solidFill>
              <a:srgbClr val="31859C"/>
            </a:solidFill>
            <a:prstDash val="solid"/>
            <a:miter lim="800000"/>
            <a:headEnd type="none" w="med" len="med"/>
            <a:tailEnd type="none" w="med" len="med"/>
          </a:ln>
        </p:spPr>
        <p:txBody>
          <a:bodyPr lIns="90000" tIns="46800" rIns="90000" bIns="46800">
            <a:prstTxWarp prst="textNoShape">
              <a:avLst/>
            </a:prstTxWarp>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dirty="0" smtClean="0">
                <a:solidFill>
                  <a:srgbClr val="000000"/>
                </a:solidFill>
                <a:ea typeface="Courier New" pitchFamily="-105" charset="0"/>
                <a:cs typeface="Courier New" pitchFamily="-105" charset="0"/>
              </a:rPr>
              <a:t>Standard output in which the process will write the data</a:t>
            </a:r>
            <a:endParaRPr lang="en-US" sz="1400" dirty="0">
              <a:solidFill>
                <a:srgbClr val="000000"/>
              </a:solidFill>
              <a:ea typeface="Courier New" pitchFamily="-105" charset="0"/>
              <a:cs typeface="Courier New" pitchFamily="-105" charset="0"/>
            </a:endParaRPr>
          </a:p>
        </p:txBody>
      </p:sp>
      <p:pic>
        <p:nvPicPr>
          <p:cNvPr id="28" name="Picture 14"/>
          <p:cNvPicPr>
            <a:picLocks noChangeAspect="1" noChangeArrowheads="1"/>
          </p:cNvPicPr>
          <p:nvPr/>
        </p:nvPicPr>
        <p:blipFill>
          <a:blip r:embed="rId4"/>
          <a:srcRect/>
          <a:stretch>
            <a:fillRect/>
          </a:stretch>
        </p:blipFill>
        <p:spPr bwMode="auto">
          <a:xfrm>
            <a:off x="7315200" y="2819400"/>
            <a:ext cx="914400" cy="914400"/>
          </a:xfrm>
          <a:prstGeom prst="rect">
            <a:avLst/>
          </a:prstGeom>
          <a:noFill/>
          <a:ln w="9525">
            <a:noFill/>
            <a:round/>
            <a:headEnd/>
            <a:tailEnd/>
          </a:ln>
        </p:spPr>
      </p:pic>
      <p:cxnSp>
        <p:nvCxnSpPr>
          <p:cNvPr id="29" name="AutoShape 15"/>
          <p:cNvCxnSpPr>
            <a:cxnSpLocks noChangeShapeType="1"/>
          </p:cNvCxnSpPr>
          <p:nvPr/>
        </p:nvCxnSpPr>
        <p:spPr bwMode="auto">
          <a:xfrm>
            <a:off x="5486400" y="3657600"/>
            <a:ext cx="1295400" cy="838200"/>
          </a:xfrm>
          <a:prstGeom prst="straightConnector1">
            <a:avLst/>
          </a:prstGeom>
          <a:noFill/>
          <a:ln w="9360">
            <a:solidFill>
              <a:srgbClr val="000000"/>
            </a:solidFill>
            <a:miter lim="800000"/>
            <a:headEnd/>
            <a:tailEnd type="triangle" w="med" len="med"/>
          </a:ln>
        </p:spPr>
      </p:cxnSp>
      <p:sp>
        <p:nvSpPr>
          <p:cNvPr id="30" name="Text Box 16"/>
          <p:cNvSpPr txBox="1">
            <a:spLocks noChangeArrowheads="1"/>
          </p:cNvSpPr>
          <p:nvPr/>
        </p:nvSpPr>
        <p:spPr bwMode="auto">
          <a:xfrm rot="1980000">
            <a:off x="5627688" y="3706307"/>
            <a:ext cx="1143000" cy="340735"/>
          </a:xfrm>
          <a:prstGeom prst="rect">
            <a:avLst/>
          </a:prstGeom>
          <a:noFill/>
          <a:ln w="9525">
            <a:noFill/>
            <a:round/>
            <a:headEnd/>
            <a:tailEnd/>
          </a:ln>
        </p:spPr>
        <p:txBody>
          <a:bodyPr lIns="90000" tIns="46800" rIns="90000" bIns="46800">
            <a:prstTxWarp prst="textNoShape">
              <a:avLst/>
            </a:prstTxWarp>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smtClean="0">
                <a:solidFill>
                  <a:srgbClr val="000000"/>
                </a:solidFill>
              </a:rPr>
              <a:t>STDERR</a:t>
            </a:r>
            <a:endParaRPr lang="en-US" sz="1600">
              <a:solidFill>
                <a:srgbClr val="000000"/>
              </a:solidFill>
            </a:endParaRPr>
          </a:p>
        </p:txBody>
      </p:sp>
      <p:sp>
        <p:nvSpPr>
          <p:cNvPr id="31" name="AutoShape 17"/>
          <p:cNvSpPr>
            <a:spLocks noChangeArrowheads="1"/>
          </p:cNvSpPr>
          <p:nvPr/>
        </p:nvSpPr>
        <p:spPr bwMode="auto">
          <a:xfrm>
            <a:off x="3581400" y="3962400"/>
            <a:ext cx="2209800" cy="914400"/>
          </a:xfrm>
          <a:prstGeom prst="roundRect">
            <a:avLst>
              <a:gd name="adj" fmla="val 16667"/>
            </a:avLst>
          </a:prstGeom>
          <a:noFill/>
          <a:ln w="12535" cap="flat" cmpd="sng" algn="ctr">
            <a:solidFill>
              <a:srgbClr val="31859C"/>
            </a:solidFill>
            <a:prstDash val="solid"/>
            <a:miter lim="800000"/>
            <a:headEnd type="none" w="med" len="med"/>
            <a:tailEnd type="none" w="med" len="med"/>
          </a:ln>
        </p:spPr>
        <p:txBody>
          <a:bodyPr lIns="90000" tIns="46800" rIns="90000" bIns="46800">
            <a:prstTxWarp prst="textNoShape">
              <a:avLst/>
            </a:prstTxWarp>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dirty="0" smtClean="0">
                <a:ea typeface="Courier New" pitchFamily="-105" charset="0"/>
                <a:cs typeface="Courier New" pitchFamily="-105" charset="0"/>
              </a:rPr>
              <a:t>Standard error in which the process will list the errors</a:t>
            </a:r>
            <a:endParaRPr lang="en-US" sz="1400" dirty="0">
              <a:ea typeface="Courier New" pitchFamily="-105" charset="0"/>
              <a:cs typeface="Courier New" pitchFamily="-105" charset="0"/>
            </a:endParaRPr>
          </a:p>
        </p:txBody>
      </p:sp>
      <p:pic>
        <p:nvPicPr>
          <p:cNvPr id="32" name="Picture 18"/>
          <p:cNvPicPr>
            <a:picLocks noChangeAspect="1" noChangeArrowheads="1"/>
          </p:cNvPicPr>
          <p:nvPr/>
        </p:nvPicPr>
        <p:blipFill>
          <a:blip r:embed="rId4"/>
          <a:srcRect/>
          <a:stretch>
            <a:fillRect/>
          </a:stretch>
        </p:blipFill>
        <p:spPr bwMode="auto">
          <a:xfrm>
            <a:off x="7315200" y="4191000"/>
            <a:ext cx="914400" cy="914400"/>
          </a:xfrm>
          <a:prstGeom prst="rect">
            <a:avLst/>
          </a:prstGeom>
          <a:noFill/>
          <a:ln w="9525">
            <a:noFill/>
            <a:round/>
            <a:headEnd/>
            <a:tailEnd/>
          </a:ln>
        </p:spPr>
      </p:pic>
      <p:sp>
        <p:nvSpPr>
          <p:cNvPr id="33" name="Rectangle 32"/>
          <p:cNvSpPr/>
          <p:nvPr/>
        </p:nvSpPr>
        <p:spPr>
          <a:xfrm>
            <a:off x="1123951" y="5380885"/>
            <a:ext cx="7533103" cy="378565"/>
          </a:xfrm>
          <a:prstGeom prst="rect">
            <a:avLst/>
          </a:prstGeom>
        </p:spPr>
        <p:txBody>
          <a:bodyPr wrap="square">
            <a:spAutoFit/>
          </a:bodyPr>
          <a:lstStyle/>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chemeClr val="accent6">
                    <a:lumMod val="75000"/>
                  </a:schemeClr>
                </a:solidFill>
              </a:rPr>
              <a:t>You can redirect the output in a new file or to another command</a:t>
            </a:r>
            <a:endParaRPr lang="en-US" b="1" dirty="0">
              <a:solidFill>
                <a:schemeClr val="accent6">
                  <a:lumMod val="75000"/>
                </a:schemeClr>
              </a:solidFill>
            </a:endParaRPr>
          </a:p>
        </p:txBody>
      </p:sp>
      <p:sp>
        <p:nvSpPr>
          <p:cNvPr id="37" name="Rectangle 36"/>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The shell : standard input / output</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Group 4"/>
          <p:cNvGraphicFramePr>
            <a:graphicFrameLocks noGrp="1"/>
          </p:cNvGraphicFramePr>
          <p:nvPr/>
        </p:nvGraphicFramePr>
        <p:xfrm>
          <a:off x="457200" y="2616200"/>
          <a:ext cx="8231188" cy="2930527"/>
        </p:xfrm>
        <a:graphic>
          <a:graphicData uri="http://schemas.openxmlformats.org/drawingml/2006/table">
            <a:tbl>
              <a:tblPr/>
              <a:tblGrid>
                <a:gridCol w="3086100"/>
                <a:gridCol w="5145088"/>
              </a:tblGrid>
              <a:tr h="37147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1" i="0" u="none" strike="noStrike" cap="none" normalizeH="0" baseline="0" dirty="0">
                          <a:ln>
                            <a:noFill/>
                          </a:ln>
                          <a:solidFill>
                            <a:srgbClr val="FFFFFF"/>
                          </a:solidFill>
                          <a:effectLst/>
                          <a:latin typeface="Arial" pitchFamily="-105" charset="0"/>
                          <a:ea typeface="DejaVu Sans" charset="0"/>
                          <a:cs typeface="DejaVu Sans" charset="0"/>
                        </a:rPr>
                        <a:t>Redirection</a:t>
                      </a:r>
                    </a:p>
                  </a:txBody>
                  <a:tcPr marL="90000" marR="90000" marT="60912" marB="46800" horzOverflow="overflow">
                    <a:lnL>
                      <a:noFill/>
                    </a:lnL>
                    <a:lnR>
                      <a:noFill/>
                    </a:lnR>
                    <a:lnT>
                      <a:noFill/>
                    </a:lnT>
                    <a:lnB>
                      <a:noFill/>
                    </a:lnB>
                    <a:lnTlToBr>
                      <a:noFill/>
                    </a:lnTlToBr>
                    <a:lnBlToTr>
                      <a:noFill/>
                    </a:lnBlToTr>
                    <a:solidFill>
                      <a:srgbClr val="31859C"/>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1" i="0" u="none" strike="noStrike" cap="none" normalizeH="0" baseline="0" dirty="0">
                          <a:ln>
                            <a:noFill/>
                          </a:ln>
                          <a:solidFill>
                            <a:srgbClr val="FFFFFF"/>
                          </a:solidFill>
                          <a:effectLst/>
                          <a:latin typeface="Arial" pitchFamily="-105" charset="0"/>
                          <a:ea typeface="DejaVu Sans" charset="0"/>
                          <a:cs typeface="DejaVu Sans" charset="0"/>
                        </a:rPr>
                        <a:t>Action</a:t>
                      </a:r>
                    </a:p>
                  </a:txBody>
                  <a:tcPr marL="90000" marR="90000" marT="60912" marB="46800" horzOverflow="overflow">
                    <a:lnL>
                      <a:noFill/>
                    </a:lnL>
                    <a:lnR>
                      <a:noFill/>
                    </a:lnR>
                    <a:lnT>
                      <a:noFill/>
                    </a:lnT>
                    <a:lnB>
                      <a:noFill/>
                    </a:lnB>
                    <a:lnTlToBr>
                      <a:noFill/>
                    </a:lnTlToBr>
                    <a:lnBlToTr>
                      <a:noFill/>
                    </a:lnBlToTr>
                    <a:solidFill>
                      <a:srgbClr val="31859C"/>
                    </a:solidFill>
                  </a:tcPr>
                </a:tc>
              </a:tr>
              <a:tr h="639763">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a:ln>
                            <a:noFill/>
                          </a:ln>
                          <a:solidFill>
                            <a:srgbClr val="000000"/>
                          </a:solidFill>
                          <a:effectLst/>
                          <a:latin typeface="Arial" pitchFamily="-105" charset="0"/>
                          <a:ea typeface="DejaVu Sans" charset="0"/>
                          <a:cs typeface="DejaVu Sans" charset="0"/>
                        </a:rPr>
                        <a:t>Command &gt; file</a:t>
                      </a: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Redirect</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output in a </a:t>
                      </a: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newly</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a:t>
                      </a: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created</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file (</a:t>
                      </a: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will</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a:t>
                      </a: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erase</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a:t>
                      </a: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existing</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file </a:t>
                      </a: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with</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a:t>
                      </a: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this</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a:t>
                      </a: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name</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a:t>
                      </a:r>
                    </a:p>
                  </a:txBody>
                  <a:tcPr marL="90000" marR="90000" marT="60912" marB="46800" horzOverflow="overflow">
                    <a:lnL>
                      <a:noFill/>
                    </a:lnL>
                    <a:lnR>
                      <a:noFill/>
                    </a:lnR>
                    <a:lnT>
                      <a:noFill/>
                    </a:lnT>
                    <a:lnB>
                      <a:noFill/>
                    </a:lnB>
                    <a:lnTlToBr>
                      <a:noFill/>
                    </a:lnTlToBr>
                    <a:lnBlToTr>
                      <a:noFill/>
                    </a:lnBlToTr>
                    <a:solidFill>
                      <a:srgbClr val="E9EDF4"/>
                    </a:solidFill>
                  </a:tcPr>
                </a:tc>
              </a:tr>
              <a:tr h="639763">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a:ln>
                            <a:noFill/>
                          </a:ln>
                          <a:solidFill>
                            <a:srgbClr val="000000"/>
                          </a:solidFill>
                          <a:effectLst/>
                          <a:latin typeface="Arial" pitchFamily="-105" charset="0"/>
                          <a:ea typeface="DejaVu Sans" charset="0"/>
                          <a:cs typeface="DejaVu Sans" charset="0"/>
                        </a:rPr>
                        <a:t>Command &gt;&gt; file</a:t>
                      </a: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Redirect</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output to a new file (</a:t>
                      </a: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creation</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or </a:t>
                      </a: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at</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the end of an </a:t>
                      </a: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already</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a:t>
                      </a: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existing</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file </a:t>
                      </a: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with</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a:t>
                      </a:r>
                      <a:r>
                        <a:rPr kumimoji="0" lang="fr-FR" sz="1600" b="0" i="0" u="none" strike="noStrike" cap="none" normalizeH="0" baseline="0" dirty="0" err="1">
                          <a:ln>
                            <a:noFill/>
                          </a:ln>
                          <a:solidFill>
                            <a:srgbClr val="000000"/>
                          </a:solidFill>
                          <a:effectLst/>
                          <a:latin typeface="Arial" pitchFamily="-105" charset="0"/>
                          <a:ea typeface="DejaVu Sans" charset="0"/>
                          <a:cs typeface="DejaVu Sans" charset="0"/>
                        </a:rPr>
                        <a:t>this</a:t>
                      </a: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 </a:t>
                      </a:r>
                      <a:r>
                        <a:rPr kumimoji="0" lang="fr-FR" sz="1600" b="0" i="0" u="none" strike="noStrike" cap="none" normalizeH="0" baseline="0" dirty="0" err="1" smtClean="0">
                          <a:ln>
                            <a:noFill/>
                          </a:ln>
                          <a:solidFill>
                            <a:srgbClr val="000000"/>
                          </a:solidFill>
                          <a:effectLst/>
                          <a:latin typeface="Arial" pitchFamily="-105" charset="0"/>
                          <a:ea typeface="DejaVu Sans" charset="0"/>
                          <a:cs typeface="DejaVu Sans" charset="0"/>
                        </a:rPr>
                        <a:t>name</a:t>
                      </a:r>
                      <a:r>
                        <a:rPr kumimoji="0" lang="fr-FR" sz="1600" b="0" i="0" u="none" strike="noStrike" cap="none" normalizeH="0" baseline="0" dirty="0" smtClean="0">
                          <a:ln>
                            <a:noFill/>
                          </a:ln>
                          <a:solidFill>
                            <a:srgbClr val="000000"/>
                          </a:solidFill>
                          <a:effectLst/>
                          <a:latin typeface="Arial" pitchFamily="-105" charset="0"/>
                          <a:ea typeface="DejaVu Sans" charset="0"/>
                          <a:cs typeface="DejaVu Sans" charset="0"/>
                        </a:rPr>
                        <a:t> (append to file)</a:t>
                      </a:r>
                      <a:endParaRPr kumimoji="0" lang="fr-FR" sz="1600" b="0" i="0" u="none" strike="noStrike" cap="none" normalizeH="0" baseline="0" dirty="0">
                        <a:ln>
                          <a:noFill/>
                        </a:ln>
                        <a:solidFill>
                          <a:srgbClr val="000000"/>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FFFFF"/>
                    </a:solidFill>
                  </a:tcPr>
                </a:tc>
              </a:tr>
              <a:tr h="639763">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Command &lt; file</a:t>
                      </a: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Arial" pitchFamily="-105" charset="0"/>
                          <a:ea typeface="DejaVu Sans" charset="0"/>
                          <a:cs typeface="DejaVu Sans" charset="0"/>
                        </a:rPr>
                        <a:t>Redirect the Input from a file</a:t>
                      </a:r>
                      <a:endParaRPr kumimoji="0" lang="en-US" sz="1600" b="0" i="0" u="none" strike="noStrike" cap="none" normalizeH="0" baseline="0" noProof="0">
                        <a:ln>
                          <a:noFill/>
                        </a:ln>
                        <a:solidFill>
                          <a:srgbClr val="000000"/>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E9EDF4"/>
                    </a:solidFill>
                  </a:tcPr>
                </a:tc>
              </a:tr>
              <a:tr h="639763">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Arial" pitchFamily="-105" charset="0"/>
                          <a:ea typeface="DejaVu Sans" charset="0"/>
                          <a:cs typeface="DejaVu Sans" charset="0"/>
                        </a:rPr>
                        <a:t>Command &lt; file1 &gt; file2</a:t>
                      </a: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Arial" pitchFamily="-105" charset="0"/>
                          <a:ea typeface="DejaVu Sans" charset="0"/>
                          <a:cs typeface="DejaVu Sans" charset="0"/>
                        </a:rPr>
                        <a:t>Possibility of redirection for the two I/O in the same time</a:t>
                      </a:r>
                      <a:endParaRPr kumimoji="0" lang="en-US" sz="1600" b="0" i="0" u="none" strike="noStrike" cap="none" normalizeH="0" baseline="0" noProof="0" dirty="0">
                        <a:ln>
                          <a:noFill/>
                        </a:ln>
                        <a:solidFill>
                          <a:srgbClr val="000000"/>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FFFFF"/>
                    </a:solidFill>
                  </a:tcPr>
                </a:tc>
              </a:tr>
            </a:tbl>
          </a:graphicData>
        </a:graphic>
      </p:graphicFrame>
      <p:sp>
        <p:nvSpPr>
          <p:cNvPr id="35" name="Rectangle à coins arrondis 34"/>
          <p:cNvSpPr/>
          <p:nvPr/>
        </p:nvSpPr>
        <p:spPr>
          <a:xfrm>
            <a:off x="889002" y="1263107"/>
            <a:ext cx="7558504" cy="762543"/>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US" dirty="0" smtClean="0">
              <a:solidFill>
                <a:srgbClr val="000000"/>
              </a:solidFill>
              <a:latin typeface="Courier New" pitchFamily="-105" charset="0"/>
              <a:ea typeface="Courier New" pitchFamily="-105" charset="0"/>
              <a:cs typeface="Courier New" pitchFamily="-105" charset="0"/>
            </a:endParaRPr>
          </a:p>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dirty="0" smtClean="0">
                <a:solidFill>
                  <a:srgbClr val="000000"/>
                </a:solidFill>
                <a:latin typeface="Courier New" pitchFamily="-105" charset="0"/>
                <a:ea typeface="Courier New" pitchFamily="-105" charset="0"/>
                <a:cs typeface="Courier New" pitchFamily="-105" charset="0"/>
              </a:rPr>
              <a:t>$cut -</a:t>
            </a:r>
            <a:r>
              <a:rPr lang="en-US" dirty="0" err="1" smtClean="0">
                <a:solidFill>
                  <a:srgbClr val="000000"/>
                </a:solidFill>
                <a:latin typeface="Courier New" pitchFamily="-105" charset="0"/>
                <a:ea typeface="Courier New" pitchFamily="-105" charset="0"/>
                <a:cs typeface="Courier New" pitchFamily="-105" charset="0"/>
              </a:rPr>
              <a:t>d</a:t>
            </a:r>
            <a:r>
              <a:rPr lang="en-US" dirty="0" smtClean="0">
                <a:solidFill>
                  <a:srgbClr val="000000"/>
                </a:solidFill>
                <a:latin typeface="Courier New" pitchFamily="-105" charset="0"/>
                <a:ea typeface="Courier New" pitchFamily="-105" charset="0"/>
                <a:cs typeface="Courier New" pitchFamily="-105" charset="0"/>
              </a:rPr>
              <a:t>: -f1 </a:t>
            </a:r>
            <a:r>
              <a:rPr lang="en-US" dirty="0" err="1" smtClean="0">
                <a:solidFill>
                  <a:srgbClr val="000000"/>
                </a:solidFill>
                <a:latin typeface="Courier New" pitchFamily="-105" charset="0"/>
                <a:ea typeface="Courier New" pitchFamily="-105" charset="0"/>
                <a:cs typeface="Courier New" pitchFamily="-105" charset="0"/>
              </a:rPr>
              <a:t>fichier.blast</a:t>
            </a:r>
            <a:r>
              <a:rPr lang="en-US" dirty="0" smtClean="0">
                <a:solidFill>
                  <a:srgbClr val="000000"/>
                </a:solidFill>
                <a:latin typeface="Courier New" pitchFamily="-105" charset="0"/>
                <a:ea typeface="Courier New" pitchFamily="-105" charset="0"/>
                <a:cs typeface="Courier New" pitchFamily="-105" charset="0"/>
              </a:rPr>
              <a:t> &gt; </a:t>
            </a:r>
            <a:r>
              <a:rPr lang="en-US" dirty="0" err="1" smtClean="0">
                <a:solidFill>
                  <a:srgbClr val="000000"/>
                </a:solidFill>
                <a:latin typeface="Courier New" pitchFamily="-105" charset="0"/>
                <a:ea typeface="Courier New" pitchFamily="-105" charset="0"/>
                <a:cs typeface="Courier New" pitchFamily="-105" charset="0"/>
              </a:rPr>
              <a:t>id.list</a:t>
            </a:r>
            <a:endParaRPr lang="en-US" dirty="0" smtClean="0">
              <a:solidFill>
                <a:srgbClr val="000000"/>
              </a:solidFill>
              <a:latin typeface="Courier New" pitchFamily="-105" charset="0"/>
              <a:ea typeface="Courier New" pitchFamily="-105" charset="0"/>
              <a:cs typeface="Courier New" pitchFamily="-105" charset="0"/>
            </a:endParaRPr>
          </a:p>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US" dirty="0" smtClean="0">
              <a:solidFill>
                <a:srgbClr val="000000"/>
              </a:solidFill>
              <a:latin typeface="Courier New" pitchFamily="-105" charset="0"/>
              <a:ea typeface="Courier New" pitchFamily="-105" charset="0"/>
              <a:cs typeface="Courier New" pitchFamily="-105" charset="0"/>
            </a:endParaRPr>
          </a:p>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US" dirty="0">
              <a:solidFill>
                <a:srgbClr val="000000"/>
              </a:solidFill>
              <a:latin typeface="Courier New" pitchFamily="-105" charset="0"/>
              <a:ea typeface="Courier New" pitchFamily="-105" charset="0"/>
              <a:cs typeface="Courier New" pitchFamily="-105" charset="0"/>
            </a:endParaRPr>
          </a:p>
        </p:txBody>
      </p:sp>
      <p:sp>
        <p:nvSpPr>
          <p:cNvPr id="12" name="Rectangle 11"/>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The shell : standard input / output</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llipse 31"/>
          <p:cNvSpPr/>
          <p:nvPr/>
        </p:nvSpPr>
        <p:spPr bwMode="auto">
          <a:xfrm>
            <a:off x="5867400" y="1066800"/>
            <a:ext cx="2057400" cy="2286000"/>
          </a:xfrm>
          <a:prstGeom prst="ellipse">
            <a:avLst/>
          </a:prstGeom>
          <a:solidFill>
            <a:srgbClr val="CEC3A0"/>
          </a:solidFill>
          <a:ln w="9525" cap="flat" cmpd="sng" algn="ctr">
            <a:solidFill>
              <a:srgbClr val="CEC3A0"/>
            </a:solidFill>
            <a:prstDash val="solid"/>
            <a:round/>
            <a:headEnd type="none" w="med" len="med"/>
            <a:tailEnd type="none" w="med" len="med"/>
          </a:ln>
          <a:effectLst/>
        </p:spPr>
        <p:txBody>
          <a:bodyPr wrap="none" lIns="0" tIns="0" rIns="0" bIns="0" anchorCtr="1">
            <a:prstTxWarp prst="textNoShape">
              <a:avLst/>
            </a:prstTxWarp>
            <a:normAutofit/>
          </a:bodyPr>
          <a:lstStyle/>
          <a:p>
            <a:pPr>
              <a:defRPr/>
            </a:pPr>
            <a:endParaRPr lang="fr-FR" sz="1400" b="1" dirty="0">
              <a:solidFill>
                <a:schemeClr val="bg1"/>
              </a:solidFill>
            </a:endParaRPr>
          </a:p>
        </p:txBody>
      </p:sp>
      <p:sp>
        <p:nvSpPr>
          <p:cNvPr id="37" name="Rectangle 36"/>
          <p:cNvSpPr/>
          <p:nvPr/>
        </p:nvSpPr>
        <p:spPr>
          <a:xfrm>
            <a:off x="838200" y="1779657"/>
            <a:ext cx="4572000" cy="646331"/>
          </a:xfrm>
          <a:prstGeom prst="rect">
            <a:avLst/>
          </a:prstGeom>
        </p:spPr>
        <p:txBody>
          <a:bodyPr wrap="square">
            <a:spAutoFit/>
          </a:bodyPr>
          <a:lstStyle/>
          <a:p>
            <a:r>
              <a:rPr lang="en-US" dirty="0" smtClean="0"/>
              <a:t>A distribution =  Kernel with </a:t>
            </a:r>
            <a:r>
              <a:rPr lang="en-US" dirty="0" err="1" smtClean="0"/>
              <a:t>softwares</a:t>
            </a:r>
            <a:endParaRPr lang="en-US" dirty="0" smtClean="0"/>
          </a:p>
          <a:p>
            <a:r>
              <a:rPr lang="en-US" dirty="0" smtClean="0"/>
              <a:t> </a:t>
            </a:r>
            <a:endParaRPr lang="en-US" dirty="0"/>
          </a:p>
        </p:txBody>
      </p:sp>
      <p:sp>
        <p:nvSpPr>
          <p:cNvPr id="27" name="Rectangle 6"/>
          <p:cNvSpPr>
            <a:spLocks noChangeArrowheads="1"/>
          </p:cNvSpPr>
          <p:nvPr/>
        </p:nvSpPr>
        <p:spPr bwMode="auto">
          <a:xfrm>
            <a:off x="6716713" y="76200"/>
            <a:ext cx="1752600" cy="655638"/>
          </a:xfrm>
          <a:prstGeom prst="rect">
            <a:avLst/>
          </a:prstGeom>
          <a:solidFill>
            <a:schemeClr val="bg1"/>
          </a:solidFill>
          <a:ln w="9525">
            <a:solidFill>
              <a:schemeClr val="bg1"/>
            </a:solidFill>
            <a:round/>
            <a:headEnd/>
            <a:tailEnd/>
          </a:ln>
        </p:spPr>
        <p:txBody>
          <a:bodyPr>
            <a:prstTxWarp prst="textNoShape">
              <a:avLst/>
            </a:prstTxWarp>
          </a:bodyPr>
          <a:lstStyle/>
          <a:p>
            <a:endParaRPr lang="fr-FR"/>
          </a:p>
        </p:txBody>
      </p:sp>
      <p:pic>
        <p:nvPicPr>
          <p:cNvPr id="38" name="Image 37"/>
          <p:cNvPicPr/>
          <p:nvPr/>
        </p:nvPicPr>
        <p:blipFill>
          <a:blip r:embed="rId3"/>
          <a:srcRect/>
          <a:stretch>
            <a:fillRect/>
          </a:stretch>
        </p:blipFill>
        <p:spPr bwMode="auto">
          <a:xfrm>
            <a:off x="8305800" y="0"/>
            <a:ext cx="838200" cy="380999"/>
          </a:xfrm>
          <a:prstGeom prst="rect">
            <a:avLst/>
          </a:prstGeom>
          <a:noFill/>
          <a:ln w="9525">
            <a:noFill/>
            <a:miter lim="800000"/>
            <a:headEnd/>
            <a:tailEnd/>
          </a:ln>
        </p:spPr>
      </p:pic>
      <p:sp>
        <p:nvSpPr>
          <p:cNvPr id="20" name="Ellipse 19"/>
          <p:cNvSpPr/>
          <p:nvPr/>
        </p:nvSpPr>
        <p:spPr bwMode="auto">
          <a:xfrm>
            <a:off x="6183313" y="1447800"/>
            <a:ext cx="1433964" cy="1600200"/>
          </a:xfrm>
          <a:prstGeom prst="ellipse">
            <a:avLst/>
          </a:prstGeom>
          <a:solidFill>
            <a:schemeClr val="accent5">
              <a:lumMod val="75000"/>
            </a:schemeClr>
          </a:solidFill>
          <a:ln w="9525" cap="flat" cmpd="sng" algn="ctr">
            <a:noFill/>
            <a:prstDash val="solid"/>
            <a:round/>
            <a:headEnd type="none" w="med" len="med"/>
            <a:tailEnd type="none" w="med" len="med"/>
          </a:ln>
          <a:effectLst/>
        </p:spPr>
        <p:txBody>
          <a:bodyPr wrap="none" lIns="0" tIns="0" rIns="0" bIns="0" anchorCtr="1">
            <a:prstTxWarp prst="textNoShape">
              <a:avLst/>
            </a:prstTxWarp>
            <a:normAutofit/>
          </a:bodyPr>
          <a:lstStyle/>
          <a:p>
            <a:pPr>
              <a:defRPr/>
            </a:pPr>
            <a:r>
              <a:rPr lang="fr-FR" sz="1200" b="1" dirty="0" smtClean="0">
                <a:solidFill>
                  <a:schemeClr val="bg1"/>
                </a:solidFill>
              </a:rPr>
              <a:t>SHELL</a:t>
            </a:r>
          </a:p>
          <a:p>
            <a:pPr>
              <a:defRPr/>
            </a:pPr>
            <a:endParaRPr lang="fr-FR" sz="1200" b="1" dirty="0">
              <a:solidFill>
                <a:schemeClr val="bg1"/>
              </a:solidFill>
            </a:endParaRPr>
          </a:p>
        </p:txBody>
      </p:sp>
      <p:sp>
        <p:nvSpPr>
          <p:cNvPr id="28" name="Ellipse 27"/>
          <p:cNvSpPr/>
          <p:nvPr/>
        </p:nvSpPr>
        <p:spPr bwMode="auto">
          <a:xfrm>
            <a:off x="6477000" y="1905000"/>
            <a:ext cx="838944" cy="866775"/>
          </a:xfrm>
          <a:prstGeom prst="ellipse">
            <a:avLst/>
          </a:prstGeom>
          <a:solidFill>
            <a:schemeClr val="accent5">
              <a:lumMod val="60000"/>
              <a:lumOff val="40000"/>
            </a:schemeClr>
          </a:solidFill>
          <a:ln w="9525" cap="flat" cmpd="sng" algn="ctr">
            <a:noFill/>
            <a:prstDash val="solid"/>
            <a:round/>
            <a:headEnd type="none" w="med" len="med"/>
            <a:tailEnd type="none" w="med" len="med"/>
          </a:ln>
          <a:effectLst/>
        </p:spPr>
        <p:txBody>
          <a:bodyPr lIns="0" tIns="0" rIns="0" bIns="0" anchor="ctr" anchorCtr="1">
            <a:prstTxWarp prst="textNoShape">
              <a:avLst/>
            </a:prstTxWarp>
            <a:normAutofit/>
          </a:bodyPr>
          <a:lstStyle/>
          <a:p>
            <a:pPr algn="ctr">
              <a:defRPr/>
            </a:pPr>
            <a:r>
              <a:rPr lang="fr-FR" sz="1200" b="1" dirty="0" smtClean="0">
                <a:solidFill>
                  <a:srgbClr val="FFFFFF"/>
                </a:solidFill>
              </a:rPr>
              <a:t>KERNEL</a:t>
            </a:r>
            <a:endParaRPr lang="fr-FR" sz="1200" b="1" dirty="0">
              <a:solidFill>
                <a:srgbClr val="FFFFFF"/>
              </a:solidFill>
            </a:endParaRPr>
          </a:p>
        </p:txBody>
      </p:sp>
      <p:pic>
        <p:nvPicPr>
          <p:cNvPr id="40" name="Image 39" descr="Capture d’écran 2013-08-28 à 17.58.50.png"/>
          <p:cNvPicPr>
            <a:picLocks noChangeAspect="1"/>
          </p:cNvPicPr>
          <p:nvPr/>
        </p:nvPicPr>
        <p:blipFill>
          <a:blip r:embed="rId4"/>
          <a:stretch>
            <a:fillRect/>
          </a:stretch>
        </p:blipFill>
        <p:spPr>
          <a:xfrm>
            <a:off x="381000" y="3429000"/>
            <a:ext cx="6999288" cy="2753818"/>
          </a:xfrm>
          <a:prstGeom prst="rect">
            <a:avLst/>
          </a:prstGeom>
        </p:spPr>
      </p:pic>
      <p:pic>
        <p:nvPicPr>
          <p:cNvPr id="41" name="Image 17"/>
          <p:cNvPicPr>
            <a:picLocks noChangeAspect="1"/>
          </p:cNvPicPr>
          <p:nvPr/>
        </p:nvPicPr>
        <p:blipFill>
          <a:blip r:embed="rId5"/>
          <a:srcRect/>
          <a:stretch>
            <a:fillRect/>
          </a:stretch>
        </p:blipFill>
        <p:spPr bwMode="auto">
          <a:xfrm>
            <a:off x="7569200" y="3810000"/>
            <a:ext cx="1320800" cy="393700"/>
          </a:xfrm>
          <a:prstGeom prst="rect">
            <a:avLst/>
          </a:prstGeom>
          <a:noFill/>
          <a:ln w="9525">
            <a:noFill/>
            <a:miter lim="800000"/>
            <a:headEnd/>
            <a:tailEnd/>
          </a:ln>
        </p:spPr>
      </p:pic>
      <p:pic>
        <p:nvPicPr>
          <p:cNvPr id="178178" name="Picture 2"/>
          <p:cNvPicPr>
            <a:picLocks noChangeAspect="1" noChangeArrowheads="1"/>
          </p:cNvPicPr>
          <p:nvPr/>
        </p:nvPicPr>
        <p:blipFill>
          <a:blip r:embed="rId6"/>
          <a:srcRect/>
          <a:stretch>
            <a:fillRect/>
          </a:stretch>
        </p:blipFill>
        <p:spPr bwMode="auto">
          <a:xfrm>
            <a:off x="7512685" y="4419600"/>
            <a:ext cx="1377315" cy="983796"/>
          </a:xfrm>
          <a:prstGeom prst="rect">
            <a:avLst/>
          </a:prstGeom>
          <a:noFill/>
          <a:ln w="9525">
            <a:noFill/>
            <a:miter lim="800000"/>
            <a:headEnd/>
            <a:tailEnd/>
          </a:ln>
          <a:effectLst/>
        </p:spPr>
      </p:pic>
      <p:sp>
        <p:nvSpPr>
          <p:cNvPr id="45" name="ZoneTexte 44"/>
          <p:cNvSpPr txBox="1"/>
          <p:nvPr/>
        </p:nvSpPr>
        <p:spPr>
          <a:xfrm>
            <a:off x="6262723" y="1143000"/>
            <a:ext cx="1236236" cy="338554"/>
          </a:xfrm>
          <a:prstGeom prst="rect">
            <a:avLst/>
          </a:prstGeom>
          <a:noFill/>
        </p:spPr>
        <p:txBody>
          <a:bodyPr wrap="none" rtlCol="0">
            <a:spAutoFit/>
          </a:bodyPr>
          <a:lstStyle/>
          <a:p>
            <a:r>
              <a:rPr lang="fr-FR" sz="1600" b="1" dirty="0" smtClean="0">
                <a:solidFill>
                  <a:schemeClr val="bg1"/>
                </a:solidFill>
              </a:rPr>
              <a:t>SOFTWARES</a:t>
            </a:r>
            <a:endParaRPr lang="fr-FR" sz="1600" b="1" dirty="0">
              <a:solidFill>
                <a:schemeClr val="bg1"/>
              </a:solidFill>
            </a:endParaRPr>
          </a:p>
        </p:txBody>
      </p:sp>
      <p:sp>
        <p:nvSpPr>
          <p:cNvPr id="17" name="Rectangle 16"/>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Several Linux Distribution </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ChangeArrowheads="1"/>
          </p:cNvSpPr>
          <p:nvPr/>
        </p:nvSpPr>
        <p:spPr bwMode="auto">
          <a:xfrm>
            <a:off x="457200" y="1384300"/>
            <a:ext cx="8458200" cy="2685377"/>
          </a:xfrm>
          <a:prstGeom prst="rect">
            <a:avLst/>
          </a:prstGeom>
          <a:noFill/>
          <a:ln w="9525">
            <a:noFill/>
            <a:round/>
            <a:headEnd/>
            <a:tailEnd/>
          </a:ln>
        </p:spPr>
        <p:txBody>
          <a:bodyPr lIns="90000" tIns="46800" rIns="90000" bIns="46800">
            <a:prstTxWarp prst="textNoShape">
              <a:avLst/>
            </a:prstTxWarp>
            <a:spAutoFit/>
          </a:bodyPr>
          <a:lstStyle/>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t>Possibility to connect programs between each other (</a:t>
            </a:r>
            <a:r>
              <a:rPr lang="en-US" dirty="0" err="1" smtClean="0"/>
              <a:t>ouput</a:t>
            </a:r>
            <a:r>
              <a:rPr lang="en-US" dirty="0" smtClean="0"/>
              <a:t> from the first -&gt; input for the second one) using pipes (or tubes)</a:t>
            </a:r>
          </a:p>
          <a:p>
            <a:pPr algn="just">
              <a:lnSpc>
                <a:spcPct val="104000"/>
              </a:lnSpc>
              <a:buClr>
                <a:srgbClr val="FFCC66"/>
              </a:buClr>
              <a:buFont typeface="Wingdings" pitchFamily="-105"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p>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t>Redirect the Standard Output from one command to the Standard Input of another without using a file</a:t>
            </a:r>
          </a:p>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p>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chemeClr val="accent6">
                    <a:lumMod val="75000"/>
                  </a:schemeClr>
                </a:solidFill>
              </a:rPr>
              <a:t>Links commands with the “pipe”  symbol: | (AltGr+6)</a:t>
            </a:r>
          </a:p>
          <a:p>
            <a:pPr algn="just">
              <a:lnSpc>
                <a:spcPct val="104000"/>
              </a:lnSpc>
              <a:buClr>
                <a:srgbClr val="FFCC66"/>
              </a:buClr>
              <a:buFont typeface="Wingdings" pitchFamily="-105"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p>
          <a:p>
            <a:pPr algn="just">
              <a:lnSpc>
                <a:spcPct val="104000"/>
              </a:lnSpc>
              <a:buClr>
                <a:srgbClr val="FFCC66"/>
              </a:buClr>
              <a:buFont typeface="Wingdings" pitchFamily="-105"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a:p>
        </p:txBody>
      </p:sp>
      <p:sp>
        <p:nvSpPr>
          <p:cNvPr id="6" name="Rectangle 5"/>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The shell : Redirection tube</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889002" y="1263107"/>
            <a:ext cx="7558504" cy="4572543"/>
          </a:xfrm>
          <a:prstGeom prst="roundRect">
            <a:avLst/>
          </a:prstGeom>
          <a:solidFill>
            <a:schemeClr val="bg1"/>
          </a:solidFill>
          <a:ln w="12700" cap="flat" cmpd="sng" algn="ctr">
            <a:solidFill>
              <a:srgbClr val="31859C"/>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sz="1600" b="1" dirty="0" smtClean="0">
                <a:solidFill>
                  <a:srgbClr val="000000"/>
                </a:solidFill>
                <a:latin typeface="Courier New" pitchFamily="-105" charset="0"/>
                <a:ea typeface="Courier New" pitchFamily="-105" charset="0"/>
                <a:cs typeface="Courier New" pitchFamily="-105" charset="0"/>
              </a:rPr>
              <a:t>$cut -</a:t>
            </a:r>
            <a:r>
              <a:rPr lang="en-US" sz="1600" b="1" dirty="0" err="1" smtClean="0">
                <a:solidFill>
                  <a:srgbClr val="000000"/>
                </a:solidFill>
                <a:latin typeface="Courier New" pitchFamily="-105" charset="0"/>
                <a:ea typeface="Courier New" pitchFamily="-105" charset="0"/>
                <a:cs typeface="Courier New" pitchFamily="-105" charset="0"/>
              </a:rPr>
              <a:t>d</a:t>
            </a:r>
            <a:r>
              <a:rPr lang="en-US" sz="1600" b="1" dirty="0" smtClean="0">
                <a:solidFill>
                  <a:srgbClr val="000000"/>
                </a:solidFill>
                <a:latin typeface="Courier New" pitchFamily="-105" charset="0"/>
                <a:ea typeface="Courier New" pitchFamily="-105" charset="0"/>
                <a:cs typeface="Courier New" pitchFamily="-105" charset="0"/>
              </a:rPr>
              <a:t>: -f1 file</a:t>
            </a:r>
          </a:p>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sz="1600" b="1" i="1" dirty="0" smtClean="0">
                <a:solidFill>
                  <a:srgbClr val="FF0000"/>
                </a:solidFill>
                <a:latin typeface="Courier New" pitchFamily="-105" charset="0"/>
                <a:ea typeface="Courier New" pitchFamily="-105" charset="0"/>
                <a:cs typeface="Courier New" pitchFamily="-105" charset="0"/>
              </a:rPr>
              <a:t>Root</a:t>
            </a:r>
          </a:p>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sz="1600" b="1" i="1" dirty="0" err="1" smtClean="0">
                <a:solidFill>
                  <a:srgbClr val="FF0000"/>
                </a:solidFill>
                <a:latin typeface="Courier New" pitchFamily="-105" charset="0"/>
                <a:ea typeface="Courier New" pitchFamily="-105" charset="0"/>
                <a:cs typeface="Courier New" pitchFamily="-105" charset="0"/>
              </a:rPr>
              <a:t>troot</a:t>
            </a:r>
            <a:endParaRPr lang="en-US" sz="1600" b="1" i="1" dirty="0" smtClean="0">
              <a:solidFill>
                <a:srgbClr val="FF0000"/>
              </a:solidFill>
              <a:latin typeface="Courier New" pitchFamily="-105" charset="0"/>
              <a:ea typeface="Courier New" pitchFamily="-105" charset="0"/>
              <a:cs typeface="Courier New" pitchFamily="-105" charset="0"/>
            </a:endParaRPr>
          </a:p>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sz="1600" b="1" i="1" dirty="0" err="1" smtClean="0">
                <a:solidFill>
                  <a:srgbClr val="FF0000"/>
                </a:solidFill>
                <a:latin typeface="Courier New" pitchFamily="-105" charset="0"/>
                <a:ea typeface="Courier New" pitchFamily="-105" charset="0"/>
                <a:cs typeface="Courier New" pitchFamily="-105" charset="0"/>
              </a:rPr>
              <a:t>iroot</a:t>
            </a:r>
            <a:endParaRPr lang="en-US" sz="1600" b="1" i="1" dirty="0" smtClean="0">
              <a:solidFill>
                <a:srgbClr val="FF0000"/>
              </a:solidFill>
              <a:latin typeface="Courier New" pitchFamily="-105" charset="0"/>
              <a:ea typeface="Courier New" pitchFamily="-105" charset="0"/>
              <a:cs typeface="Courier New" pitchFamily="-105" charset="0"/>
            </a:endParaRPr>
          </a:p>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sz="1600" b="1" i="1" dirty="0" err="1" smtClean="0">
                <a:solidFill>
                  <a:srgbClr val="FF0000"/>
                </a:solidFill>
                <a:latin typeface="Courier New" pitchFamily="-105" charset="0"/>
                <a:ea typeface="Courier New" pitchFamily="-105" charset="0"/>
                <a:cs typeface="Courier New" pitchFamily="-105" charset="0"/>
              </a:rPr>
              <a:t>ctroot</a:t>
            </a:r>
            <a:endParaRPr lang="en-US" sz="1600" b="1" i="1" dirty="0" smtClean="0">
              <a:solidFill>
                <a:srgbClr val="FF0000"/>
              </a:solidFill>
              <a:latin typeface="Courier New" pitchFamily="-105" charset="0"/>
              <a:ea typeface="Courier New" pitchFamily="-105" charset="0"/>
              <a:cs typeface="Courier New" pitchFamily="-105" charset="0"/>
            </a:endParaRPr>
          </a:p>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sz="1600" b="1" i="1" dirty="0" smtClean="0">
                <a:solidFill>
                  <a:srgbClr val="FF0000"/>
                </a:solidFill>
                <a:latin typeface="Courier New" pitchFamily="-105" charset="0"/>
                <a:ea typeface="Courier New" pitchFamily="-105" charset="0"/>
                <a:cs typeface="Courier New" pitchFamily="-105" charset="0"/>
              </a:rPr>
              <a:t>//</a:t>
            </a:r>
          </a:p>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US" sz="1600" b="1" dirty="0" smtClean="0">
              <a:solidFill>
                <a:srgbClr val="000000"/>
              </a:solidFill>
              <a:latin typeface="Courier New" pitchFamily="-105" charset="0"/>
              <a:ea typeface="Courier New" pitchFamily="-105" charset="0"/>
              <a:cs typeface="Courier New" pitchFamily="-105" charset="0"/>
            </a:endParaRPr>
          </a:p>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sz="1600" b="1" dirty="0" smtClean="0">
                <a:solidFill>
                  <a:srgbClr val="000000"/>
                </a:solidFill>
                <a:latin typeface="Courier New" pitchFamily="-105" charset="0"/>
                <a:ea typeface="Courier New" pitchFamily="-105" charset="0"/>
                <a:cs typeface="Courier New" pitchFamily="-105" charset="0"/>
              </a:rPr>
              <a:t>$cut -</a:t>
            </a:r>
            <a:r>
              <a:rPr lang="en-US" sz="1600" b="1" dirty="0" err="1" smtClean="0">
                <a:solidFill>
                  <a:srgbClr val="000000"/>
                </a:solidFill>
                <a:latin typeface="Courier New" pitchFamily="-105" charset="0"/>
                <a:ea typeface="Courier New" pitchFamily="-105" charset="0"/>
                <a:cs typeface="Courier New" pitchFamily="-105" charset="0"/>
              </a:rPr>
              <a:t>d</a:t>
            </a:r>
            <a:r>
              <a:rPr lang="en-US" sz="1600" b="1" dirty="0" smtClean="0">
                <a:solidFill>
                  <a:srgbClr val="000000"/>
                </a:solidFill>
                <a:latin typeface="Courier New" pitchFamily="-105" charset="0"/>
                <a:ea typeface="Courier New" pitchFamily="-105" charset="0"/>
                <a:cs typeface="Courier New" pitchFamily="-105" charset="0"/>
              </a:rPr>
              <a:t>: -f1 file | sort</a:t>
            </a:r>
          </a:p>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sz="1600" b="1" dirty="0" smtClean="0">
                <a:solidFill>
                  <a:srgbClr val="000000"/>
                </a:solidFill>
                <a:latin typeface="Courier New" pitchFamily="-105" charset="0"/>
                <a:ea typeface="Courier New" pitchFamily="-105" charset="0"/>
                <a:cs typeface="Courier New" pitchFamily="-105" charset="0"/>
              </a:rPr>
              <a:t>$cut -</a:t>
            </a:r>
            <a:r>
              <a:rPr lang="en-US" sz="1600" b="1" dirty="0" err="1" smtClean="0">
                <a:solidFill>
                  <a:srgbClr val="000000"/>
                </a:solidFill>
                <a:latin typeface="Courier New" pitchFamily="-105" charset="0"/>
                <a:ea typeface="Courier New" pitchFamily="-105" charset="0"/>
                <a:cs typeface="Courier New" pitchFamily="-105" charset="0"/>
              </a:rPr>
              <a:t>d</a:t>
            </a:r>
            <a:r>
              <a:rPr lang="en-US" sz="1600" b="1" dirty="0" smtClean="0">
                <a:solidFill>
                  <a:srgbClr val="000000"/>
                </a:solidFill>
                <a:latin typeface="Courier New" pitchFamily="-105" charset="0"/>
                <a:ea typeface="Courier New" pitchFamily="-105" charset="0"/>
                <a:cs typeface="Courier New" pitchFamily="-105" charset="0"/>
              </a:rPr>
              <a:t>: -f1 file | sort | head </a:t>
            </a:r>
          </a:p>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sz="1600" b="1" i="1" dirty="0" smtClean="0">
                <a:solidFill>
                  <a:srgbClr val="FF0000"/>
                </a:solidFill>
                <a:latin typeface="Courier New" pitchFamily="-105" charset="0"/>
                <a:ea typeface="Courier New" pitchFamily="-105" charset="0"/>
                <a:cs typeface="Courier New" pitchFamily="-105" charset="0"/>
              </a:rPr>
              <a:t>abate</a:t>
            </a:r>
          </a:p>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sz="1600" b="1" i="1" dirty="0" err="1" smtClean="0">
                <a:solidFill>
                  <a:srgbClr val="FF0000"/>
                </a:solidFill>
                <a:latin typeface="Courier New" pitchFamily="-105" charset="0"/>
                <a:ea typeface="Courier New" pitchFamily="-105" charset="0"/>
                <a:cs typeface="Courier New" pitchFamily="-105" charset="0"/>
              </a:rPr>
              <a:t>adm</a:t>
            </a:r>
            <a:endParaRPr lang="en-US" sz="1600" b="1" i="1" dirty="0" smtClean="0">
              <a:solidFill>
                <a:srgbClr val="FF0000"/>
              </a:solidFill>
              <a:latin typeface="Courier New" pitchFamily="-105" charset="0"/>
              <a:ea typeface="Courier New" pitchFamily="-105" charset="0"/>
              <a:cs typeface="Courier New" pitchFamily="-105" charset="0"/>
            </a:endParaRPr>
          </a:p>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sz="1600" b="1" i="1" dirty="0" err="1" smtClean="0">
                <a:solidFill>
                  <a:srgbClr val="FF0000"/>
                </a:solidFill>
                <a:latin typeface="Courier New" pitchFamily="-105" charset="0"/>
                <a:ea typeface="Courier New" pitchFamily="-105" charset="0"/>
                <a:cs typeface="Courier New" pitchFamily="-105" charset="0"/>
              </a:rPr>
              <a:t>adroot</a:t>
            </a:r>
            <a:endParaRPr lang="en-US" sz="1600" b="1" i="1" dirty="0" smtClean="0">
              <a:solidFill>
                <a:srgbClr val="FF0000"/>
              </a:solidFill>
              <a:latin typeface="Courier New" pitchFamily="-105" charset="0"/>
              <a:ea typeface="Courier New" pitchFamily="-105" charset="0"/>
              <a:cs typeface="Courier New" pitchFamily="-105" charset="0"/>
            </a:endParaRPr>
          </a:p>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sz="1600" b="1" i="1" dirty="0" err="1" smtClean="0">
                <a:solidFill>
                  <a:srgbClr val="FF0000"/>
                </a:solidFill>
                <a:latin typeface="Courier New" pitchFamily="-105" charset="0"/>
                <a:ea typeface="Courier New" pitchFamily="-105" charset="0"/>
                <a:cs typeface="Courier New" pitchFamily="-105" charset="0"/>
              </a:rPr>
              <a:t>Ais</a:t>
            </a:r>
            <a:endParaRPr lang="en-US" sz="1600" b="1" i="1" dirty="0" smtClean="0">
              <a:solidFill>
                <a:srgbClr val="FF0000"/>
              </a:solidFill>
              <a:latin typeface="Courier New" pitchFamily="-105" charset="0"/>
              <a:ea typeface="Courier New" pitchFamily="-105" charset="0"/>
              <a:cs typeface="Courier New" pitchFamily="-105" charset="0"/>
            </a:endParaRPr>
          </a:p>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sz="1600" b="1" i="1" dirty="0" err="1" smtClean="0">
                <a:solidFill>
                  <a:srgbClr val="FF0000"/>
                </a:solidFill>
                <a:latin typeface="Courier New" pitchFamily="-105" charset="0"/>
                <a:ea typeface="Courier New" pitchFamily="-105" charset="0"/>
                <a:cs typeface="Courier New" pitchFamily="-105" charset="0"/>
              </a:rPr>
              <a:t>alvaro-wis</a:t>
            </a:r>
            <a:endParaRPr lang="en-US" sz="1600" b="1" i="1" dirty="0" smtClean="0">
              <a:solidFill>
                <a:srgbClr val="FF0000"/>
              </a:solidFill>
              <a:latin typeface="Courier New" pitchFamily="-105" charset="0"/>
              <a:ea typeface="Courier New" pitchFamily="-105" charset="0"/>
              <a:cs typeface="Courier New" pitchFamily="-105" charset="0"/>
            </a:endParaRPr>
          </a:p>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sz="1600" b="1" i="1" dirty="0" err="1" smtClean="0">
                <a:solidFill>
                  <a:srgbClr val="FF0000"/>
                </a:solidFill>
                <a:latin typeface="Courier New" pitchFamily="-105" charset="0"/>
                <a:ea typeface="Courier New" pitchFamily="-105" charset="0"/>
                <a:cs typeface="Courier New" pitchFamily="-105" charset="0"/>
              </a:rPr>
              <a:t>anthony</a:t>
            </a:r>
            <a:endParaRPr lang="en-US" sz="1600" b="1" i="1" dirty="0" smtClean="0">
              <a:solidFill>
                <a:srgbClr val="FF0000"/>
              </a:solidFill>
              <a:latin typeface="Courier New" pitchFamily="-105" charset="0"/>
              <a:ea typeface="Courier New" pitchFamily="-105" charset="0"/>
              <a:cs typeface="Courier New" pitchFamily="-105" charset="0"/>
            </a:endParaRPr>
          </a:p>
          <a:p>
            <a:pPr lvl="1" algn="just">
              <a:lnSpc>
                <a:spcPct val="104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n-US" sz="1600" b="1" i="1" dirty="0" smtClean="0">
                <a:solidFill>
                  <a:srgbClr val="FF0000"/>
                </a:solidFill>
                <a:latin typeface="Courier New" pitchFamily="-105" charset="0"/>
                <a:ea typeface="Courier New" pitchFamily="-105" charset="0"/>
                <a:cs typeface="Courier New" pitchFamily="-105" charset="0"/>
              </a:rPr>
              <a:t>apache</a:t>
            </a:r>
            <a:endParaRPr lang="en-US" sz="1600" b="1" i="1" dirty="0">
              <a:solidFill>
                <a:srgbClr val="FF0000"/>
              </a:solidFill>
              <a:latin typeface="Courier New" pitchFamily="-105" charset="0"/>
              <a:ea typeface="Courier New" pitchFamily="-105" charset="0"/>
              <a:cs typeface="Courier New" pitchFamily="-105" charset="0"/>
            </a:endParaRPr>
          </a:p>
        </p:txBody>
      </p:sp>
      <p:sp>
        <p:nvSpPr>
          <p:cNvPr id="9" name="Rectangle 8"/>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The shell : Redirection tube</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0" y="0"/>
            <a:ext cx="1064652" cy="1064652"/>
          </a:xfrm>
          <a:prstGeom prst="rect">
            <a:avLst/>
          </a:prstGeom>
          <a:noFill/>
          <a:ln w="9525">
            <a:noFill/>
            <a:miter lim="800000"/>
            <a:headEnd/>
            <a:tailEnd/>
          </a:ln>
          <a:effectLst/>
        </p:spPr>
      </p:pic>
      <p:sp>
        <p:nvSpPr>
          <p:cNvPr id="10" name="Rectangle 9"/>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Practical 9 : Using the |</a:t>
            </a:r>
            <a:endParaRPr lang="en-US" sz="2400" b="1" dirty="0">
              <a:solidFill>
                <a:schemeClr val="bg1"/>
              </a:solidFill>
            </a:endParaRPr>
          </a:p>
        </p:txBody>
      </p:sp>
      <p:sp>
        <p:nvSpPr>
          <p:cNvPr id="18" name="Rectangle à coins arrondis 6"/>
          <p:cNvSpPr>
            <a:spLocks noChangeArrowheads="1"/>
          </p:cNvSpPr>
          <p:nvPr/>
        </p:nvSpPr>
        <p:spPr bwMode="auto">
          <a:xfrm>
            <a:off x="1399119" y="2901484"/>
            <a:ext cx="6449481" cy="832316"/>
          </a:xfrm>
          <a:prstGeom prst="roundRect">
            <a:avLst>
              <a:gd name="adj" fmla="val 16667"/>
            </a:avLst>
          </a:prstGeom>
          <a:noFill/>
          <a:ln w="19050" cap="flat" cmpd="sng" algn="ctr">
            <a:solidFill>
              <a:schemeClr val="accent5">
                <a:lumMod val="75000"/>
              </a:schemeClr>
            </a:solidFill>
            <a:prstDash val="solid"/>
            <a:round/>
            <a:headEnd type="none" w="med" len="med"/>
            <a:tailEnd type="none" w="med" len="med"/>
          </a:ln>
        </p:spPr>
        <p:txBody>
          <a:bodyPr>
            <a:prstTxWarp prst="textNoShape">
              <a:avLst/>
            </a:prstTxWarp>
          </a:bodyPr>
          <a:lstStyle/>
          <a:p>
            <a:pPr lvl="0"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t>How many sequences have a homology with </a:t>
            </a:r>
            <a:r>
              <a:rPr lang="en-US" dirty="0" smtClean="0"/>
              <a:t>bank</a:t>
            </a:r>
            <a:r>
              <a:rPr lang="en-US" dirty="0" smtClean="0"/>
              <a:t> </a:t>
            </a:r>
            <a:r>
              <a:rPr lang="en-US" dirty="0" smtClean="0"/>
              <a:t>sequences? </a:t>
            </a:r>
          </a:p>
          <a:p>
            <a:pPr algn="ctr"/>
            <a:endParaRPr lang="fr-FR" dirty="0" smtClean="0"/>
          </a:p>
          <a:p>
            <a:pPr algn="ctr"/>
            <a:endParaRPr lang="en-GB" dirty="0" smtClean="0"/>
          </a:p>
          <a:p>
            <a:pPr algn="ctr"/>
            <a:endParaRPr lang="fr-FR" dirty="0" smtClean="0">
              <a:solidFill>
                <a:srgbClr val="000000"/>
              </a:solidFill>
            </a:endParaRPr>
          </a:p>
          <a:p>
            <a:pPr algn="ctr">
              <a:defRPr/>
            </a:pPr>
            <a:endParaRPr lang="fr-FR" dirty="0">
              <a:solidFill>
                <a:srgbClr val="323232"/>
              </a:solidFill>
            </a:endParaRPr>
          </a:p>
        </p:txBody>
      </p:sp>
      <p:sp>
        <p:nvSpPr>
          <p:cNvPr id="21" name="Rectangle 20"/>
          <p:cNvSpPr/>
          <p:nvPr/>
        </p:nvSpPr>
        <p:spPr>
          <a:xfrm>
            <a:off x="678922" y="457200"/>
            <a:ext cx="7789332" cy="369332"/>
          </a:xfrm>
          <a:prstGeom prst="rect">
            <a:avLst/>
          </a:prstGeom>
        </p:spPr>
        <p:txBody>
          <a:bodyPr wrap="square">
            <a:spAutoFit/>
          </a:bodyPr>
          <a:lstStyle/>
          <a:p>
            <a:pPr algn="ctr"/>
            <a:r>
              <a:rPr lang="en-US" b="1" dirty="0" err="1" smtClean="0">
                <a:solidFill>
                  <a:srgbClr val="E08434"/>
                </a:solidFill>
              </a:rPr>
              <a:t>Commandes</a:t>
            </a:r>
            <a:r>
              <a:rPr lang="en-US" b="1" dirty="0" smtClean="0">
                <a:solidFill>
                  <a:srgbClr val="E08434"/>
                </a:solidFill>
              </a:rPr>
              <a:t> cut, </a:t>
            </a:r>
            <a:r>
              <a:rPr lang="en-US" b="1" dirty="0" err="1" smtClean="0">
                <a:solidFill>
                  <a:srgbClr val="E08434"/>
                </a:solidFill>
              </a:rPr>
              <a:t>uniq</a:t>
            </a:r>
            <a:endParaRPr lang="en-US" b="1" dirty="0" smtClean="0">
              <a:solidFill>
                <a:srgbClr val="E08434"/>
              </a:solidFill>
            </a:endParaRPr>
          </a:p>
        </p:txBody>
      </p:sp>
      <p:grpSp>
        <p:nvGrpSpPr>
          <p:cNvPr id="2" name="Grouper 23"/>
          <p:cNvGrpSpPr/>
          <p:nvPr/>
        </p:nvGrpSpPr>
        <p:grpSpPr>
          <a:xfrm>
            <a:off x="76200" y="2590800"/>
            <a:ext cx="1405071" cy="1371600"/>
            <a:chOff x="70247" y="1672104"/>
            <a:chExt cx="1405071" cy="1371600"/>
          </a:xfrm>
        </p:grpSpPr>
        <p:pic>
          <p:nvPicPr>
            <p:cNvPr id="15" name="Image 14"/>
            <p:cNvPicPr>
              <a:picLocks noChangeAspect="1"/>
            </p:cNvPicPr>
            <p:nvPr/>
          </p:nvPicPr>
          <p:blipFill>
            <a:blip r:embed="rId3"/>
            <a:stretch>
              <a:fillRect/>
            </a:stretch>
          </p:blipFill>
          <p:spPr>
            <a:xfrm>
              <a:off x="103718" y="1672104"/>
              <a:ext cx="1371600" cy="1371600"/>
            </a:xfrm>
            <a:prstGeom prst="rect">
              <a:avLst/>
            </a:prstGeom>
          </p:spPr>
        </p:pic>
        <p:sp>
          <p:nvSpPr>
            <p:cNvPr id="16" name="ZoneTexte 15"/>
            <p:cNvSpPr txBox="1"/>
            <p:nvPr/>
          </p:nvSpPr>
          <p:spPr>
            <a:xfrm>
              <a:off x="70247" y="2057400"/>
              <a:ext cx="615553" cy="523220"/>
            </a:xfrm>
            <a:prstGeom prst="rect">
              <a:avLst/>
            </a:prstGeom>
            <a:noFill/>
          </p:spPr>
          <p:txBody>
            <a:bodyPr vert="horz" wrap="square" rtlCol="0">
              <a:spAutoFit/>
            </a:bodyPr>
            <a:lstStyle/>
            <a:p>
              <a:pPr algn="ctr"/>
              <a:r>
                <a:rPr lang="fr-FR" sz="2800" b="1" dirty="0" smtClean="0">
                  <a:solidFill>
                    <a:schemeClr val="bg2">
                      <a:lumMod val="25000"/>
                    </a:schemeClr>
                  </a:solidFill>
                </a:rPr>
                <a:t>TP</a:t>
              </a:r>
              <a:endParaRPr lang="fr-FR" sz="2800" b="1" dirty="0">
                <a:solidFill>
                  <a:schemeClr val="bg2">
                    <a:lumMod val="25000"/>
                  </a:schemeClr>
                </a:solidFill>
              </a:endParaRPr>
            </a:p>
          </p:txBody>
        </p:sp>
      </p:grpSp>
      <p:pic>
        <p:nvPicPr>
          <p:cNvPr id="17" name="Picture 4"/>
          <p:cNvPicPr>
            <a:picLocks noChangeAspect="1" noChangeArrowheads="1"/>
          </p:cNvPicPr>
          <p:nvPr/>
        </p:nvPicPr>
        <p:blipFill>
          <a:blip r:embed="rId4"/>
          <a:srcRect/>
          <a:stretch>
            <a:fillRect/>
          </a:stretch>
        </p:blipFill>
        <p:spPr bwMode="auto">
          <a:xfrm>
            <a:off x="381000" y="3755062"/>
            <a:ext cx="969339" cy="969338"/>
          </a:xfrm>
          <a:prstGeom prst="rect">
            <a:avLst/>
          </a:prstGeom>
          <a:noFill/>
          <a:ln w="9525">
            <a:noFill/>
            <a:miter lim="800000"/>
            <a:headEnd/>
            <a:tailEnd/>
          </a:ln>
          <a:effectLst/>
        </p:spPr>
      </p:pic>
      <p:sp>
        <p:nvSpPr>
          <p:cNvPr id="22" name="Rectangle à coins arrondis 6"/>
          <p:cNvSpPr>
            <a:spLocks noChangeArrowheads="1"/>
          </p:cNvSpPr>
          <p:nvPr/>
        </p:nvSpPr>
        <p:spPr bwMode="auto">
          <a:xfrm>
            <a:off x="1551519" y="3886200"/>
            <a:ext cx="5077881" cy="762000"/>
          </a:xfrm>
          <a:prstGeom prst="roundRect">
            <a:avLst>
              <a:gd name="adj" fmla="val 16667"/>
            </a:avLst>
          </a:prstGeom>
          <a:solidFill>
            <a:schemeClr val="bg1"/>
          </a:solidFill>
          <a:ln w="19050" cap="flat" cmpd="sng" algn="ctr">
            <a:solidFill>
              <a:srgbClr val="323232"/>
            </a:solidFill>
            <a:prstDash val="solid"/>
            <a:round/>
            <a:headEnd type="none" w="med" len="med"/>
            <a:tailEnd type="none" w="med" len="med"/>
          </a:ln>
        </p:spPr>
        <p:txBody>
          <a:bodyPr>
            <a:prstTxWarp prst="textNoShape">
              <a:avLst/>
            </a:prstTxWarp>
          </a:bodyPr>
          <a:lstStyle/>
          <a:p>
            <a:pPr lvl="0" algn="just">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ea typeface="Courier New" pitchFamily="-105" charset="0"/>
                <a:cs typeface="Courier New" pitchFamily="-105" charset="0"/>
              </a:rPr>
              <a:t>Use command : </a:t>
            </a:r>
            <a:r>
              <a:rPr lang="en-US" sz="1600" dirty="0" err="1" smtClean="0">
                <a:solidFill>
                  <a:srgbClr val="000000"/>
                </a:solidFill>
                <a:latin typeface="Courier New" pitchFamily="-105" charset="0"/>
                <a:ea typeface="Courier New" pitchFamily="-105" charset="0"/>
                <a:cs typeface="Courier New" pitchFamily="-105" charset="0"/>
              </a:rPr>
              <a:t>uniq</a:t>
            </a:r>
            <a:endParaRPr lang="en-US" sz="1600" dirty="0" smtClean="0">
              <a:solidFill>
                <a:srgbClr val="000000"/>
              </a:solidFill>
              <a:latin typeface="Courier New" pitchFamily="-105" charset="0"/>
              <a:ea typeface="Courier New" pitchFamily="-105" charset="0"/>
              <a:cs typeface="Courier New" pitchFamily="-105" charset="0"/>
            </a:endParaRPr>
          </a:p>
          <a:p>
            <a:pPr lvl="0" algn="just">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ea typeface="Courier New" pitchFamily="-105" charset="0"/>
                <a:cs typeface="Courier New" pitchFamily="-105" charset="0"/>
              </a:rPr>
              <a:t>For more information : man </a:t>
            </a:r>
            <a:r>
              <a:rPr lang="en-US" sz="1600" dirty="0" err="1" smtClean="0">
                <a:solidFill>
                  <a:srgbClr val="000000"/>
                </a:solidFill>
                <a:ea typeface="Courier New" pitchFamily="-105" charset="0"/>
                <a:cs typeface="Courier New" pitchFamily="-105" charset="0"/>
              </a:rPr>
              <a:t>uniq</a:t>
            </a:r>
            <a:endParaRPr lang="en-US" sz="1600" dirty="0" smtClean="0">
              <a:solidFill>
                <a:srgbClr val="000000"/>
              </a:solidFill>
              <a:ea typeface="Courier New" pitchFamily="-105" charset="0"/>
              <a:cs typeface="Courier New" pitchFamily="-105" charset="0"/>
            </a:endParaRPr>
          </a:p>
          <a:p>
            <a:pPr algn="just">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i="1" dirty="0" smtClean="0">
              <a:solidFill>
                <a:srgbClr val="E08434"/>
              </a:solidFill>
              <a:cs typeface="Calibri"/>
            </a:endParaRPr>
          </a:p>
          <a:p>
            <a:pPr algn="just">
              <a:defRPr/>
            </a:pPr>
            <a:endParaRPr lang="fr-FR" sz="1600" dirty="0" smtClean="0">
              <a:solidFill>
                <a:schemeClr val="tx1">
                  <a:lumMod val="65000"/>
                  <a:lumOff val="35000"/>
                </a:schemeClr>
              </a:solidFill>
            </a:endParaRPr>
          </a:p>
          <a:p>
            <a:pPr algn="just">
              <a:defRPr/>
            </a:pPr>
            <a:endParaRPr lang="fr-FR" sz="1600" dirty="0">
              <a:solidFill>
                <a:schemeClr val="tx1">
                  <a:lumMod val="65000"/>
                  <a:lumOff val="35000"/>
                </a:schemeClr>
              </a:solidFill>
            </a:endParaRPr>
          </a:p>
        </p:txBody>
      </p:sp>
      <p:sp>
        <p:nvSpPr>
          <p:cNvPr id="24" name="Rectangle à coins arrondis 6"/>
          <p:cNvSpPr>
            <a:spLocks noChangeArrowheads="1"/>
          </p:cNvSpPr>
          <p:nvPr/>
        </p:nvSpPr>
        <p:spPr bwMode="auto">
          <a:xfrm>
            <a:off x="1322919" y="1510908"/>
            <a:ext cx="6525681" cy="851292"/>
          </a:xfrm>
          <a:prstGeom prst="roundRect">
            <a:avLst>
              <a:gd name="adj" fmla="val 16667"/>
            </a:avLst>
          </a:prstGeom>
          <a:solidFill>
            <a:schemeClr val="bg1"/>
          </a:solidFill>
          <a:ln w="19050" cap="flat" cmpd="sng" algn="ctr">
            <a:solidFill>
              <a:srgbClr val="323232"/>
            </a:solidFill>
            <a:prstDash val="solid"/>
            <a:round/>
            <a:headEnd type="none" w="med" len="med"/>
            <a:tailEnd type="none" w="med" len="med"/>
          </a:ln>
        </p:spPr>
        <p:txBody>
          <a:bodyPr>
            <a:prstTxWarp prst="textNoShape">
              <a:avLst/>
            </a:prstTxWarp>
          </a:bodyPr>
          <a:lstStyle/>
          <a:p>
            <a:pPr algn="just">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a:solidFill>
                  <a:schemeClr val="tx1">
                    <a:lumMod val="65000"/>
                    <a:lumOff val="35000"/>
                  </a:schemeClr>
                </a:solidFill>
              </a:rPr>
              <a:t>The file </a:t>
            </a:r>
            <a:r>
              <a:rPr lang="fr-FR" sz="1600" dirty="0">
                <a:solidFill>
                  <a:schemeClr val="tx1">
                    <a:lumMod val="65000"/>
                    <a:lumOff val="35000"/>
                  </a:schemeClr>
                </a:solidFill>
              </a:rPr>
              <a:t>/</a:t>
            </a:r>
            <a:r>
              <a:rPr lang="fr-FR" sz="1600" dirty="0" err="1">
                <a:solidFill>
                  <a:schemeClr val="tx1">
                    <a:lumMod val="65000"/>
                    <a:lumOff val="35000"/>
                  </a:schemeClr>
                </a:solidFill>
              </a:rPr>
              <a:t>usr</a:t>
            </a:r>
            <a:r>
              <a:rPr lang="fr-FR" sz="1600" dirty="0">
                <a:solidFill>
                  <a:schemeClr val="tx1">
                    <a:lumMod val="65000"/>
                    <a:lumOff val="35000"/>
                  </a:schemeClr>
                </a:solidFill>
              </a:rPr>
              <a:t>/local/</a:t>
            </a:r>
            <a:r>
              <a:rPr lang="fr-FR" sz="1600" dirty="0" err="1">
                <a:solidFill>
                  <a:schemeClr val="tx1">
                    <a:lumMod val="65000"/>
                    <a:lumOff val="35000"/>
                  </a:schemeClr>
                </a:solidFill>
              </a:rPr>
              <a:t>bioinfo</a:t>
            </a:r>
            <a:r>
              <a:rPr lang="fr-FR" sz="1600" dirty="0">
                <a:solidFill>
                  <a:schemeClr val="tx1">
                    <a:lumMod val="65000"/>
                    <a:lumOff val="35000"/>
                  </a:schemeClr>
                </a:solidFill>
              </a:rPr>
              <a:t>/training/linux/</a:t>
            </a:r>
            <a:r>
              <a:rPr lang="fr-FR" sz="1600" dirty="0" err="1">
                <a:solidFill>
                  <a:schemeClr val="tx1">
                    <a:lumMod val="65000"/>
                    <a:lumOff val="35000"/>
                  </a:schemeClr>
                </a:solidFill>
              </a:rPr>
              <a:t>output.blast</a:t>
            </a:r>
            <a:r>
              <a:rPr lang="fr-FR" sz="1600" dirty="0">
                <a:solidFill>
                  <a:schemeClr val="tx1">
                    <a:lumMod val="65000"/>
                    <a:lumOff val="35000"/>
                  </a:schemeClr>
                </a:solidFill>
              </a:rPr>
              <a:t> has been </a:t>
            </a:r>
            <a:r>
              <a:rPr lang="fr-FR" sz="1600" dirty="0" err="1">
                <a:solidFill>
                  <a:schemeClr val="tx1">
                    <a:lumMod val="65000"/>
                    <a:lumOff val="35000"/>
                  </a:schemeClr>
                </a:solidFill>
              </a:rPr>
              <a:t>generated</a:t>
            </a:r>
            <a:r>
              <a:rPr lang="fr-FR" sz="1600" dirty="0">
                <a:solidFill>
                  <a:schemeClr val="tx1">
                    <a:lumMod val="65000"/>
                    <a:lumOff val="35000"/>
                  </a:schemeClr>
                </a:solidFill>
              </a:rPr>
              <a:t> by a </a:t>
            </a:r>
            <a:r>
              <a:rPr lang="fr-FR" sz="1600" dirty="0" smtClean="0">
                <a:solidFill>
                  <a:schemeClr val="tx1">
                    <a:lumMod val="65000"/>
                    <a:lumOff val="35000"/>
                  </a:schemeClr>
                </a:solidFill>
              </a:rPr>
              <a:t>blast</a:t>
            </a:r>
            <a:r>
              <a:rPr lang="en-US" sz="1600" dirty="0">
                <a:solidFill>
                  <a:schemeClr val="tx1">
                    <a:lumMod val="65000"/>
                    <a:lumOff val="35000"/>
                  </a:schemeClr>
                </a:solidFill>
              </a:rPr>
              <a:t> </a:t>
            </a:r>
            <a:r>
              <a:rPr lang="en-US" sz="1600" dirty="0" smtClean="0">
                <a:solidFill>
                  <a:schemeClr val="tx1">
                    <a:lumMod val="65000"/>
                    <a:lumOff val="35000"/>
                  </a:schemeClr>
                </a:solidFill>
              </a:rPr>
              <a:t>against the databank /</a:t>
            </a:r>
            <a:r>
              <a:rPr lang="en-US" sz="1600" dirty="0" err="1" smtClean="0">
                <a:solidFill>
                  <a:schemeClr val="tx1">
                    <a:lumMod val="65000"/>
                    <a:lumOff val="35000"/>
                  </a:schemeClr>
                </a:solidFill>
              </a:rPr>
              <a:t>usr</a:t>
            </a:r>
            <a:r>
              <a:rPr lang="en-US" sz="1600" dirty="0" smtClean="0">
                <a:solidFill>
                  <a:schemeClr val="tx1">
                    <a:lumMod val="65000"/>
                    <a:lumOff val="35000"/>
                  </a:schemeClr>
                </a:solidFill>
              </a:rPr>
              <a:t>/local/</a:t>
            </a:r>
            <a:r>
              <a:rPr lang="en-US" sz="1600" dirty="0" err="1" smtClean="0">
                <a:solidFill>
                  <a:schemeClr val="tx1">
                    <a:lumMod val="65000"/>
                    <a:lumOff val="35000"/>
                  </a:schemeClr>
                </a:solidFill>
              </a:rPr>
              <a:t>bioinfo</a:t>
            </a:r>
            <a:r>
              <a:rPr lang="en-US" sz="1600" dirty="0" smtClean="0">
                <a:solidFill>
                  <a:schemeClr val="tx1">
                    <a:lumMod val="65000"/>
                    <a:lumOff val="35000"/>
                  </a:schemeClr>
                </a:solidFill>
              </a:rPr>
              <a:t>/training/</a:t>
            </a:r>
            <a:r>
              <a:rPr lang="en-US" sz="1600" dirty="0" err="1" smtClean="0">
                <a:solidFill>
                  <a:schemeClr val="tx1">
                    <a:lumMod val="65000"/>
                    <a:lumOff val="35000"/>
                  </a:schemeClr>
                </a:solidFill>
              </a:rPr>
              <a:t>linux</a:t>
            </a:r>
            <a:r>
              <a:rPr lang="en-US" sz="1600" dirty="0" smtClean="0">
                <a:solidFill>
                  <a:schemeClr val="tx1">
                    <a:lumMod val="65000"/>
                    <a:lumOff val="35000"/>
                  </a:schemeClr>
                </a:solidFill>
              </a:rPr>
              <a:t>/</a:t>
            </a:r>
            <a:r>
              <a:rPr lang="en-US" sz="1600" dirty="0" err="1" smtClean="0">
                <a:solidFill>
                  <a:schemeClr val="tx1">
                    <a:lumMod val="65000"/>
                    <a:lumOff val="35000"/>
                  </a:schemeClr>
                </a:solidFill>
              </a:rPr>
              <a:t>ma_banque.fasta</a:t>
            </a:r>
            <a:r>
              <a:rPr lang="en-US" sz="1600" dirty="0" smtClean="0">
                <a:solidFill>
                  <a:schemeClr val="tx1">
                    <a:lumMod val="65000"/>
                    <a:lumOff val="35000"/>
                  </a:schemeClr>
                </a:solidFill>
              </a:rPr>
              <a:t>. </a:t>
            </a:r>
            <a:endParaRPr lang="en-US" sz="1600" dirty="0" smtClean="0">
              <a:solidFill>
                <a:schemeClr val="tx1">
                  <a:lumMod val="65000"/>
                  <a:lumOff val="35000"/>
                </a:schemeClr>
              </a:solidFill>
            </a:endParaRPr>
          </a:p>
          <a:p>
            <a:pPr lvl="0" algn="just">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dirty="0" smtClean="0">
              <a:solidFill>
                <a:schemeClr val="tx1">
                  <a:lumMod val="65000"/>
                  <a:lumOff val="35000"/>
                </a:schemeClr>
              </a:solidFill>
            </a:endParaRPr>
          </a:p>
          <a:p>
            <a:pPr algn="just"/>
            <a:endParaRPr lang="en-US" sz="1600" i="1" dirty="0" smtClean="0">
              <a:solidFill>
                <a:schemeClr val="tx1">
                  <a:lumMod val="65000"/>
                  <a:lumOff val="35000"/>
                </a:schemeClr>
              </a:solidFill>
            </a:endParaRPr>
          </a:p>
          <a:p>
            <a:pPr algn="just"/>
            <a:endParaRPr lang="en-US" sz="1600" i="1" dirty="0" smtClean="0">
              <a:solidFill>
                <a:schemeClr val="tx1">
                  <a:lumMod val="65000"/>
                  <a:lumOff val="35000"/>
                </a:schemeClr>
              </a:solidFill>
            </a:endParaRPr>
          </a:p>
        </p:txBody>
      </p:sp>
    </p:spTree>
    <p:extLst>
      <p:ext uri="{BB962C8B-B14F-4D97-AF65-F5344CB8AC3E}">
        <p14:creationId xmlns:p14="http://schemas.microsoft.com/office/powerpoint/2010/main" val="30313272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à coins arrondis 31"/>
          <p:cNvSpPr/>
          <p:nvPr/>
        </p:nvSpPr>
        <p:spPr>
          <a:xfrm>
            <a:off x="647702" y="2768600"/>
            <a:ext cx="7558504" cy="2413000"/>
          </a:xfrm>
          <a:prstGeom prst="roundRect">
            <a:avLst/>
          </a:prstGeom>
          <a:solidFill>
            <a:schemeClr val="bg1"/>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04000"/>
              </a:lnSpc>
              <a:buClr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pPr>
            <a:r>
              <a:rPr lang="en-US" sz="1600" dirty="0" smtClean="0">
                <a:solidFill>
                  <a:srgbClr val="000000"/>
                </a:solidFill>
                <a:latin typeface="Courier New"/>
                <a:ea typeface="Courier New" pitchFamily="-105" charset="0"/>
                <a:cs typeface="Courier New"/>
              </a:rPr>
              <a:t>top			</a:t>
            </a:r>
            <a:r>
              <a:rPr lang="en-US" sz="1600" dirty="0" smtClean="0">
                <a:solidFill>
                  <a:srgbClr val="000000"/>
                </a:solidFill>
                <a:latin typeface="Calibri"/>
                <a:ea typeface="Courier New" pitchFamily="-105" charset="0"/>
                <a:cs typeface="Calibri"/>
              </a:rPr>
              <a:t>Display processes list, their memory and CPU usage, real time</a:t>
            </a:r>
          </a:p>
          <a:p>
            <a:pPr algn="just">
              <a:lnSpc>
                <a:spcPct val="104000"/>
              </a:lnSpc>
              <a:buClr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pPr>
            <a:r>
              <a:rPr lang="en-US" sz="1600" dirty="0" smtClean="0">
                <a:solidFill>
                  <a:srgbClr val="000000"/>
                </a:solidFill>
                <a:latin typeface="Calibri"/>
                <a:cs typeface="Calibri"/>
              </a:rPr>
              <a:t>  </a:t>
            </a:r>
          </a:p>
          <a:p>
            <a:pPr algn="just">
              <a:buClr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pPr>
            <a:r>
              <a:rPr lang="en-US" sz="1600" dirty="0" err="1" smtClean="0">
                <a:solidFill>
                  <a:srgbClr val="000000"/>
                </a:solidFill>
                <a:latin typeface="Courier New"/>
                <a:ea typeface="Courier New" pitchFamily="-105" charset="0"/>
                <a:cs typeface="Courier New"/>
              </a:rPr>
              <a:t>ps</a:t>
            </a:r>
            <a:r>
              <a:rPr lang="en-US" sz="1600" dirty="0" smtClean="0">
                <a:solidFill>
                  <a:srgbClr val="000000"/>
                </a:solidFill>
                <a:latin typeface="Courier New"/>
                <a:ea typeface="Courier New" pitchFamily="-105" charset="0"/>
                <a:cs typeface="Courier New"/>
              </a:rPr>
              <a:t>			</a:t>
            </a:r>
            <a:r>
              <a:rPr lang="en-US" sz="1600" dirty="0" smtClean="0">
                <a:solidFill>
                  <a:srgbClr val="000000"/>
                </a:solidFill>
                <a:latin typeface="Calibri"/>
                <a:ea typeface="Courier New" pitchFamily="-105" charset="0"/>
                <a:cs typeface="Calibri"/>
              </a:rPr>
              <a:t>Display executed tasks	</a:t>
            </a:r>
          </a:p>
          <a:p>
            <a:pPr algn="just">
              <a:buClr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pPr>
            <a:r>
              <a:rPr lang="en-US" sz="1600" dirty="0" smtClean="0">
                <a:solidFill>
                  <a:srgbClr val="000000"/>
                </a:solidFill>
                <a:latin typeface="Courier New"/>
                <a:cs typeface="Courier New"/>
              </a:rPr>
              <a:t>		</a:t>
            </a:r>
          </a:p>
          <a:p>
            <a:pPr>
              <a:buClrTx/>
              <a:buFontTx/>
              <a:buNone/>
              <a:tabLst>
                <a:tab pos="0" algn="l"/>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8983663" algn="l"/>
                <a:tab pos="9432925" algn="l"/>
                <a:tab pos="9882188" algn="l"/>
                <a:tab pos="10331450" algn="l"/>
                <a:tab pos="10780713" algn="l"/>
              </a:tabLst>
            </a:pPr>
            <a:r>
              <a:rPr lang="en-US" sz="1600" dirty="0" smtClean="0">
                <a:solidFill>
                  <a:srgbClr val="000000"/>
                </a:solidFill>
                <a:latin typeface="Courier New"/>
                <a:ea typeface="Courier New" pitchFamily="-105" charset="0"/>
                <a:cs typeface="Courier New"/>
              </a:rPr>
              <a:t>Kill		</a:t>
            </a:r>
            <a:r>
              <a:rPr lang="en-US" sz="1600" dirty="0" smtClean="0">
                <a:solidFill>
                  <a:srgbClr val="000000"/>
                </a:solidFill>
                <a:latin typeface="Calibri"/>
                <a:ea typeface="Courier New" pitchFamily="-105" charset="0"/>
                <a:cs typeface="Calibri"/>
              </a:rPr>
              <a:t>Allow to terminate a specific task based on 	its process ID (</a:t>
            </a:r>
            <a:r>
              <a:rPr lang="en-US" sz="1600" dirty="0" err="1" smtClean="0">
                <a:solidFill>
                  <a:srgbClr val="000000"/>
                </a:solidFill>
                <a:latin typeface="Calibri"/>
                <a:ea typeface="Courier New" pitchFamily="-105" charset="0"/>
                <a:cs typeface="Calibri"/>
              </a:rPr>
              <a:t>pid</a:t>
            </a:r>
            <a:r>
              <a:rPr lang="en-US" sz="1600" dirty="0" smtClean="0">
                <a:solidFill>
                  <a:srgbClr val="000000"/>
                </a:solidFill>
                <a:latin typeface="Calibri"/>
                <a:ea typeface="Courier New" pitchFamily="-105" charset="0"/>
                <a:cs typeface="Calibri"/>
              </a:rPr>
              <a:t>)</a:t>
            </a:r>
          </a:p>
        </p:txBody>
      </p:sp>
      <p:sp>
        <p:nvSpPr>
          <p:cNvPr id="33" name="Rectangle 4"/>
          <p:cNvSpPr>
            <a:spLocks noChangeArrowheads="1"/>
          </p:cNvSpPr>
          <p:nvPr/>
        </p:nvSpPr>
        <p:spPr bwMode="auto">
          <a:xfrm>
            <a:off x="381000" y="990600"/>
            <a:ext cx="8343900" cy="1757328"/>
          </a:xfrm>
          <a:prstGeom prst="rect">
            <a:avLst/>
          </a:prstGeom>
          <a:noFill/>
          <a:ln w="9525">
            <a:noFill/>
            <a:round/>
            <a:headEnd/>
            <a:tailEnd/>
          </a:ln>
        </p:spPr>
        <p:txBody>
          <a:bodyPr lIns="90000" tIns="46800" rIns="90000" bIns="46800">
            <a:prstTxWarp prst="textNoShape">
              <a:avLst/>
            </a:prstTxWarp>
            <a:spAutoFit/>
          </a:bodyPr>
          <a:lstStyle/>
          <a:p>
            <a:pPr algn="just">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b="1" dirty="0" smtClean="0">
              <a:solidFill>
                <a:srgbClr val="2AAFE6"/>
              </a:solidFill>
            </a:endParaRPr>
          </a:p>
          <a:p>
            <a:pPr algn="just">
              <a:lnSpc>
                <a:spcPct val="104000"/>
              </a:lnSpc>
              <a:buClr>
                <a:srgbClr val="FFCC6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solidFill>
                  <a:schemeClr val="accent5">
                    <a:lumMod val="75000"/>
                  </a:schemeClr>
                </a:solidFill>
              </a:rPr>
              <a:t>&amp; (ampersand) </a:t>
            </a:r>
            <a:r>
              <a:rPr lang="en-US" sz="1600" b="1" dirty="0" smtClean="0">
                <a:solidFill>
                  <a:srgbClr val="2AAFE6"/>
                </a:solidFill>
              </a:rPr>
              <a:t>: </a:t>
            </a:r>
            <a:r>
              <a:rPr lang="en-US" dirty="0" smtClean="0"/>
              <a:t>execute a </a:t>
            </a:r>
            <a:r>
              <a:rPr lang="en-US" dirty="0" err="1" smtClean="0"/>
              <a:t>commande</a:t>
            </a:r>
            <a:r>
              <a:rPr lang="en-US" dirty="0" smtClean="0"/>
              <a:t> in background by adding a '&amp;' at the end of the command-line. The user can thus continue to use the terminal even if the process is still running</a:t>
            </a:r>
            <a:endParaRPr lang="en-US" sz="1600" b="1" dirty="0" smtClean="0">
              <a:solidFill>
                <a:srgbClr val="2AAFE6"/>
              </a:solidFill>
            </a:endParaRPr>
          </a:p>
          <a:p>
            <a:pPr algn="ct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i="1" dirty="0" err="1" smtClean="0">
                <a:solidFill>
                  <a:schemeClr val="accent5">
                    <a:lumMod val="75000"/>
                  </a:schemeClr>
                </a:solidFill>
                <a:latin typeface="Courier"/>
                <a:cs typeface="Courier"/>
              </a:rPr>
              <a:t>blastall</a:t>
            </a:r>
            <a:r>
              <a:rPr lang="en-US" b="1" i="1" dirty="0" smtClean="0">
                <a:solidFill>
                  <a:schemeClr val="accent5">
                    <a:lumMod val="75000"/>
                  </a:schemeClr>
                </a:solidFill>
                <a:latin typeface="Courier"/>
                <a:cs typeface="Courier"/>
              </a:rPr>
              <a:t> –</a:t>
            </a:r>
            <a:r>
              <a:rPr lang="en-US" b="1" i="1" dirty="0" err="1" smtClean="0">
                <a:solidFill>
                  <a:schemeClr val="accent5">
                    <a:lumMod val="75000"/>
                  </a:schemeClr>
                </a:solidFill>
                <a:latin typeface="Courier"/>
                <a:cs typeface="Courier"/>
              </a:rPr>
              <a:t>d</a:t>
            </a:r>
            <a:r>
              <a:rPr lang="en-US" b="1" i="1" dirty="0" smtClean="0">
                <a:solidFill>
                  <a:schemeClr val="accent5">
                    <a:lumMod val="75000"/>
                  </a:schemeClr>
                </a:solidFill>
                <a:latin typeface="Courier"/>
                <a:cs typeface="Courier"/>
              </a:rPr>
              <a:t> nr –</a:t>
            </a:r>
            <a:r>
              <a:rPr lang="en-US" b="1" i="1" dirty="0" err="1" smtClean="0">
                <a:solidFill>
                  <a:schemeClr val="accent5">
                    <a:lumMod val="75000"/>
                  </a:schemeClr>
                </a:solidFill>
                <a:latin typeface="Courier"/>
                <a:cs typeface="Courier"/>
              </a:rPr>
              <a:t>i</a:t>
            </a:r>
            <a:r>
              <a:rPr lang="en-US" b="1" i="1" dirty="0" smtClean="0">
                <a:solidFill>
                  <a:schemeClr val="accent5">
                    <a:lumMod val="75000"/>
                  </a:schemeClr>
                </a:solidFill>
                <a:latin typeface="Courier"/>
                <a:cs typeface="Courier"/>
              </a:rPr>
              <a:t> </a:t>
            </a:r>
            <a:r>
              <a:rPr lang="en-US" b="1" i="1" dirty="0" err="1" smtClean="0">
                <a:solidFill>
                  <a:schemeClr val="accent5">
                    <a:lumMod val="75000"/>
                  </a:schemeClr>
                </a:solidFill>
                <a:latin typeface="Courier"/>
                <a:cs typeface="Courier"/>
              </a:rPr>
              <a:t>est.fasta</a:t>
            </a:r>
            <a:r>
              <a:rPr lang="en-US" b="1" i="1" dirty="0" smtClean="0">
                <a:solidFill>
                  <a:schemeClr val="accent5">
                    <a:lumMod val="75000"/>
                  </a:schemeClr>
                </a:solidFill>
                <a:latin typeface="Courier"/>
                <a:cs typeface="Courier"/>
              </a:rPr>
              <a:t> –</a:t>
            </a:r>
            <a:r>
              <a:rPr lang="en-US" b="1" i="1" dirty="0" err="1" smtClean="0">
                <a:solidFill>
                  <a:schemeClr val="accent5">
                    <a:lumMod val="75000"/>
                  </a:schemeClr>
                </a:solidFill>
                <a:latin typeface="Courier"/>
                <a:cs typeface="Courier"/>
              </a:rPr>
              <a:t>p</a:t>
            </a:r>
            <a:r>
              <a:rPr lang="en-US" b="1" i="1" dirty="0" smtClean="0">
                <a:solidFill>
                  <a:schemeClr val="accent5">
                    <a:lumMod val="75000"/>
                  </a:schemeClr>
                </a:solidFill>
                <a:latin typeface="Courier"/>
                <a:cs typeface="Courier"/>
              </a:rPr>
              <a:t> </a:t>
            </a:r>
            <a:r>
              <a:rPr lang="en-US" b="1" i="1" dirty="0" err="1" smtClean="0">
                <a:solidFill>
                  <a:schemeClr val="accent5">
                    <a:lumMod val="75000"/>
                  </a:schemeClr>
                </a:solidFill>
                <a:latin typeface="Courier"/>
                <a:cs typeface="Courier"/>
              </a:rPr>
              <a:t>blastx</a:t>
            </a:r>
            <a:r>
              <a:rPr lang="en-US" b="1" i="1" dirty="0" smtClean="0">
                <a:solidFill>
                  <a:schemeClr val="accent5">
                    <a:lumMod val="75000"/>
                  </a:schemeClr>
                </a:solidFill>
                <a:latin typeface="Courier"/>
                <a:cs typeface="Courier"/>
              </a:rPr>
              <a:t> &amp;</a:t>
            </a:r>
          </a:p>
          <a:p>
            <a:pPr algn="just">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b="1" dirty="0">
              <a:solidFill>
                <a:srgbClr val="2AAFE6"/>
              </a:solidFill>
            </a:endParaRPr>
          </a:p>
        </p:txBody>
      </p:sp>
      <p:sp>
        <p:nvSpPr>
          <p:cNvPr id="36" name="Rectangle 35"/>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The shell : &amp;</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0" y="0"/>
            <a:ext cx="1064652" cy="1064652"/>
          </a:xfrm>
          <a:prstGeom prst="rect">
            <a:avLst/>
          </a:prstGeom>
          <a:noFill/>
          <a:ln w="9525">
            <a:noFill/>
            <a:miter lim="800000"/>
            <a:headEnd/>
            <a:tailEnd/>
          </a:ln>
          <a:effectLst/>
        </p:spPr>
      </p:pic>
      <p:sp>
        <p:nvSpPr>
          <p:cNvPr id="12" name="Rectangle 11"/>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The shell : other special characters</a:t>
            </a:r>
            <a:endParaRPr lang="en-US" sz="2400" b="1" dirty="0">
              <a:solidFill>
                <a:schemeClr val="bg1"/>
              </a:solidFill>
            </a:endParaRPr>
          </a:p>
        </p:txBody>
      </p:sp>
      <p:sp>
        <p:nvSpPr>
          <p:cNvPr id="25" name="Rectangle 24"/>
          <p:cNvSpPr/>
          <p:nvPr/>
        </p:nvSpPr>
        <p:spPr>
          <a:xfrm>
            <a:off x="1752600" y="5345668"/>
            <a:ext cx="5652565" cy="369332"/>
          </a:xfrm>
          <a:prstGeom prst="rect">
            <a:avLst/>
          </a:prstGeom>
        </p:spPr>
        <p:txBody>
          <a:bodyPr wrap="square">
            <a:spAutoFit/>
          </a:bodyPr>
          <a:lstStyle/>
          <a:p>
            <a:pPr algn="ctr"/>
            <a:r>
              <a:rPr lang="en-US" b="1" dirty="0" smtClean="0">
                <a:solidFill>
                  <a:schemeClr val="accent5">
                    <a:lumMod val="75000"/>
                  </a:schemeClr>
                </a:solidFill>
              </a:rPr>
              <a:t>More special characters : * ? () {} [] ; ‘ ’ !</a:t>
            </a:r>
            <a:endParaRPr lang="en-US" dirty="0">
              <a:solidFill>
                <a:schemeClr val="accent5">
                  <a:lumMod val="75000"/>
                </a:schemeClr>
              </a:solidFill>
            </a:endParaRPr>
          </a:p>
        </p:txBody>
      </p:sp>
      <p:graphicFrame>
        <p:nvGraphicFramePr>
          <p:cNvPr id="9" name="Group 5"/>
          <p:cNvGraphicFramePr>
            <a:graphicFrameLocks noGrp="1"/>
          </p:cNvGraphicFramePr>
          <p:nvPr/>
        </p:nvGraphicFramePr>
        <p:xfrm>
          <a:off x="2173288" y="1600200"/>
          <a:ext cx="4684712" cy="3581400"/>
        </p:xfrm>
        <a:graphic>
          <a:graphicData uri="http://schemas.openxmlformats.org/drawingml/2006/table">
            <a:tbl>
              <a:tblPr/>
              <a:tblGrid>
                <a:gridCol w="1560512"/>
                <a:gridCol w="3124200"/>
              </a:tblGrid>
              <a:tr h="409575">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noProof="0" dirty="0" smtClean="0">
                          <a:ln>
                            <a:noFill/>
                          </a:ln>
                          <a:solidFill>
                            <a:srgbClr val="FFFFFF"/>
                          </a:solidFill>
                          <a:effectLst/>
                          <a:latin typeface="Arial" pitchFamily="-105" charset="0"/>
                          <a:ea typeface="DejaVu Sans" charset="0"/>
                          <a:cs typeface="DejaVu Sans" charset="0"/>
                        </a:rPr>
                        <a:t>Characters</a:t>
                      </a:r>
                      <a:endParaRPr kumimoji="0" lang="en-US" sz="1600" b="1" i="0" u="none" strike="noStrike" cap="none" normalizeH="0" baseline="0" noProof="0" dirty="0">
                        <a:ln>
                          <a:noFill/>
                        </a:ln>
                        <a:solidFill>
                          <a:srgbClr val="FFFFFF"/>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31859C"/>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noProof="0" dirty="0" smtClean="0">
                          <a:ln>
                            <a:noFill/>
                          </a:ln>
                          <a:solidFill>
                            <a:srgbClr val="FFFFFF"/>
                          </a:solidFill>
                          <a:effectLst/>
                          <a:latin typeface="Arial" pitchFamily="-105" charset="0"/>
                          <a:ea typeface="DejaVu Sans" charset="0"/>
                          <a:cs typeface="DejaVu Sans" charset="0"/>
                        </a:rPr>
                        <a:t>Meaning</a:t>
                      </a:r>
                      <a:endParaRPr kumimoji="0" lang="en-US" sz="1600" b="1" i="0" u="none" strike="noStrike" cap="none" normalizeH="0" baseline="0" noProof="0" dirty="0">
                        <a:ln>
                          <a:noFill/>
                        </a:ln>
                        <a:solidFill>
                          <a:srgbClr val="FFFFFF"/>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31859C"/>
                    </a:solidFill>
                  </a:tcPr>
                </a:tc>
              </a:tr>
              <a:tr h="428625">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Arial" pitchFamily="-105" charset="0"/>
                          <a:ea typeface="DejaVu Sans" charset="0"/>
                          <a:cs typeface="DejaVu Sans" charset="0"/>
                        </a:rPr>
                        <a:t>~</a:t>
                      </a:r>
                      <a:endParaRPr kumimoji="0" lang="en-US" sz="1600" b="0" i="0" u="none" strike="noStrike" cap="none" normalizeH="0" baseline="0" noProof="0" dirty="0">
                        <a:ln>
                          <a:noFill/>
                        </a:ln>
                        <a:solidFill>
                          <a:srgbClr val="000000"/>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Arial" pitchFamily="-105" charset="0"/>
                          <a:ea typeface="DejaVu Sans" charset="0"/>
                          <a:cs typeface="DejaVu Sans" charset="0"/>
                        </a:rPr>
                        <a:t>Home directory</a:t>
                      </a:r>
                      <a:endParaRPr kumimoji="0" lang="en-US" sz="1600" b="0" i="0" u="none" strike="noStrike" cap="none" normalizeH="0" baseline="0" noProof="0">
                        <a:ln>
                          <a:noFill/>
                        </a:ln>
                        <a:solidFill>
                          <a:srgbClr val="000000"/>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E9EDF4"/>
                    </a:solidFill>
                  </a:tcPr>
                </a:tc>
              </a:tr>
              <a:tr h="457200">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Arial" pitchFamily="-105" charset="0"/>
                          <a:ea typeface="DejaVu Sans" charset="0"/>
                          <a:cs typeface="DejaVu Sans" charset="0"/>
                        </a:rPr>
                        <a:t>#</a:t>
                      </a:r>
                      <a:endParaRPr kumimoji="0" lang="en-US" sz="1600" b="0" i="0" u="none" strike="noStrike" cap="none" normalizeH="0" baseline="0" noProof="0">
                        <a:ln>
                          <a:noFill/>
                        </a:ln>
                        <a:solidFill>
                          <a:srgbClr val="000000"/>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Arial" pitchFamily="-105" charset="0"/>
                          <a:ea typeface="DejaVu Sans" charset="0"/>
                          <a:cs typeface="DejaVu Sans" charset="0"/>
                        </a:rPr>
                        <a:t>Comment</a:t>
                      </a:r>
                      <a:endParaRPr kumimoji="0" lang="en-US" sz="1600" b="0" i="0" u="none" strike="noStrike" cap="none" normalizeH="0" baseline="0" noProof="0" dirty="0">
                        <a:ln>
                          <a:noFill/>
                        </a:ln>
                        <a:solidFill>
                          <a:srgbClr val="000000"/>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FFFFF"/>
                    </a:solidFill>
                  </a:tcPr>
                </a:tc>
              </a:tr>
              <a:tr h="457200">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Arial" pitchFamily="-105" charset="0"/>
                          <a:ea typeface="DejaVu Sans" charset="0"/>
                          <a:cs typeface="DejaVu Sans" charset="0"/>
                        </a:rPr>
                        <a:t>$</a:t>
                      </a:r>
                      <a:endParaRPr kumimoji="0" lang="en-US" sz="1600" b="0" i="0" u="none" strike="noStrike" cap="none" normalizeH="0" baseline="0" noProof="0" dirty="0">
                        <a:ln>
                          <a:noFill/>
                        </a:ln>
                        <a:solidFill>
                          <a:srgbClr val="000000"/>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Arial" pitchFamily="-105" charset="0"/>
                          <a:ea typeface="DejaVu Sans" charset="0"/>
                          <a:cs typeface="DejaVu Sans" charset="0"/>
                        </a:rPr>
                        <a:t>Variable</a:t>
                      </a:r>
                      <a:endParaRPr kumimoji="0" lang="en-US" sz="1600" b="0" i="0" u="none" strike="noStrike" cap="none" normalizeH="0" baseline="0" noProof="0">
                        <a:ln>
                          <a:noFill/>
                        </a:ln>
                        <a:solidFill>
                          <a:srgbClr val="000000"/>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E9EDF4"/>
                    </a:solidFill>
                  </a:tcPr>
                </a:tc>
              </a:tr>
              <a:tr h="457200">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Arial" pitchFamily="-105" charset="0"/>
                          <a:ea typeface="DejaVu Sans" charset="0"/>
                          <a:cs typeface="DejaVu Sans" charset="0"/>
                        </a:rPr>
                        <a:t>&amp;</a:t>
                      </a:r>
                      <a:endParaRPr kumimoji="0" lang="en-US" sz="1600" b="0" i="0" u="none" strike="noStrike" cap="none" normalizeH="0" baseline="0" noProof="0" dirty="0">
                        <a:ln>
                          <a:noFill/>
                        </a:ln>
                        <a:solidFill>
                          <a:srgbClr val="000000"/>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Arial" pitchFamily="-105" charset="0"/>
                          <a:ea typeface="DejaVu Sans" charset="0"/>
                          <a:cs typeface="DejaVu Sans" charset="0"/>
                        </a:rPr>
                        <a:t>Background process</a:t>
                      </a:r>
                      <a:endParaRPr kumimoji="0" lang="en-US" sz="1600" b="0" i="0" u="none" strike="noStrike" cap="none" normalizeH="0" baseline="0" noProof="0">
                        <a:ln>
                          <a:noFill/>
                        </a:ln>
                        <a:solidFill>
                          <a:srgbClr val="000000"/>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E9EDF4"/>
                    </a:solidFill>
                  </a:tcPr>
                </a:tc>
              </a:tr>
              <a:tr h="457200">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Arial" pitchFamily="-105" charset="0"/>
                          <a:ea typeface="DejaVu Sans" charset="0"/>
                          <a:cs typeface="DejaVu Sans" charset="0"/>
                        </a:rPr>
                        <a:t>&gt;</a:t>
                      </a:r>
                      <a:endParaRPr kumimoji="0" lang="en-US" sz="1600" b="0" i="0" u="none" strike="noStrike" cap="none" normalizeH="0" baseline="0" noProof="0" dirty="0">
                        <a:ln>
                          <a:noFill/>
                        </a:ln>
                        <a:solidFill>
                          <a:srgbClr val="000000"/>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Arial" pitchFamily="-105" charset="0"/>
                          <a:ea typeface="DejaVu Sans" charset="0"/>
                          <a:cs typeface="DejaVu Sans" charset="0"/>
                        </a:rPr>
                        <a:t>Redirection of output</a:t>
                      </a:r>
                      <a:endParaRPr kumimoji="0" lang="en-US" sz="1600" b="0" i="0" u="none" strike="noStrike" cap="none" normalizeH="0" baseline="0" noProof="0">
                        <a:ln>
                          <a:noFill/>
                        </a:ln>
                        <a:solidFill>
                          <a:srgbClr val="000000"/>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FFFFFF"/>
                    </a:solidFill>
                  </a:tcPr>
                </a:tc>
              </a:tr>
              <a:tr h="457200">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Arial" pitchFamily="-105" charset="0"/>
                          <a:ea typeface="DejaVu Sans" charset="0"/>
                          <a:cs typeface="DejaVu Sans" charset="0"/>
                        </a:rPr>
                        <a:t>&lt;</a:t>
                      </a:r>
                      <a:endParaRPr kumimoji="0" lang="en-US" sz="1600" b="0" i="0" u="none" strike="noStrike" cap="none" normalizeH="0" baseline="0" noProof="0" dirty="0">
                        <a:ln>
                          <a:noFill/>
                        </a:ln>
                        <a:solidFill>
                          <a:srgbClr val="000000"/>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Arial" pitchFamily="-105" charset="0"/>
                          <a:ea typeface="DejaVu Sans" charset="0"/>
                          <a:cs typeface="DejaVu Sans" charset="0"/>
                        </a:rPr>
                        <a:t>Redirection of input</a:t>
                      </a:r>
                      <a:endParaRPr kumimoji="0" lang="en-US" sz="1600" b="0" i="0" u="none" strike="noStrike" cap="none" normalizeH="0" baseline="0" noProof="0">
                        <a:ln>
                          <a:noFill/>
                        </a:ln>
                        <a:solidFill>
                          <a:srgbClr val="000000"/>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E9EDF4"/>
                    </a:solidFill>
                  </a:tcPr>
                </a:tc>
              </a:tr>
              <a:tr h="457200">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Arial" pitchFamily="-105" charset="0"/>
                          <a:ea typeface="DejaVu Sans" charset="0"/>
                          <a:cs typeface="DejaVu Sans" charset="0"/>
                        </a:rPr>
                        <a:t>/</a:t>
                      </a:r>
                      <a:endParaRPr kumimoji="0" lang="en-US" sz="1600" b="0" i="0" u="none" strike="noStrike" cap="none" normalizeH="0" baseline="0" noProof="0" dirty="0">
                        <a:ln>
                          <a:noFill/>
                        </a:ln>
                        <a:solidFill>
                          <a:srgbClr val="000000"/>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Arial" pitchFamily="-105" charset="0"/>
                          <a:ea typeface="DejaVu Sans" charset="0"/>
                          <a:cs typeface="DejaVu Sans" charset="0"/>
                        </a:rPr>
                        <a:t>Separator of folders in paths</a:t>
                      </a:r>
                      <a:endParaRPr kumimoji="0" lang="en-US" sz="1600" b="0" i="0" u="none" strike="noStrike" cap="none" normalizeH="0" baseline="0" noProof="0" dirty="0">
                        <a:ln>
                          <a:noFill/>
                        </a:ln>
                        <a:solidFill>
                          <a:srgbClr val="000000"/>
                        </a:solidFill>
                        <a:effectLst/>
                        <a:latin typeface="Arial" pitchFamily="-105" charset="0"/>
                        <a:ea typeface="DejaVu Sans" charset="0"/>
                        <a:cs typeface="DejaVu Sans" charset="0"/>
                      </a:endParaRPr>
                    </a:p>
                  </a:txBody>
                  <a:tcPr marL="90000" marR="90000" marT="60912" marB="46800" horzOverflow="overflow">
                    <a:lnL>
                      <a:noFill/>
                    </a:lnL>
                    <a:lnR>
                      <a:noFill/>
                    </a:lnR>
                    <a:lnT>
                      <a:noFill/>
                    </a:lnT>
                    <a:lnB>
                      <a:noFill/>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667000" y="1078468"/>
            <a:ext cx="3886200" cy="369332"/>
          </a:xfrm>
          <a:prstGeom prst="rect">
            <a:avLst/>
          </a:prstGeom>
        </p:spPr>
        <p:txBody>
          <a:bodyPr wrap="square">
            <a:spAutoFit/>
          </a:bodyPr>
          <a:lstStyle/>
          <a:p>
            <a:r>
              <a:rPr lang="en-US" b="1" dirty="0" err="1" smtClean="0">
                <a:solidFill>
                  <a:srgbClr val="E08434"/>
                </a:solidFill>
                <a:latin typeface="Calibri (Corps)"/>
                <a:cs typeface="Calibri (Corps)"/>
              </a:rPr>
              <a:t>grep</a:t>
            </a:r>
            <a:r>
              <a:rPr lang="en-US" b="1" dirty="0" smtClean="0">
                <a:solidFill>
                  <a:srgbClr val="E08434"/>
                </a:solidFill>
                <a:latin typeface="Calibri (Corps)"/>
                <a:cs typeface="Calibri (Corps)"/>
              </a:rPr>
              <a:t> </a:t>
            </a:r>
            <a:r>
              <a:rPr lang="en-US" dirty="0" smtClean="0">
                <a:latin typeface="Calibri (Corps)"/>
                <a:cs typeface="Calibri (Corps)"/>
              </a:rPr>
              <a:t>: finding a pattern in a line</a:t>
            </a:r>
            <a:endParaRPr lang="en-US" dirty="0">
              <a:latin typeface="Calibri (Corps)"/>
              <a:cs typeface="Calibri (Corps)"/>
            </a:endParaRPr>
          </a:p>
        </p:txBody>
      </p:sp>
      <p:sp>
        <p:nvSpPr>
          <p:cNvPr id="16" name="Rectangle 4"/>
          <p:cNvSpPr>
            <a:spLocks noChangeArrowheads="1"/>
          </p:cNvSpPr>
          <p:nvPr/>
        </p:nvSpPr>
        <p:spPr bwMode="auto">
          <a:xfrm>
            <a:off x="1671745" y="2133854"/>
            <a:ext cx="5872055" cy="380746"/>
          </a:xfrm>
          <a:prstGeom prst="rect">
            <a:avLst/>
          </a:prstGeom>
          <a:noFill/>
          <a:ln w="9525">
            <a:noFill/>
            <a:round/>
            <a:headEnd/>
            <a:tailEnd/>
          </a:ln>
        </p:spPr>
        <p:txBody>
          <a:bodyPr wrap="none" lIns="90000" tIns="46800" rIns="90000" bIns="46800">
            <a:prstTxWarp prst="textNoShape">
              <a:avLst/>
            </a:prstTxWarp>
            <a:spAutoFit/>
          </a:bodyPr>
          <a:lstStyle/>
          <a:p>
            <a:pP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err="1" smtClean="0">
                <a:latin typeface="Courier"/>
                <a:cs typeface="Courier"/>
              </a:rPr>
              <a:t>Syntaxe</a:t>
            </a:r>
            <a:r>
              <a:rPr lang="en-US" i="1" dirty="0" smtClean="0">
                <a:latin typeface="Courier"/>
                <a:cs typeface="Courier"/>
              </a:rPr>
              <a:t> :  </a:t>
            </a:r>
            <a:r>
              <a:rPr lang="en-US" i="1" dirty="0" err="1" smtClean="0">
                <a:latin typeface="Courier"/>
                <a:cs typeface="Courier"/>
              </a:rPr>
              <a:t>grep</a:t>
            </a:r>
            <a:r>
              <a:rPr lang="en-US" i="1" dirty="0" smtClean="0">
                <a:latin typeface="Courier"/>
                <a:cs typeface="Courier"/>
              </a:rPr>
              <a:t> [options] motif [file1 …]</a:t>
            </a:r>
            <a:endParaRPr lang="en-US" i="1" dirty="0">
              <a:latin typeface="Courier"/>
              <a:cs typeface="Courier"/>
            </a:endParaRPr>
          </a:p>
        </p:txBody>
      </p:sp>
      <p:sp>
        <p:nvSpPr>
          <p:cNvPr id="21" name="Rectangle 21"/>
          <p:cNvSpPr>
            <a:spLocks noChangeArrowheads="1"/>
          </p:cNvSpPr>
          <p:nvPr/>
        </p:nvSpPr>
        <p:spPr bwMode="auto">
          <a:xfrm>
            <a:off x="1143000" y="1370568"/>
            <a:ext cx="6934200" cy="371513"/>
          </a:xfrm>
          <a:prstGeom prst="rect">
            <a:avLst/>
          </a:prstGeom>
          <a:noFill/>
          <a:ln w="9525">
            <a:noFill/>
            <a:round/>
            <a:headEnd/>
            <a:tailEnd/>
          </a:ln>
        </p:spPr>
        <p:txBody>
          <a:bodyPr wrap="square" lIns="90000" tIns="46800" rIns="90000" bIns="46800">
            <a:prstTxWarp prst="textNoShape">
              <a:avLst/>
            </a:prstTxWarp>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latin typeface="Calibri"/>
                <a:cs typeface="Calibri"/>
              </a:rPr>
              <a:t>The </a:t>
            </a:r>
            <a:r>
              <a:rPr lang="en-US" dirty="0" err="1" smtClean="0">
                <a:latin typeface="Calibri"/>
                <a:cs typeface="Calibri"/>
              </a:rPr>
              <a:t>grep</a:t>
            </a:r>
            <a:r>
              <a:rPr lang="en-US" dirty="0" smtClean="0">
                <a:latin typeface="Calibri"/>
                <a:cs typeface="Calibri"/>
              </a:rPr>
              <a:t> command allows to search a character chain in a file or more </a:t>
            </a:r>
            <a:endParaRPr lang="en-US" dirty="0">
              <a:latin typeface="Calibri"/>
              <a:cs typeface="Calibri"/>
            </a:endParaRPr>
          </a:p>
        </p:txBody>
      </p:sp>
      <p:sp>
        <p:nvSpPr>
          <p:cNvPr id="10" name="Rectangle 9"/>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How to get quickly information from output files?</a:t>
            </a:r>
            <a:endParaRPr lang="en-US" sz="2400" b="1" dirty="0">
              <a:solidFill>
                <a:schemeClr val="bg1"/>
              </a:solidFill>
            </a:endParaRPr>
          </a:p>
        </p:txBody>
      </p:sp>
      <p:graphicFrame>
        <p:nvGraphicFramePr>
          <p:cNvPr id="12" name="Tableau 11"/>
          <p:cNvGraphicFramePr>
            <a:graphicFrameLocks noGrp="1"/>
          </p:cNvGraphicFramePr>
          <p:nvPr/>
        </p:nvGraphicFramePr>
        <p:xfrm>
          <a:off x="7391400" y="2590800"/>
          <a:ext cx="208280" cy="365760"/>
        </p:xfrm>
        <a:graphic>
          <a:graphicData uri="http://schemas.openxmlformats.org/drawingml/2006/table">
            <a:tbl>
              <a:tblPr/>
              <a:tblGrid>
                <a:gridCol w="208280"/>
              </a:tblGrid>
              <a:tr h="0">
                <a:tc>
                  <a:txBody>
                    <a:bodyPr/>
                    <a:lstStyle/>
                    <a:p>
                      <a:endParaRPr lang="fr-FR" dirty="0"/>
                    </a:p>
                  </a:txBody>
                  <a:tcPr>
                    <a:lnL w="12700" cmpd="sng">
                      <a:solidFill>
                        <a:srgbClr val="31859C"/>
                      </a:solidFill>
                      <a:prstDash val="solid"/>
                    </a:lnL>
                    <a:lnR w="12700" cmpd="sng">
                      <a:solidFill>
                        <a:srgbClr val="31859C"/>
                      </a:solidFill>
                      <a:prstDash val="solid"/>
                    </a:lnR>
                    <a:lnT w="12700" cmpd="sng">
                      <a:solidFill>
                        <a:srgbClr val="31859C"/>
                      </a:solidFill>
                      <a:prstDash val="solid"/>
                    </a:lnT>
                    <a:lnB w="12700" cmpd="sng">
                      <a:solidFill>
                        <a:srgbClr val="31859C"/>
                      </a:solidFill>
                      <a:prstDash val="solid"/>
                    </a:lnB>
                  </a:tcPr>
                </a:tc>
              </a:tr>
            </a:tbl>
          </a:graphicData>
        </a:graphic>
      </p:graphicFrame>
      <p:graphicFrame>
        <p:nvGraphicFramePr>
          <p:cNvPr id="13" name="Group 5"/>
          <p:cNvGraphicFramePr>
            <a:graphicFrameLocks noGrp="1"/>
          </p:cNvGraphicFramePr>
          <p:nvPr/>
        </p:nvGraphicFramePr>
        <p:xfrm>
          <a:off x="304800" y="3048000"/>
          <a:ext cx="8610600" cy="2771029"/>
        </p:xfrm>
        <a:graphic>
          <a:graphicData uri="http://schemas.openxmlformats.org/drawingml/2006/table">
            <a:tbl>
              <a:tblPr/>
              <a:tblGrid>
                <a:gridCol w="1281116"/>
                <a:gridCol w="7329484"/>
              </a:tblGrid>
              <a:tr h="409575">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u="none" strike="noStrike" cap="none" normalizeH="0" baseline="0" noProof="0" dirty="0" smtClean="0">
                          <a:ln>
                            <a:noFill/>
                          </a:ln>
                          <a:solidFill>
                            <a:schemeClr val="bg1"/>
                          </a:solidFill>
                          <a:effectLst/>
                        </a:rPr>
                        <a:t>Option</a:t>
                      </a:r>
                      <a:endParaRPr kumimoji="0" lang="en-US" sz="1600" b="1" i="0" u="none" strike="noStrike" cap="none" normalizeH="0" baseline="0" noProof="0" dirty="0">
                        <a:ln>
                          <a:noFill/>
                        </a:ln>
                        <a:solidFill>
                          <a:schemeClr val="bg1"/>
                        </a:solidFill>
                        <a:effectLst/>
                        <a:latin typeface="+mn-lt"/>
                        <a:ea typeface="DejaVu Sans" charset="0"/>
                        <a:cs typeface="Calibri"/>
                      </a:endParaRPr>
                    </a:p>
                  </a:txBody>
                  <a:tcPr marL="90000" marR="90000" marT="53603" marB="46800" horzOverflow="overflow">
                    <a:lnL>
                      <a:noFill/>
                    </a:lnL>
                    <a:lnR>
                      <a:noFill/>
                    </a:lnR>
                    <a:lnT>
                      <a:noFill/>
                    </a:lnT>
                    <a:lnB>
                      <a:noFill/>
                    </a:lnB>
                    <a:lnTlToBr>
                      <a:noFill/>
                    </a:lnTlToBr>
                    <a:lnBlToTr>
                      <a:noFill/>
                    </a:lnBlToTr>
                    <a:solidFill>
                      <a:srgbClr val="31859C"/>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noProof="0" dirty="0" smtClean="0">
                          <a:ln>
                            <a:noFill/>
                          </a:ln>
                          <a:solidFill>
                            <a:srgbClr val="FFFFFF"/>
                          </a:solidFill>
                          <a:effectLst/>
                          <a:latin typeface="Calibri"/>
                          <a:ea typeface="DejaVu Sans" charset="0"/>
                          <a:cs typeface="Calibri"/>
                        </a:rPr>
                        <a:t>Description</a:t>
                      </a:r>
                      <a:endParaRPr kumimoji="0" lang="en-US" sz="1600" b="1" i="0" u="none" strike="noStrike" cap="none" normalizeH="0" baseline="0" noProof="0" dirty="0">
                        <a:ln>
                          <a:noFill/>
                        </a:ln>
                        <a:solidFill>
                          <a:srgbClr val="FFFFFF"/>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31859C"/>
                    </a:solidFill>
                  </a:tcPr>
                </a:tc>
              </a:tr>
              <a:tr h="428625">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u="none" strike="noStrike" cap="none" normalizeH="0" baseline="0" noProof="0" dirty="0" smtClean="0">
                          <a:ln>
                            <a:noFill/>
                          </a:ln>
                          <a:effectLst/>
                        </a:rPr>
                        <a:t>-</a:t>
                      </a:r>
                      <a:r>
                        <a:rPr kumimoji="0" lang="en-US" sz="1600" u="none" strike="noStrike" cap="none" normalizeH="0" baseline="0" noProof="0" dirty="0" err="1" smtClean="0">
                          <a:ln>
                            <a:noFill/>
                          </a:ln>
                          <a:effectLst/>
                        </a:rPr>
                        <a:t>c</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u="none" strike="noStrike" cap="none" normalizeH="0" baseline="0" noProof="0" dirty="0" smtClean="0">
                          <a:ln>
                            <a:noFill/>
                          </a:ln>
                          <a:effectLst/>
                        </a:rPr>
                        <a:t>Display the number of lines in which the motif was found. The lines are not outputted</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r>
              <a:tr h="457200">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u="none" strike="noStrike" cap="none" normalizeH="0" baseline="0" noProof="0" dirty="0" smtClean="0">
                          <a:ln>
                            <a:noFill/>
                          </a:ln>
                          <a:effectLst/>
                        </a:rPr>
                        <a:t>-</a:t>
                      </a:r>
                      <a:r>
                        <a:rPr kumimoji="0" lang="en-US" sz="1600" u="none" strike="noStrike" cap="none" normalizeH="0" baseline="0" noProof="0" dirty="0" err="1" smtClean="0">
                          <a:ln>
                            <a:noFill/>
                          </a:ln>
                          <a:effectLst/>
                        </a:rPr>
                        <a:t>n</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u="none" strike="noStrike" cap="none" normalizeH="0" baseline="0" noProof="0" dirty="0" smtClean="0">
                          <a:ln>
                            <a:noFill/>
                          </a:ln>
                          <a:effectLst/>
                        </a:rPr>
                        <a:t>Output the line containing the motif, </a:t>
                      </a:r>
                      <a:r>
                        <a:rPr kumimoji="0" lang="en-US" sz="1600" u="none" strike="noStrike" cap="none" normalizeH="0" baseline="0" noProof="0" dirty="0" err="1" smtClean="0">
                          <a:ln>
                            <a:noFill/>
                          </a:ln>
                          <a:effectLst/>
                        </a:rPr>
                        <a:t>preceeded</a:t>
                      </a:r>
                      <a:r>
                        <a:rPr kumimoji="0" lang="en-US" sz="1600" u="none" strike="noStrike" cap="none" normalizeH="0" baseline="0" noProof="0" dirty="0" smtClean="0">
                          <a:ln>
                            <a:noFill/>
                          </a:ln>
                          <a:effectLst/>
                        </a:rPr>
                        <a:t> by their line number in the corresponding file.</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r>
              <a:tr h="457200">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u="none" strike="noStrike" cap="none" normalizeH="0" baseline="0" noProof="0" dirty="0" smtClean="0">
                          <a:ln>
                            <a:noFill/>
                          </a:ln>
                          <a:effectLst/>
                        </a:rPr>
                        <a:t>-</a:t>
                      </a:r>
                      <a:r>
                        <a:rPr kumimoji="0" lang="en-US" sz="1600" u="none" strike="noStrike" cap="none" normalizeH="0" baseline="0" noProof="0" dirty="0" err="1" smtClean="0">
                          <a:ln>
                            <a:noFill/>
                          </a:ln>
                          <a:effectLst/>
                        </a:rPr>
                        <a:t>l</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u="none" strike="noStrike" cap="none" normalizeH="0" baseline="0" noProof="0" dirty="0" smtClean="0">
                          <a:ln>
                            <a:noFill/>
                          </a:ln>
                          <a:effectLst/>
                        </a:rPr>
                        <a:t>Display only filenames in which the motif was found. The lines are not outputted</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r>
              <a:tr h="457200">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u="none" strike="noStrike" cap="none" normalizeH="0" baseline="0" noProof="0" dirty="0" smtClean="0">
                          <a:ln>
                            <a:noFill/>
                          </a:ln>
                          <a:effectLst/>
                        </a:rPr>
                        <a:t>-</a:t>
                      </a:r>
                      <a:r>
                        <a:rPr kumimoji="0" lang="en-US" sz="1600" u="none" strike="noStrike" cap="none" normalizeH="0" baseline="0" noProof="0" dirty="0" err="1" smtClean="0">
                          <a:ln>
                            <a:noFill/>
                          </a:ln>
                          <a:effectLst/>
                        </a:rPr>
                        <a:t>i</a:t>
                      </a:r>
                      <a:endParaRPr kumimoji="0" lang="en-US" sz="1600" b="1"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u="none" strike="noStrike" cap="none" normalizeH="0" baseline="0" noProof="0" dirty="0" smtClean="0">
                          <a:ln>
                            <a:noFill/>
                          </a:ln>
                          <a:effectLst/>
                        </a:rPr>
                        <a:t>No differences between lowercase and uppercase</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r>
              <a:tr h="457200">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u="none" strike="noStrike" cap="none" normalizeH="0" baseline="0" noProof="0" dirty="0" smtClean="0">
                          <a:ln>
                            <a:noFill/>
                          </a:ln>
                          <a:effectLst/>
                        </a:rPr>
                        <a:t>-</a:t>
                      </a:r>
                      <a:r>
                        <a:rPr kumimoji="0" lang="en-US" sz="1600" u="none" strike="noStrike" cap="none" normalizeH="0" baseline="0" noProof="0" dirty="0" err="1" smtClean="0">
                          <a:ln>
                            <a:noFill/>
                          </a:ln>
                          <a:effectLst/>
                        </a:rPr>
                        <a:t>v</a:t>
                      </a:r>
                      <a:endParaRPr kumimoji="0" lang="en-US" sz="1600" b="1"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u="none" strike="noStrike" cap="none" normalizeH="0" baseline="0" noProof="0" dirty="0" smtClean="0">
                          <a:ln>
                            <a:noFill/>
                          </a:ln>
                          <a:effectLst/>
                        </a:rPr>
                        <a:t>Display all lines WITHOUT the motif</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38835" y="685800"/>
            <a:ext cx="5652565" cy="369332"/>
          </a:xfrm>
          <a:prstGeom prst="rect">
            <a:avLst/>
          </a:prstGeom>
        </p:spPr>
        <p:txBody>
          <a:bodyPr wrap="square">
            <a:spAutoFit/>
          </a:bodyPr>
          <a:lstStyle/>
          <a:p>
            <a:pPr algn="ctr"/>
            <a:r>
              <a:rPr lang="en-US" b="1" dirty="0" err="1" smtClean="0">
                <a:solidFill>
                  <a:schemeClr val="accent5">
                    <a:lumMod val="75000"/>
                  </a:schemeClr>
                </a:solidFill>
                <a:latin typeface="Calibri (Corps)"/>
                <a:cs typeface="Calibri (Corps)"/>
              </a:rPr>
              <a:t>grep</a:t>
            </a:r>
            <a:r>
              <a:rPr lang="en-US" b="1" dirty="0" smtClean="0">
                <a:solidFill>
                  <a:schemeClr val="accent5">
                    <a:lumMod val="75000"/>
                  </a:schemeClr>
                </a:solidFill>
                <a:latin typeface="Calibri (Corps)"/>
                <a:cs typeface="Calibri (Corps)"/>
              </a:rPr>
              <a:t> : Regular Expression</a:t>
            </a:r>
            <a:endParaRPr lang="en-US" dirty="0">
              <a:solidFill>
                <a:schemeClr val="accent5">
                  <a:lumMod val="75000"/>
                </a:schemeClr>
              </a:solidFill>
              <a:latin typeface="Calibri (Corps)"/>
              <a:cs typeface="Calibri (Corps)"/>
            </a:endParaRPr>
          </a:p>
        </p:txBody>
      </p:sp>
      <p:sp>
        <p:nvSpPr>
          <p:cNvPr id="21" name="Rectangle 21"/>
          <p:cNvSpPr>
            <a:spLocks noChangeArrowheads="1"/>
          </p:cNvSpPr>
          <p:nvPr/>
        </p:nvSpPr>
        <p:spPr bwMode="auto">
          <a:xfrm>
            <a:off x="1371600" y="1230868"/>
            <a:ext cx="6400800" cy="380746"/>
          </a:xfrm>
          <a:prstGeom prst="rect">
            <a:avLst/>
          </a:prstGeom>
          <a:noFill/>
          <a:ln w="9525">
            <a:noFill/>
            <a:round/>
            <a:headEnd/>
            <a:tailEnd/>
          </a:ln>
        </p:spPr>
        <p:txBody>
          <a:bodyPr wrap="square" lIns="90000" tIns="46800" rIns="90000" bIns="46800">
            <a:prstTxWarp prst="textNoShape">
              <a:avLst/>
            </a:prstTxWarp>
            <a:spAutoFit/>
          </a:bodyPr>
          <a:lstStyle/>
          <a:p>
            <a:pPr algn="ct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err="1" smtClean="0">
                <a:ea typeface="Courier New" pitchFamily="-105" charset="0"/>
                <a:cs typeface="Courier New" pitchFamily="-105" charset="0"/>
              </a:rPr>
              <a:t>Simpliest</a:t>
            </a:r>
            <a:r>
              <a:rPr lang="en-US" dirty="0" smtClean="0">
                <a:ea typeface="Courier New" pitchFamily="-105" charset="0"/>
                <a:cs typeface="Courier New" pitchFamily="-105" charset="0"/>
              </a:rPr>
              <a:t> and most widely used </a:t>
            </a:r>
            <a:r>
              <a:rPr lang="en-US" dirty="0" err="1" smtClean="0">
                <a:ea typeface="Courier New" pitchFamily="-105" charset="0"/>
                <a:cs typeface="Courier New" pitchFamily="-105" charset="0"/>
              </a:rPr>
              <a:t>Metacharacters</a:t>
            </a:r>
            <a:endParaRPr lang="en-US" dirty="0">
              <a:ea typeface="Courier New" pitchFamily="-105" charset="0"/>
              <a:cs typeface="Courier New" pitchFamily="-105" charset="0"/>
            </a:endParaRPr>
          </a:p>
        </p:txBody>
      </p:sp>
      <p:graphicFrame>
        <p:nvGraphicFramePr>
          <p:cNvPr id="17" name="Group 5"/>
          <p:cNvGraphicFramePr>
            <a:graphicFrameLocks noGrp="1"/>
          </p:cNvGraphicFramePr>
          <p:nvPr/>
        </p:nvGraphicFramePr>
        <p:xfrm>
          <a:off x="775117" y="1733550"/>
          <a:ext cx="7799388" cy="4743450"/>
        </p:xfrm>
        <a:graphic>
          <a:graphicData uri="http://schemas.openxmlformats.org/drawingml/2006/table">
            <a:tbl>
              <a:tblPr/>
              <a:tblGrid>
                <a:gridCol w="1752600"/>
                <a:gridCol w="6046788"/>
              </a:tblGrid>
              <a:tr h="409575">
                <a:tc>
                  <a:txBody>
                    <a:bodyPr/>
                    <a:lstStyle/>
                    <a:p>
                      <a:pPr marL="0" marR="0" lvl="0" indent="0" algn="just" defTabSz="449263" rtl="0" eaLnBrk="1" fontAlgn="base" latinLnBrk="0" hangingPunct="1">
                        <a:lnSpc>
                          <a:spcPct val="93000"/>
                        </a:lnSpc>
                        <a:spcBef>
                          <a:spcPct val="0"/>
                        </a:spcBef>
                        <a:spcAft>
                          <a:spcPct val="0"/>
                        </a:spcAft>
                        <a:buClr>
                          <a:srgbClr val="000000"/>
                        </a:buClr>
                        <a:buSzPct val="100000"/>
                        <a:buFont typeface="Times New Roman" pitchFamily="-10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noProof="0" smtClean="0">
                          <a:ln>
                            <a:noFill/>
                          </a:ln>
                          <a:solidFill>
                            <a:srgbClr val="FFFFFF"/>
                          </a:solidFill>
                          <a:effectLst/>
                          <a:latin typeface="Calibri"/>
                          <a:ea typeface="Courier New" pitchFamily="-105" charset="0"/>
                          <a:cs typeface="Calibri"/>
                        </a:rPr>
                        <a:t>Metacharacter</a:t>
                      </a:r>
                      <a:endParaRPr kumimoji="0" lang="en-US" sz="1600" b="1" i="0" u="none" strike="noStrike" cap="none" normalizeH="0" baseline="0" noProof="0">
                        <a:ln>
                          <a:noFill/>
                        </a:ln>
                        <a:solidFill>
                          <a:srgbClr val="FFFFFF"/>
                        </a:solidFill>
                        <a:effectLst/>
                        <a:latin typeface="Calibri"/>
                        <a:ea typeface="Courier New" pitchFamily="-105" charset="0"/>
                        <a:cs typeface="Calibri"/>
                      </a:endParaRPr>
                    </a:p>
                  </a:txBody>
                  <a:tcPr marL="90000" marR="90000" marT="53603" marB="46800" horzOverflow="overflow">
                    <a:lnL>
                      <a:noFill/>
                    </a:lnL>
                    <a:lnR>
                      <a:noFill/>
                    </a:lnR>
                    <a:lnT>
                      <a:noFill/>
                    </a:lnT>
                    <a:lnB>
                      <a:noFill/>
                    </a:lnB>
                    <a:lnTlToBr>
                      <a:noFill/>
                    </a:lnTlToBr>
                    <a:lnBlToTr>
                      <a:noFill/>
                    </a:lnBlToTr>
                    <a:solidFill>
                      <a:srgbClr val="31859C"/>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noProof="0" dirty="0" smtClean="0">
                          <a:ln>
                            <a:noFill/>
                          </a:ln>
                          <a:solidFill>
                            <a:srgbClr val="FFFFFF"/>
                          </a:solidFill>
                          <a:effectLst/>
                          <a:latin typeface="Calibri"/>
                          <a:ea typeface="DejaVu Sans" charset="0"/>
                          <a:cs typeface="Calibri"/>
                        </a:rPr>
                        <a:t>Description</a:t>
                      </a:r>
                      <a:endParaRPr kumimoji="0" lang="en-US" sz="1600" b="1" i="0" u="none" strike="noStrike" cap="none" normalizeH="0" baseline="0" noProof="0" dirty="0">
                        <a:ln>
                          <a:noFill/>
                        </a:ln>
                        <a:solidFill>
                          <a:srgbClr val="FFFFFF"/>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31859C"/>
                    </a:solidFill>
                  </a:tcPr>
                </a:tc>
              </a:tr>
              <a:tr h="42862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254061"/>
                          </a:solidFill>
                          <a:effectLst/>
                          <a:latin typeface="Calibri"/>
                          <a:ea typeface="DejaVu Sans" charset="0"/>
                          <a:cs typeface="Calibri"/>
                        </a:rPr>
                        <a:t>.</a:t>
                      </a:r>
                      <a:endParaRPr kumimoji="0" lang="en-US" sz="1600" b="0" i="0" u="none" strike="noStrike" cap="none" normalizeH="0" baseline="0" noProof="0">
                        <a:ln>
                          <a:noFill/>
                        </a:ln>
                        <a:solidFill>
                          <a:srgbClr val="254061"/>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Any character, even space/tab</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r>
              <a:tr h="4572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x</a:t>
                      </a:r>
                      <a:r>
                        <a:rPr kumimoji="0" lang="en-US" sz="1600" b="0" i="0" u="none" strike="noStrike" cap="none" normalizeH="0" baseline="0" noProof="0" smtClean="0">
                          <a:ln>
                            <a:noFill/>
                          </a:ln>
                          <a:solidFill>
                            <a:srgbClr val="254061"/>
                          </a:solidFill>
                          <a:effectLst/>
                          <a:latin typeface="Calibri"/>
                          <a:ea typeface="DejaVu Sans" charset="0"/>
                          <a:cs typeface="Calibri"/>
                        </a:rPr>
                        <a:t>*</a:t>
                      </a:r>
                      <a:endParaRPr kumimoji="0" lang="en-US" sz="1600" b="0" i="0" u="none" strike="noStrike" cap="none" normalizeH="0" baseline="0" noProof="0">
                        <a:ln>
                          <a:noFill/>
                        </a:ln>
                        <a:solidFill>
                          <a:srgbClr val="254061"/>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Zero or more occurrence of x</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r>
              <a:tr h="4572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x</a:t>
                      </a:r>
                      <a:r>
                        <a:rPr kumimoji="0" lang="en-US" sz="1600" b="0" i="0" u="none" strike="noStrike" cap="none" normalizeH="0" baseline="0" noProof="0" smtClean="0">
                          <a:ln>
                            <a:noFill/>
                          </a:ln>
                          <a:solidFill>
                            <a:srgbClr val="254061"/>
                          </a:solidFill>
                          <a:effectLst/>
                          <a:latin typeface="Calibri"/>
                          <a:ea typeface="DejaVu Sans" charset="0"/>
                          <a:cs typeface="Calibri"/>
                        </a:rPr>
                        <a:t>+</a:t>
                      </a:r>
                      <a:r>
                        <a:rPr kumimoji="0" lang="en-US" sz="1600" b="0" i="0" u="none" strike="noStrike" cap="none" normalizeH="0" baseline="0" noProof="0" smtClean="0">
                          <a:ln>
                            <a:noFill/>
                          </a:ln>
                          <a:solidFill>
                            <a:srgbClr val="000000"/>
                          </a:solidFill>
                          <a:effectLst/>
                          <a:latin typeface="Calibri"/>
                          <a:ea typeface="DejaVu Sans" charset="0"/>
                          <a:cs typeface="Calibri"/>
                        </a:rPr>
                        <a:t> </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One or more occurrence of x</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r>
              <a:tr h="4572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x</a:t>
                      </a:r>
                      <a:r>
                        <a:rPr kumimoji="0" lang="en-US" sz="1600" b="0" i="0" u="none" strike="noStrike" cap="none" normalizeH="0" baseline="0" noProof="0" smtClean="0">
                          <a:ln>
                            <a:noFill/>
                          </a:ln>
                          <a:solidFill>
                            <a:srgbClr val="254061"/>
                          </a:solidFill>
                          <a:effectLst/>
                          <a:latin typeface="Calibri"/>
                          <a:ea typeface="DejaVu Sans" charset="0"/>
                          <a:cs typeface="Calibri"/>
                        </a:rPr>
                        <a:t>? </a:t>
                      </a:r>
                      <a:endParaRPr kumimoji="0" lang="en-US" sz="1600" b="0" i="0" u="none" strike="noStrike" cap="none" normalizeH="0" baseline="0" noProof="0">
                        <a:ln>
                          <a:noFill/>
                        </a:ln>
                        <a:solidFill>
                          <a:srgbClr val="254061"/>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Only one occurrence of x</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r>
              <a:tr h="4572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254061"/>
                          </a:solidFill>
                          <a:effectLst/>
                          <a:latin typeface="Calibri"/>
                          <a:ea typeface="DejaVu Sans" charset="0"/>
                          <a:cs typeface="Calibri"/>
                        </a:rPr>
                        <a:t>^</a:t>
                      </a:r>
                      <a:r>
                        <a:rPr kumimoji="0" lang="en-US" sz="1600" b="0" i="0" u="none" strike="noStrike" cap="none" normalizeH="0" baseline="0" noProof="0" smtClean="0">
                          <a:ln>
                            <a:noFill/>
                          </a:ln>
                          <a:solidFill>
                            <a:srgbClr val="000000"/>
                          </a:solidFill>
                          <a:effectLst/>
                          <a:latin typeface="Calibri"/>
                          <a:ea typeface="DejaVu Sans" charset="0"/>
                          <a:cs typeface="Calibri"/>
                        </a:rPr>
                        <a:t>…</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Calibri"/>
                          <a:ea typeface="DejaVu Sans" charset="0"/>
                          <a:cs typeface="Calibri"/>
                        </a:rPr>
                        <a:t>Beginning of a line</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r>
              <a:tr h="4572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a:t>
                      </a:r>
                      <a:r>
                        <a:rPr kumimoji="0" lang="en-US" sz="1600" b="0" i="0" u="none" strike="noStrike" cap="none" normalizeH="0" baseline="0" noProof="0" smtClean="0">
                          <a:ln>
                            <a:noFill/>
                          </a:ln>
                          <a:solidFill>
                            <a:srgbClr val="254061"/>
                          </a:solidFill>
                          <a:effectLst/>
                          <a:latin typeface="Calibri"/>
                          <a:ea typeface="DejaVu Sans" charset="0"/>
                          <a:cs typeface="Calibri"/>
                        </a:rPr>
                        <a:t>$</a:t>
                      </a:r>
                      <a:endParaRPr kumimoji="0" lang="en-US" sz="1600" b="0" i="0" u="none" strike="noStrike" cap="none" normalizeH="0" baseline="0" noProof="0">
                        <a:ln>
                          <a:noFill/>
                        </a:ln>
                        <a:solidFill>
                          <a:srgbClr val="254061"/>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End of a line</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r>
              <a:tr h="4572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254061"/>
                          </a:solidFill>
                          <a:effectLst/>
                          <a:latin typeface="Calibri"/>
                          <a:ea typeface="DejaVu Sans" charset="0"/>
                          <a:cs typeface="Calibri"/>
                        </a:rPr>
                        <a:t>[A-Z ]</a:t>
                      </a:r>
                      <a:endParaRPr kumimoji="0" lang="en-US" sz="1600" b="0" i="0" u="none" strike="noStrike" cap="none" normalizeH="0" baseline="0" noProof="0" dirty="0">
                        <a:ln>
                          <a:noFill/>
                        </a:ln>
                        <a:solidFill>
                          <a:srgbClr val="254061"/>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Any character of the list between [ ] (here all uppercase letters)</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r>
              <a:tr h="58102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254061"/>
                          </a:solidFill>
                          <a:effectLst/>
                          <a:latin typeface="Calibri"/>
                          <a:ea typeface="DejaVu Sans" charset="0"/>
                          <a:cs typeface="Calibri"/>
                        </a:rPr>
                        <a:t>[^</a:t>
                      </a:r>
                      <a:r>
                        <a:rPr kumimoji="0" lang="en-US" sz="1600" b="0" i="0" u="none" strike="noStrike" cap="none" normalizeH="0" baseline="0" noProof="0" dirty="0" smtClean="0">
                          <a:ln>
                            <a:noFill/>
                          </a:ln>
                          <a:solidFill>
                            <a:srgbClr val="000000"/>
                          </a:solidFill>
                          <a:effectLst/>
                          <a:latin typeface="Calibri"/>
                          <a:ea typeface="DejaVu Sans" charset="0"/>
                          <a:cs typeface="Calibri"/>
                        </a:rPr>
                        <a:t>A</a:t>
                      </a:r>
                      <a:r>
                        <a:rPr kumimoji="0" lang="en-US" sz="1600" b="0" i="0" u="none" strike="noStrike" cap="none" normalizeH="0" baseline="0" noProof="0" dirty="0" smtClean="0">
                          <a:ln>
                            <a:noFill/>
                          </a:ln>
                          <a:solidFill>
                            <a:srgbClr val="254061"/>
                          </a:solidFill>
                          <a:effectLst/>
                          <a:latin typeface="Calibri"/>
                          <a:ea typeface="DejaVu Sans" charset="0"/>
                          <a:cs typeface="Calibri"/>
                        </a:rPr>
                        <a:t>]</a:t>
                      </a:r>
                      <a:endParaRPr kumimoji="0" lang="en-US" sz="1600" b="0" i="0" u="none" strike="noStrike" cap="none" normalizeH="0" baseline="0" noProof="0" dirty="0">
                        <a:ln>
                          <a:noFill/>
                        </a:ln>
                        <a:solidFill>
                          <a:srgbClr val="254061"/>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Any characters but the ones listed between the [ ]</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r>
              <a:tr h="581025">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err="1" smtClean="0">
                          <a:ln>
                            <a:noFill/>
                          </a:ln>
                          <a:solidFill>
                            <a:srgbClr val="000000"/>
                          </a:solidFill>
                          <a:effectLst/>
                          <a:latin typeface="Calibri"/>
                          <a:ea typeface="DejaVu Sans" charset="0"/>
                          <a:cs typeface="Calibri"/>
                        </a:rPr>
                        <a:t>x\</a:t>
                      </a:r>
                      <a:r>
                        <a:rPr kumimoji="0" lang="en-US" sz="1600" b="0" i="0" u="none" strike="noStrike" cap="none" normalizeH="0" baseline="0" noProof="0" dirty="0" err="1" smtClean="0">
                          <a:ln>
                            <a:noFill/>
                          </a:ln>
                          <a:solidFill>
                            <a:srgbClr val="254061"/>
                          </a:solidFill>
                          <a:effectLst/>
                          <a:latin typeface="Calibri"/>
                          <a:ea typeface="DejaVu Sans" charset="0"/>
                          <a:cs typeface="Calibri"/>
                        </a:rPr>
                        <a:t>{</a:t>
                      </a:r>
                      <a:r>
                        <a:rPr kumimoji="0" lang="en-US" sz="1600" b="0" i="0" u="none" strike="noStrike" cap="none" normalizeH="0" baseline="0" noProof="0" dirty="0" err="1" smtClean="0">
                          <a:ln>
                            <a:noFill/>
                          </a:ln>
                          <a:solidFill>
                            <a:srgbClr val="000000"/>
                          </a:solidFill>
                          <a:effectLst/>
                          <a:latin typeface="Calibri"/>
                          <a:ea typeface="DejaVu Sans" charset="0"/>
                          <a:cs typeface="Calibri"/>
                        </a:rPr>
                        <a:t>n</a:t>
                      </a:r>
                      <a:r>
                        <a:rPr kumimoji="0" lang="en-US" sz="1600" b="0" i="0" u="none" strike="noStrike" cap="none" normalizeH="0" baseline="0" noProof="0" dirty="0" smtClean="0">
                          <a:ln>
                            <a:noFill/>
                          </a:ln>
                          <a:solidFill>
                            <a:srgbClr val="000000"/>
                          </a:solidFill>
                          <a:effectLst/>
                          <a:latin typeface="Calibri"/>
                          <a:ea typeface="DejaVu Sans" charset="0"/>
                          <a:cs typeface="Calibri"/>
                        </a:rPr>
                        <a:t>\</a:t>
                      </a:r>
                      <a:r>
                        <a:rPr kumimoji="0" lang="en-US" sz="1600" b="0" i="0" u="none" strike="noStrike" cap="none" normalizeH="0" baseline="0" noProof="0" dirty="0" smtClean="0">
                          <a:ln>
                            <a:noFill/>
                          </a:ln>
                          <a:solidFill>
                            <a:srgbClr val="254061"/>
                          </a:solidFill>
                          <a:effectLst/>
                          <a:latin typeface="Calibri"/>
                          <a:ea typeface="DejaVu Sans" charset="0"/>
                          <a:cs typeface="Calibri"/>
                        </a:rPr>
                        <a:t>}</a:t>
                      </a:r>
                      <a:endParaRPr kumimoji="0" lang="en-US" sz="1600" b="0" i="0" u="none" strike="noStrike" cap="none" normalizeH="0" baseline="0" noProof="0" dirty="0">
                        <a:ln>
                          <a:noFill/>
                        </a:ln>
                        <a:solidFill>
                          <a:srgbClr val="254061"/>
                        </a:solidFill>
                        <a:effectLst/>
                        <a:latin typeface="Calibri"/>
                        <a:ea typeface="DejaVu Sans" charset="0"/>
                        <a:cs typeface="Calibri"/>
                      </a:endParaRPr>
                    </a:p>
                  </a:txBody>
                  <a:tcPr marL="90000" marR="90000" marT="46800"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1" u="none" strike="noStrike" cap="none" normalizeH="0" baseline="0" noProof="0" dirty="0" err="1" smtClean="0">
                          <a:ln>
                            <a:noFill/>
                          </a:ln>
                          <a:solidFill>
                            <a:srgbClr val="000000"/>
                          </a:solidFill>
                          <a:effectLst/>
                          <a:latin typeface="Calibri"/>
                          <a:ea typeface="DejaVu Sans" charset="0"/>
                          <a:cs typeface="Calibri"/>
                        </a:rPr>
                        <a:t>n</a:t>
                      </a:r>
                      <a:r>
                        <a:rPr kumimoji="0" lang="en-US" sz="1600" b="0" i="1" u="none" strike="noStrike" cap="none" normalizeH="0" baseline="0" noProof="0" dirty="0" smtClean="0">
                          <a:ln>
                            <a:noFill/>
                          </a:ln>
                          <a:solidFill>
                            <a:srgbClr val="000000"/>
                          </a:solidFill>
                          <a:effectLst/>
                          <a:latin typeface="Calibri"/>
                          <a:ea typeface="DejaVu Sans" charset="0"/>
                          <a:cs typeface="Calibri"/>
                        </a:rPr>
                        <a:t> </a:t>
                      </a:r>
                      <a:r>
                        <a:rPr kumimoji="0" lang="en-US" sz="1600" b="0" i="0" u="none" strike="noStrike" cap="none" normalizeH="0" baseline="0" noProof="0" dirty="0" smtClean="0">
                          <a:ln>
                            <a:noFill/>
                          </a:ln>
                          <a:solidFill>
                            <a:srgbClr val="000000"/>
                          </a:solidFill>
                          <a:effectLst/>
                          <a:latin typeface="Calibri"/>
                          <a:ea typeface="DejaVu Sans" charset="0"/>
                          <a:cs typeface="Calibri"/>
                        </a:rPr>
                        <a:t>occurrences of the character </a:t>
                      </a:r>
                      <a:r>
                        <a:rPr kumimoji="0" lang="en-US" sz="1600" b="0" i="0" u="none" strike="noStrike" cap="none" normalizeH="0" baseline="0" noProof="0" dirty="0" err="1" smtClean="0">
                          <a:ln>
                            <a:noFill/>
                          </a:ln>
                          <a:solidFill>
                            <a:srgbClr val="000000"/>
                          </a:solidFill>
                          <a:effectLst/>
                          <a:latin typeface="Calibri"/>
                          <a:ea typeface="DejaVu Sans" charset="0"/>
                          <a:cs typeface="Calibri"/>
                        </a:rPr>
                        <a:t>x</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r>
            </a:tbl>
          </a:graphicData>
        </a:graphic>
      </p:graphicFrame>
      <p:sp>
        <p:nvSpPr>
          <p:cNvPr id="8" name="Rectangle 7"/>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How to get quickly information from output files?</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38835" y="931386"/>
            <a:ext cx="5652565" cy="369332"/>
          </a:xfrm>
          <a:prstGeom prst="rect">
            <a:avLst/>
          </a:prstGeom>
        </p:spPr>
        <p:txBody>
          <a:bodyPr wrap="square">
            <a:spAutoFit/>
          </a:bodyPr>
          <a:lstStyle/>
          <a:p>
            <a:pPr algn="ctr"/>
            <a:r>
              <a:rPr lang="en-US" b="1" dirty="0" err="1" smtClean="0">
                <a:solidFill>
                  <a:srgbClr val="31859C"/>
                </a:solidFill>
                <a:latin typeface="Calibri (Corps)"/>
                <a:cs typeface="Calibri (Corps)"/>
              </a:rPr>
              <a:t>grep</a:t>
            </a:r>
            <a:r>
              <a:rPr lang="en-US" b="1" dirty="0" smtClean="0">
                <a:solidFill>
                  <a:srgbClr val="31859C"/>
                </a:solidFill>
                <a:latin typeface="Calibri (Corps)"/>
                <a:cs typeface="Calibri (Corps)"/>
              </a:rPr>
              <a:t> : A few examples using </a:t>
            </a:r>
            <a:r>
              <a:rPr lang="en-US" b="1" dirty="0" err="1" smtClean="0">
                <a:solidFill>
                  <a:srgbClr val="31859C"/>
                </a:solidFill>
                <a:latin typeface="Calibri (Corps)"/>
                <a:cs typeface="Calibri (Corps)"/>
              </a:rPr>
              <a:t>grep</a:t>
            </a:r>
            <a:endParaRPr lang="en-US" dirty="0">
              <a:solidFill>
                <a:srgbClr val="31859C"/>
              </a:solidFill>
              <a:latin typeface="Calibri (Corps)"/>
              <a:cs typeface="Calibri (Corps)"/>
            </a:endParaRPr>
          </a:p>
        </p:txBody>
      </p:sp>
      <p:sp>
        <p:nvSpPr>
          <p:cNvPr id="7" name="Rectangle 6"/>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How to get quickly information from output files?</a:t>
            </a:r>
            <a:endParaRPr lang="en-US" sz="2400" b="1" dirty="0">
              <a:solidFill>
                <a:schemeClr val="bg1"/>
              </a:solidFill>
            </a:endParaRPr>
          </a:p>
        </p:txBody>
      </p:sp>
      <p:graphicFrame>
        <p:nvGraphicFramePr>
          <p:cNvPr id="9" name="Group 5"/>
          <p:cNvGraphicFramePr>
            <a:graphicFrameLocks noGrp="1"/>
          </p:cNvGraphicFramePr>
          <p:nvPr/>
        </p:nvGraphicFramePr>
        <p:xfrm>
          <a:off x="685799" y="2286000"/>
          <a:ext cx="7772401" cy="2209800"/>
        </p:xfrm>
        <a:graphic>
          <a:graphicData uri="http://schemas.openxmlformats.org/drawingml/2006/table">
            <a:tbl>
              <a:tblPr/>
              <a:tblGrid>
                <a:gridCol w="2209801"/>
                <a:gridCol w="5562600"/>
              </a:tblGrid>
              <a:tr h="40957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noProof="0" dirty="0" err="1" smtClean="0">
                          <a:ln>
                            <a:noFill/>
                          </a:ln>
                          <a:solidFill>
                            <a:srgbClr val="FFFFFF"/>
                          </a:solidFill>
                          <a:effectLst/>
                          <a:latin typeface="Calibri"/>
                          <a:ea typeface="DejaVu Sans" charset="0"/>
                          <a:cs typeface="Calibri"/>
                        </a:rPr>
                        <a:t>Exemple</a:t>
                      </a:r>
                      <a:endParaRPr kumimoji="0" lang="en-US" sz="1600" b="1" i="0" u="none" strike="noStrike" cap="none" normalizeH="0" baseline="0" noProof="0" dirty="0">
                        <a:ln>
                          <a:noFill/>
                        </a:ln>
                        <a:solidFill>
                          <a:srgbClr val="FFFFFF"/>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31859C"/>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noProof="0" dirty="0" smtClean="0">
                          <a:ln>
                            <a:noFill/>
                          </a:ln>
                          <a:solidFill>
                            <a:srgbClr val="FFFFFF"/>
                          </a:solidFill>
                          <a:effectLst/>
                          <a:latin typeface="Calibri"/>
                          <a:ea typeface="DejaVu Sans" charset="0"/>
                          <a:cs typeface="Calibri"/>
                        </a:rPr>
                        <a:t>Description</a:t>
                      </a:r>
                      <a:endParaRPr kumimoji="0" lang="en-US" sz="1600" b="1" i="0" u="none" strike="noStrike" cap="none" normalizeH="0" baseline="0" noProof="0" dirty="0">
                        <a:ln>
                          <a:noFill/>
                        </a:ln>
                        <a:solidFill>
                          <a:srgbClr val="FFFFFF"/>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31859C"/>
                    </a:solidFill>
                  </a:tcPr>
                </a:tc>
              </a:tr>
              <a:tr h="42862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err="1" smtClean="0">
                          <a:ln>
                            <a:noFill/>
                          </a:ln>
                          <a:solidFill>
                            <a:srgbClr val="000000"/>
                          </a:solidFill>
                          <a:effectLst/>
                          <a:latin typeface="Calibri"/>
                          <a:ea typeface="DejaVu Sans" charset="0"/>
                          <a:cs typeface="Calibri"/>
                        </a:rPr>
                        <a:t>Grep</a:t>
                      </a:r>
                      <a:r>
                        <a:rPr kumimoji="0" lang="en-US" sz="1600" b="0" i="0" u="none" strike="noStrike" cap="none" normalizeH="0" baseline="0" noProof="0" dirty="0" smtClean="0">
                          <a:ln>
                            <a:noFill/>
                          </a:ln>
                          <a:solidFill>
                            <a:srgbClr val="000000"/>
                          </a:solidFill>
                          <a:effectLst/>
                          <a:latin typeface="Calibri"/>
                          <a:ea typeface="DejaVu Sans" charset="0"/>
                          <a:cs typeface="Calibri"/>
                        </a:rPr>
                        <a:t> “AP1” *</a:t>
                      </a:r>
                      <a:r>
                        <a:rPr kumimoji="0" lang="en-US" sz="1600" b="0" i="0" u="none" strike="noStrike" cap="none" normalizeH="0" baseline="0" noProof="0" dirty="0" err="1" smtClean="0">
                          <a:ln>
                            <a:noFill/>
                          </a:ln>
                          <a:solidFill>
                            <a:srgbClr val="000000"/>
                          </a:solidFill>
                          <a:effectLst/>
                          <a:latin typeface="Calibri"/>
                          <a:ea typeface="DejaVu Sans" charset="0"/>
                          <a:cs typeface="Calibri"/>
                        </a:rPr>
                        <a:t>fasta</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1" u="none" strike="noStrike" cap="none" normalizeH="0" baseline="0" noProof="0" dirty="0" smtClean="0">
                          <a:ln>
                            <a:noFill/>
                          </a:ln>
                          <a:solidFill>
                            <a:srgbClr val="000000"/>
                          </a:solidFill>
                          <a:effectLst/>
                          <a:latin typeface="Calibri"/>
                          <a:ea typeface="DejaVu Sans" charset="0"/>
                          <a:cs typeface="Calibri"/>
                        </a:rPr>
                        <a:t>Look for all occurrence of </a:t>
                      </a:r>
                      <a:r>
                        <a:rPr kumimoji="0" lang="en-US" sz="1600" b="0" i="0" u="none" strike="noStrike" cap="none" normalizeH="0" baseline="0" noProof="0" dirty="0" smtClean="0">
                          <a:ln>
                            <a:noFill/>
                          </a:ln>
                          <a:solidFill>
                            <a:srgbClr val="000000"/>
                          </a:solidFill>
                          <a:effectLst/>
                          <a:latin typeface="Calibri"/>
                          <a:ea typeface="DejaVu Sans" charset="0"/>
                          <a:cs typeface="Calibri"/>
                        </a:rPr>
                        <a:t>AP1 </a:t>
                      </a:r>
                      <a:r>
                        <a:rPr kumimoji="0" lang="en-US" sz="1600" b="0" i="1" u="none" strike="noStrike" cap="none" normalizeH="0" baseline="0" noProof="0" dirty="0" smtClean="0">
                          <a:ln>
                            <a:noFill/>
                          </a:ln>
                          <a:solidFill>
                            <a:srgbClr val="000000"/>
                          </a:solidFill>
                          <a:effectLst/>
                          <a:latin typeface="Calibri"/>
                          <a:ea typeface="DejaVu Sans" charset="0"/>
                          <a:cs typeface="Calibri"/>
                        </a:rPr>
                        <a:t> in all files finishing by </a:t>
                      </a:r>
                      <a:r>
                        <a:rPr kumimoji="0" lang="en-US" sz="1600" b="0" i="0" u="none" strike="noStrike" cap="none" normalizeH="0" baseline="0" noProof="0" dirty="0" smtClean="0">
                          <a:ln>
                            <a:noFill/>
                          </a:ln>
                          <a:solidFill>
                            <a:srgbClr val="000000"/>
                          </a:solidFill>
                          <a:effectLst/>
                          <a:latin typeface="Calibri"/>
                          <a:ea typeface="DejaVu Sans" charset="0"/>
                          <a:cs typeface="Calibri"/>
                        </a:rPr>
                        <a:t>.</a:t>
                      </a:r>
                      <a:r>
                        <a:rPr kumimoji="0" lang="en-US" sz="1600" b="0" i="1" u="none" strike="noStrike" cap="none" normalizeH="0" baseline="0" noProof="0" dirty="0" err="1" smtClean="0">
                          <a:ln>
                            <a:noFill/>
                          </a:ln>
                          <a:solidFill>
                            <a:srgbClr val="000000"/>
                          </a:solidFill>
                          <a:effectLst/>
                          <a:latin typeface="Calibri"/>
                          <a:ea typeface="DejaVu Sans" charset="0"/>
                          <a:cs typeface="Calibri"/>
                        </a:rPr>
                        <a:t>fasta</a:t>
                      </a:r>
                      <a:endParaRPr kumimoji="0" lang="en-US" sz="1600" b="0" i="1"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r>
              <a:tr h="4572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err="1" smtClean="0">
                          <a:ln>
                            <a:noFill/>
                          </a:ln>
                          <a:solidFill>
                            <a:srgbClr val="000000"/>
                          </a:solidFill>
                          <a:effectLst/>
                          <a:latin typeface="Calibri"/>
                          <a:ea typeface="DejaVu Sans" charset="0"/>
                          <a:cs typeface="Calibri"/>
                        </a:rPr>
                        <a:t>grep</a:t>
                      </a:r>
                      <a:r>
                        <a:rPr kumimoji="0" lang="en-US" sz="1600" b="0" i="0" u="none" strike="noStrike" cap="none" normalizeH="0" baseline="0" noProof="0" dirty="0" smtClean="0">
                          <a:ln>
                            <a:noFill/>
                          </a:ln>
                          <a:solidFill>
                            <a:srgbClr val="000000"/>
                          </a:solidFill>
                          <a:effectLst/>
                          <a:latin typeface="Calibri"/>
                          <a:ea typeface="DejaVu Sans" charset="0"/>
                          <a:cs typeface="Calibri"/>
                        </a:rPr>
                        <a:t> –</a:t>
                      </a:r>
                      <a:r>
                        <a:rPr kumimoji="0" lang="en-US" sz="1600" b="0" i="0" u="none" strike="noStrike" cap="none" normalizeH="0" baseline="0" noProof="0" dirty="0" err="1" smtClean="0">
                          <a:ln>
                            <a:noFill/>
                          </a:ln>
                          <a:solidFill>
                            <a:srgbClr val="000000"/>
                          </a:solidFill>
                          <a:effectLst/>
                          <a:latin typeface="Calibri"/>
                          <a:ea typeface="DejaVu Sans" charset="0"/>
                          <a:cs typeface="Calibri"/>
                        </a:rPr>
                        <a:t>c</a:t>
                      </a:r>
                      <a:r>
                        <a:rPr kumimoji="0" lang="en-US" sz="1600" b="0" i="0" u="none" strike="noStrike" cap="none" normalizeH="0" baseline="0" noProof="0" dirty="0" smtClean="0">
                          <a:ln>
                            <a:noFill/>
                          </a:ln>
                          <a:solidFill>
                            <a:srgbClr val="000000"/>
                          </a:solidFill>
                          <a:effectLst/>
                          <a:latin typeface="Calibri"/>
                          <a:ea typeface="DejaVu Sans" charset="0"/>
                          <a:cs typeface="Calibri"/>
                        </a:rPr>
                        <a:t> “&gt;” *</a:t>
                      </a:r>
                      <a:r>
                        <a:rPr kumimoji="0" lang="en-US" sz="1600" b="0" i="0" u="none" strike="noStrike" cap="none" normalizeH="0" baseline="0" noProof="0" dirty="0" err="1" smtClean="0">
                          <a:ln>
                            <a:noFill/>
                          </a:ln>
                          <a:solidFill>
                            <a:srgbClr val="000000"/>
                          </a:solidFill>
                          <a:effectLst/>
                          <a:latin typeface="Calibri"/>
                          <a:ea typeface="DejaVu Sans" charset="0"/>
                          <a:cs typeface="Calibri"/>
                        </a:rPr>
                        <a:t>fasta</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Calibri"/>
                          <a:ea typeface="DejaVu Sans" charset="0"/>
                          <a:cs typeface="Calibri"/>
                        </a:rPr>
                        <a:t>Count the number of sequences</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r>
              <a:tr h="4572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err="1" smtClean="0">
                          <a:ln>
                            <a:noFill/>
                          </a:ln>
                          <a:solidFill>
                            <a:srgbClr val="000000"/>
                          </a:solidFill>
                          <a:effectLst/>
                          <a:latin typeface="Calibri"/>
                          <a:ea typeface="DejaVu Sans" charset="0"/>
                          <a:cs typeface="Calibri"/>
                        </a:rPr>
                        <a:t>grep</a:t>
                      </a:r>
                      <a:r>
                        <a:rPr kumimoji="0" lang="en-US" sz="1600" b="0" i="0" u="none" strike="noStrike" cap="none" normalizeH="0" baseline="0" noProof="0" dirty="0" smtClean="0">
                          <a:ln>
                            <a:noFill/>
                          </a:ln>
                          <a:solidFill>
                            <a:srgbClr val="000000"/>
                          </a:solidFill>
                          <a:effectLst/>
                          <a:latin typeface="Calibri"/>
                          <a:ea typeface="DejaVu Sans" charset="0"/>
                          <a:cs typeface="Calibri"/>
                        </a:rPr>
                        <a:t> “^[a-</a:t>
                      </a:r>
                      <a:r>
                        <a:rPr kumimoji="0" lang="en-US" sz="1600" b="0" i="0" u="none" strike="noStrike" cap="none" normalizeH="0" baseline="0" noProof="0" dirty="0" err="1" smtClean="0">
                          <a:ln>
                            <a:noFill/>
                          </a:ln>
                          <a:solidFill>
                            <a:srgbClr val="000000"/>
                          </a:solidFill>
                          <a:effectLst/>
                          <a:latin typeface="Calibri"/>
                          <a:ea typeface="DejaVu Sans" charset="0"/>
                          <a:cs typeface="Calibri"/>
                        </a:rPr>
                        <a:t>d</a:t>
                      </a:r>
                      <a:r>
                        <a:rPr kumimoji="0" lang="en-US" sz="1600" b="0" i="0" u="none" strike="noStrike" cap="none" normalizeH="0" baseline="0" noProof="0" dirty="0" smtClean="0">
                          <a:ln>
                            <a:noFill/>
                          </a:ln>
                          <a:solidFill>
                            <a:srgbClr val="000000"/>
                          </a:solidFill>
                          <a:effectLst/>
                          <a:latin typeface="Calibri"/>
                          <a:ea typeface="DejaVu Sans" charset="0"/>
                          <a:cs typeface="Calibri"/>
                        </a:rPr>
                        <a:t>]” </a:t>
                      </a:r>
                      <a:r>
                        <a:rPr kumimoji="0" lang="en-US" sz="1600" b="0" i="0" u="none" strike="noStrike" cap="none" normalizeH="0" baseline="0" noProof="0" dirty="0" err="1" smtClean="0">
                          <a:ln>
                            <a:noFill/>
                          </a:ln>
                          <a:solidFill>
                            <a:srgbClr val="000000"/>
                          </a:solidFill>
                          <a:effectLst/>
                          <a:latin typeface="Calibri"/>
                          <a:ea typeface="DejaVu Sans" charset="0"/>
                          <a:cs typeface="Calibri"/>
                        </a:rPr>
                        <a:t>book.txt</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just"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Calibri"/>
                          <a:ea typeface="DejaVu Sans" charset="0"/>
                          <a:cs typeface="Calibri"/>
                        </a:rPr>
                        <a:t>Display all </a:t>
                      </a:r>
                      <a:r>
                        <a:rPr kumimoji="0" lang="en-US" sz="1600" b="0" i="0" u="none" strike="noStrike" cap="none" normalizeH="0" baseline="0" noProof="0" dirty="0" err="1" smtClean="0">
                          <a:ln>
                            <a:noFill/>
                          </a:ln>
                          <a:solidFill>
                            <a:srgbClr val="000000"/>
                          </a:solidFill>
                          <a:effectLst/>
                          <a:latin typeface="Calibri"/>
                          <a:ea typeface="DejaVu Sans" charset="0"/>
                          <a:cs typeface="Calibri"/>
                        </a:rPr>
                        <a:t>lignes</a:t>
                      </a:r>
                      <a:r>
                        <a:rPr kumimoji="0" lang="en-US" sz="1600" b="0" i="0" u="none" strike="noStrike" cap="none" normalizeH="0" baseline="0" noProof="0" dirty="0" smtClean="0">
                          <a:ln>
                            <a:noFill/>
                          </a:ln>
                          <a:solidFill>
                            <a:srgbClr val="000000"/>
                          </a:solidFill>
                          <a:effectLst/>
                          <a:latin typeface="Calibri"/>
                          <a:ea typeface="DejaVu Sans" charset="0"/>
                          <a:cs typeface="Calibri"/>
                        </a:rPr>
                        <a:t> beginning by </a:t>
                      </a:r>
                      <a:r>
                        <a:rPr kumimoji="0" lang="en-US" sz="1600" b="0" i="0" u="none" strike="noStrike" cap="none" normalizeH="0" baseline="0" noProof="0" dirty="0" err="1" smtClean="0">
                          <a:ln>
                            <a:noFill/>
                          </a:ln>
                          <a:solidFill>
                            <a:srgbClr val="000000"/>
                          </a:solidFill>
                          <a:effectLst/>
                          <a:latin typeface="Calibri"/>
                          <a:ea typeface="DejaVu Sans" charset="0"/>
                          <a:cs typeface="Calibri"/>
                        </a:rPr>
                        <a:t>a,b,c,d</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r>
              <a:tr h="457200">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err="1" smtClean="0">
                          <a:ln>
                            <a:noFill/>
                          </a:ln>
                          <a:solidFill>
                            <a:srgbClr val="000000"/>
                          </a:solidFill>
                          <a:effectLst/>
                          <a:latin typeface="Calibri"/>
                          <a:ea typeface="DejaVu Sans" charset="0"/>
                          <a:cs typeface="Calibri"/>
                        </a:rPr>
                        <a:t>ls</a:t>
                      </a:r>
                      <a:r>
                        <a:rPr kumimoji="0" lang="en-US" sz="1600" b="0" i="0" u="none" strike="noStrike" cap="none" normalizeH="0" baseline="0" noProof="0" dirty="0" smtClean="0">
                          <a:ln>
                            <a:noFill/>
                          </a:ln>
                          <a:solidFill>
                            <a:srgbClr val="000000"/>
                          </a:solidFill>
                          <a:effectLst/>
                          <a:latin typeface="Calibri"/>
                          <a:ea typeface="DejaVu Sans" charset="0"/>
                          <a:cs typeface="Calibri"/>
                        </a:rPr>
                        <a:t> -</a:t>
                      </a:r>
                      <a:r>
                        <a:rPr kumimoji="0" lang="en-US" sz="1600" b="0" i="0" u="none" strike="noStrike" cap="none" normalizeH="0" baseline="0" noProof="0" dirty="0" err="1" smtClean="0">
                          <a:ln>
                            <a:noFill/>
                          </a:ln>
                          <a:solidFill>
                            <a:srgbClr val="000000"/>
                          </a:solidFill>
                          <a:effectLst/>
                          <a:latin typeface="Calibri"/>
                          <a:ea typeface="DejaVu Sans" charset="0"/>
                          <a:cs typeface="Calibri"/>
                        </a:rPr>
                        <a:t>l</a:t>
                      </a:r>
                      <a:r>
                        <a:rPr kumimoji="0" lang="en-US" sz="1600" b="0" i="0" u="none" strike="noStrike" cap="none" normalizeH="0" baseline="0" noProof="0" dirty="0" smtClean="0">
                          <a:ln>
                            <a:noFill/>
                          </a:ln>
                          <a:solidFill>
                            <a:srgbClr val="000000"/>
                          </a:solidFill>
                          <a:effectLst/>
                          <a:latin typeface="Calibri"/>
                          <a:ea typeface="DejaVu Sans" charset="0"/>
                          <a:cs typeface="Calibri"/>
                        </a:rPr>
                        <a:t> | </a:t>
                      </a:r>
                      <a:r>
                        <a:rPr kumimoji="0" lang="en-US" sz="1600" b="0" i="0" u="none" strike="noStrike" cap="none" normalizeH="0" baseline="0" noProof="0" dirty="0" err="1" smtClean="0">
                          <a:ln>
                            <a:noFill/>
                          </a:ln>
                          <a:solidFill>
                            <a:srgbClr val="000000"/>
                          </a:solidFill>
                          <a:effectLst/>
                          <a:latin typeface="Calibri"/>
                          <a:ea typeface="DejaVu Sans" charset="0"/>
                          <a:cs typeface="Calibri"/>
                        </a:rPr>
                        <a:t>grep</a:t>
                      </a:r>
                      <a:r>
                        <a:rPr kumimoji="0" lang="en-US" sz="1600" b="0" i="0" u="none" strike="noStrike" cap="none" normalizeH="0" baseline="0" noProof="0" dirty="0" smtClean="0">
                          <a:ln>
                            <a:noFill/>
                          </a:ln>
                          <a:solidFill>
                            <a:srgbClr val="000000"/>
                          </a:solidFill>
                          <a:effectLst/>
                          <a:latin typeface="Calibri"/>
                          <a:ea typeface="DejaVu Sans" charset="0"/>
                          <a:cs typeface="Calibri"/>
                        </a:rPr>
                        <a:t> ^a | </a:t>
                      </a:r>
                      <a:r>
                        <a:rPr kumimoji="0" lang="en-US" sz="1600" b="0" i="0" u="none" strike="noStrike" cap="none" normalizeH="0" baseline="0" noProof="0" dirty="0" err="1" smtClean="0">
                          <a:ln>
                            <a:noFill/>
                          </a:ln>
                          <a:solidFill>
                            <a:srgbClr val="000000"/>
                          </a:solidFill>
                          <a:effectLst/>
                          <a:latin typeface="Calibri"/>
                          <a:ea typeface="DejaVu Sans" charset="0"/>
                          <a:cs typeface="Calibri"/>
                        </a:rPr>
                        <a:t>wc</a:t>
                      </a:r>
                      <a:r>
                        <a:rPr kumimoji="0" lang="en-US" sz="1600" b="0" i="0" u="none" strike="noStrike" cap="none" normalizeH="0" baseline="0" noProof="0" dirty="0" smtClean="0">
                          <a:ln>
                            <a:noFill/>
                          </a:ln>
                          <a:solidFill>
                            <a:srgbClr val="000000"/>
                          </a:solidFill>
                          <a:effectLst/>
                          <a:latin typeface="Calibri"/>
                          <a:ea typeface="DejaVu Sans" charset="0"/>
                          <a:cs typeface="Calibri"/>
                        </a:rPr>
                        <a:t> -</a:t>
                      </a:r>
                      <a:r>
                        <a:rPr kumimoji="0" lang="en-US" sz="1600" b="0" i="0" u="none" strike="noStrike" cap="none" normalizeH="0" baseline="0" noProof="0" dirty="0" err="1" smtClean="0">
                          <a:ln>
                            <a:noFill/>
                          </a:ln>
                          <a:solidFill>
                            <a:srgbClr val="000000"/>
                          </a:solidFill>
                          <a:effectLst/>
                          <a:latin typeface="Calibri"/>
                          <a:ea typeface="DejaVu Sans" charset="0"/>
                          <a:cs typeface="Calibri"/>
                        </a:rPr>
                        <a:t>l</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err="1" smtClean="0">
                          <a:ln>
                            <a:noFill/>
                          </a:ln>
                          <a:solidFill>
                            <a:srgbClr val="000000"/>
                          </a:solidFill>
                          <a:effectLst/>
                          <a:latin typeface="Calibri"/>
                          <a:ea typeface="DejaVu Sans" charset="0"/>
                          <a:cs typeface="Calibri"/>
                        </a:rPr>
                        <a:t>Dyplay</a:t>
                      </a:r>
                      <a:r>
                        <a:rPr kumimoji="0" lang="en-US" sz="1600" b="0" i="0" u="none" strike="noStrike" cap="none" normalizeH="0" baseline="0" noProof="0" dirty="0" smtClean="0">
                          <a:ln>
                            <a:noFill/>
                          </a:ln>
                          <a:solidFill>
                            <a:srgbClr val="000000"/>
                          </a:solidFill>
                          <a:effectLst/>
                          <a:latin typeface="Calibri"/>
                          <a:ea typeface="DejaVu Sans" charset="0"/>
                          <a:cs typeface="Calibri"/>
                        </a:rPr>
                        <a:t> all files beginning by 'a'</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62635" y="931386"/>
            <a:ext cx="5652565" cy="369332"/>
          </a:xfrm>
          <a:prstGeom prst="rect">
            <a:avLst/>
          </a:prstGeom>
        </p:spPr>
        <p:txBody>
          <a:bodyPr wrap="square">
            <a:spAutoFit/>
          </a:bodyPr>
          <a:lstStyle/>
          <a:p>
            <a:pPr algn="ctr"/>
            <a:r>
              <a:rPr lang="en-US" b="1" dirty="0" err="1" smtClean="0">
                <a:solidFill>
                  <a:srgbClr val="E08434"/>
                </a:solidFill>
                <a:latin typeface="Calibri (Corps)"/>
                <a:cs typeface="Calibri (Corps)"/>
              </a:rPr>
              <a:t>Sed</a:t>
            </a:r>
            <a:r>
              <a:rPr lang="en-US" b="1" dirty="0" smtClean="0">
                <a:solidFill>
                  <a:srgbClr val="E08434"/>
                </a:solidFill>
                <a:latin typeface="Calibri (Corps)"/>
                <a:cs typeface="Calibri (Corps)"/>
              </a:rPr>
              <a:t> : </a:t>
            </a:r>
            <a:r>
              <a:rPr lang="en-US" dirty="0" smtClean="0">
                <a:latin typeface="Calibri (Corps)"/>
                <a:cs typeface="Calibri (Corps)"/>
              </a:rPr>
              <a:t>Searching and modifying in a line</a:t>
            </a:r>
            <a:endParaRPr lang="en-US" dirty="0">
              <a:latin typeface="Calibri (Corps)"/>
              <a:cs typeface="Calibri (Corps)"/>
            </a:endParaRPr>
          </a:p>
        </p:txBody>
      </p:sp>
      <p:sp>
        <p:nvSpPr>
          <p:cNvPr id="17" name="Rectangle 4"/>
          <p:cNvSpPr>
            <a:spLocks noChangeArrowheads="1"/>
          </p:cNvSpPr>
          <p:nvPr/>
        </p:nvSpPr>
        <p:spPr bwMode="auto">
          <a:xfrm>
            <a:off x="228600" y="2819400"/>
            <a:ext cx="8686800" cy="956904"/>
          </a:xfrm>
          <a:prstGeom prst="rect">
            <a:avLst/>
          </a:prstGeom>
          <a:noFill/>
          <a:ln w="9525">
            <a:noFill/>
            <a:round/>
            <a:headEnd/>
            <a:tailEnd/>
          </a:ln>
        </p:spPr>
        <p:txBody>
          <a:bodyPr lIns="90000" tIns="46800" rIns="90000" bIns="46800">
            <a:prstTxWarp prst="textNoShape">
              <a:avLst/>
            </a:prstTxWarp>
            <a:spAutoFit/>
          </a:bodyPr>
          <a:lstStyle/>
          <a:p>
            <a:pPr algn="ct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err="1" smtClean="0">
                <a:latin typeface="Courier"/>
                <a:cs typeface="Courier"/>
              </a:rPr>
              <a:t>Syntaxe</a:t>
            </a:r>
            <a:endParaRPr lang="en-US" i="1" dirty="0" smtClean="0">
              <a:latin typeface="Courier"/>
              <a:cs typeface="Courier"/>
            </a:endParaRPr>
          </a:p>
          <a:p>
            <a:pPr algn="ct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800" dirty="0" smtClean="0">
              <a:solidFill>
                <a:srgbClr val="000000"/>
              </a:solidFill>
              <a:latin typeface="Courier New" pitchFamily="-105" charset="0"/>
              <a:ea typeface="Courier New" pitchFamily="-105" charset="0"/>
              <a:cs typeface="Courier New" pitchFamily="-105" charset="0"/>
            </a:endParaRPr>
          </a:p>
          <a:p>
            <a:pPr algn="ct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err="1" smtClean="0">
                <a:latin typeface="Courier"/>
                <a:cs typeface="Courier"/>
              </a:rPr>
              <a:t>sed</a:t>
            </a:r>
            <a:r>
              <a:rPr lang="en-US" i="1" dirty="0" smtClean="0">
                <a:latin typeface="Courier"/>
                <a:cs typeface="Courier"/>
              </a:rPr>
              <a:t> [-</a:t>
            </a:r>
            <a:r>
              <a:rPr lang="en-US" i="1" dirty="0" err="1" smtClean="0">
                <a:latin typeface="Courier"/>
                <a:cs typeface="Courier"/>
              </a:rPr>
              <a:t>n</a:t>
            </a:r>
            <a:r>
              <a:rPr lang="en-US" i="1" dirty="0" smtClean="0">
                <a:latin typeface="Courier"/>
                <a:cs typeface="Courier"/>
              </a:rPr>
              <a:t>] [-</a:t>
            </a:r>
            <a:r>
              <a:rPr lang="en-US" i="1" dirty="0" err="1" smtClean="0">
                <a:latin typeface="Courier"/>
                <a:cs typeface="Courier"/>
              </a:rPr>
              <a:t>e</a:t>
            </a:r>
            <a:r>
              <a:rPr lang="en-US" i="1" dirty="0" smtClean="0">
                <a:latin typeface="Courier"/>
                <a:cs typeface="Courier"/>
              </a:rPr>
              <a:t> script] [-</a:t>
            </a:r>
            <a:r>
              <a:rPr lang="en-US" i="1" dirty="0" err="1" smtClean="0">
                <a:latin typeface="Courier"/>
                <a:cs typeface="Courier"/>
              </a:rPr>
              <a:t>f</a:t>
            </a:r>
            <a:r>
              <a:rPr lang="en-US" i="1" dirty="0" smtClean="0">
                <a:latin typeface="Courier"/>
                <a:cs typeface="Courier"/>
              </a:rPr>
              <a:t> </a:t>
            </a:r>
            <a:r>
              <a:rPr lang="en-US" i="1" dirty="0" err="1" smtClean="0">
                <a:latin typeface="Courier"/>
                <a:cs typeface="Courier"/>
              </a:rPr>
              <a:t>fichier-commandes</a:t>
            </a:r>
            <a:r>
              <a:rPr lang="en-US" i="1" dirty="0" smtClean="0">
                <a:latin typeface="Courier"/>
                <a:cs typeface="Courier"/>
              </a:rPr>
              <a:t>] </a:t>
            </a:r>
            <a:r>
              <a:rPr lang="en-US" i="1" dirty="0" err="1" smtClean="0">
                <a:latin typeface="Courier"/>
                <a:cs typeface="Courier"/>
              </a:rPr>
              <a:t>fichier</a:t>
            </a:r>
            <a:r>
              <a:rPr lang="en-US" i="1" dirty="0" smtClean="0">
                <a:latin typeface="Courier"/>
                <a:cs typeface="Courier"/>
              </a:rPr>
              <a:t>-source</a:t>
            </a:r>
            <a:endParaRPr lang="en-US" i="1" dirty="0">
              <a:latin typeface="Courier"/>
              <a:cs typeface="Courier"/>
            </a:endParaRPr>
          </a:p>
        </p:txBody>
      </p:sp>
      <p:sp>
        <p:nvSpPr>
          <p:cNvPr id="20" name="Rectangle 15"/>
          <p:cNvSpPr>
            <a:spLocks noChangeArrowheads="1"/>
          </p:cNvSpPr>
          <p:nvPr/>
        </p:nvSpPr>
        <p:spPr bwMode="auto">
          <a:xfrm>
            <a:off x="533400" y="1540975"/>
            <a:ext cx="8382000" cy="745769"/>
          </a:xfrm>
          <a:prstGeom prst="rect">
            <a:avLst/>
          </a:prstGeom>
          <a:noFill/>
          <a:ln w="9525">
            <a:noFill/>
            <a:round/>
            <a:headEnd/>
            <a:tailEnd/>
          </a:ln>
        </p:spPr>
        <p:txBody>
          <a:bodyPr wrap="square" lIns="90000" tIns="46800" rIns="90000" bIns="46800">
            <a:prstTxWarp prst="textNoShape">
              <a:avLst/>
            </a:prstTxWarp>
            <a:spAutoFit/>
          </a:bodyPr>
          <a:lstStyle/>
          <a:p>
            <a:pPr algn="ctr">
              <a:lnSpc>
                <a:spcPct val="104000"/>
              </a:lnSpc>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latin typeface="Calibri (Corps)"/>
                <a:cs typeface="Calibri (Corps)"/>
              </a:rPr>
              <a:t>Select lines from a text file verifying a regular expression and </a:t>
            </a:r>
          </a:p>
          <a:p>
            <a:pPr algn="ctr">
              <a:lnSpc>
                <a:spcPct val="104000"/>
              </a:lnSpc>
              <a:spcAft>
                <a:spcPts val="6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latin typeface="Calibri (Corps)"/>
                <a:cs typeface="Calibri (Corps)"/>
              </a:rPr>
              <a:t>apply on them a modification or any other treatment</a:t>
            </a:r>
          </a:p>
        </p:txBody>
      </p:sp>
      <p:sp>
        <p:nvSpPr>
          <p:cNvPr id="9" name="Rectangle 8"/>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How to get quickly information from output files?</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4"/>
          <p:cNvGraphicFramePr>
            <a:graphicFrameLocks noGrp="1"/>
          </p:cNvGraphicFramePr>
          <p:nvPr/>
        </p:nvGraphicFramePr>
        <p:xfrm>
          <a:off x="762000" y="1625600"/>
          <a:ext cx="7773988" cy="2727325"/>
        </p:xfrm>
        <a:graphic>
          <a:graphicData uri="http://schemas.openxmlformats.org/drawingml/2006/table">
            <a:tbl>
              <a:tblPr/>
              <a:tblGrid>
                <a:gridCol w="3124200"/>
                <a:gridCol w="4649788"/>
              </a:tblGrid>
              <a:tr h="40322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noProof="0" smtClean="0">
                          <a:ln>
                            <a:noFill/>
                          </a:ln>
                          <a:solidFill>
                            <a:srgbClr val="FFFFFF"/>
                          </a:solidFill>
                          <a:effectLst/>
                          <a:latin typeface="Calibri"/>
                          <a:ea typeface="DejaVu Sans" charset="0"/>
                          <a:cs typeface="Calibri"/>
                        </a:rPr>
                        <a:t>Example</a:t>
                      </a:r>
                      <a:endParaRPr kumimoji="0" lang="en-US" sz="1600" b="1" i="0" u="none" strike="noStrike" cap="none" normalizeH="0" baseline="0" noProof="0">
                        <a:ln>
                          <a:noFill/>
                        </a:ln>
                        <a:solidFill>
                          <a:srgbClr val="FFFFFF"/>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31859C"/>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noProof="0" dirty="0" smtClean="0">
                          <a:ln>
                            <a:noFill/>
                          </a:ln>
                          <a:solidFill>
                            <a:srgbClr val="FFFFFF"/>
                          </a:solidFill>
                          <a:effectLst/>
                          <a:latin typeface="Calibri"/>
                          <a:ea typeface="DejaVu Sans" charset="0"/>
                          <a:cs typeface="Calibri"/>
                        </a:rPr>
                        <a:t>Description</a:t>
                      </a:r>
                      <a:endParaRPr kumimoji="0" lang="en-US" sz="1600" b="1" i="0" u="none" strike="noStrike" cap="none" normalizeH="0" baseline="0" noProof="0" dirty="0">
                        <a:ln>
                          <a:noFill/>
                        </a:ln>
                        <a:solidFill>
                          <a:srgbClr val="FFFFFF"/>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31859C"/>
                    </a:solidFill>
                  </a:tcPr>
                </a:tc>
              </a:tr>
              <a:tr h="58102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sed "s/linux/LINUX/"  file</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just"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Change the first occurance of “linux” by “LINUX”</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r>
              <a:tr h="58102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sed "s/linux/LINUX/3“ file</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just"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Change the third occurance of “linux” by “LINUX”</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r>
              <a:tr h="58102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sed "s/linux/LINUX/g“ file</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just"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Change all occurance of “linux” by “LINUX”</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r>
              <a:tr h="58102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sed "s/[Ll]inux/LINUX/g" file</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just"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Calibri"/>
                          <a:ea typeface="DejaVu Sans" charset="0"/>
                          <a:cs typeface="Calibri"/>
                        </a:rPr>
                        <a:t>Change all </a:t>
                      </a:r>
                      <a:r>
                        <a:rPr kumimoji="0" lang="en-US" sz="1600" b="0" i="0" u="none" strike="noStrike" cap="none" normalizeH="0" baseline="0" noProof="0" dirty="0" err="1" smtClean="0">
                          <a:ln>
                            <a:noFill/>
                          </a:ln>
                          <a:solidFill>
                            <a:srgbClr val="000000"/>
                          </a:solidFill>
                          <a:effectLst/>
                          <a:latin typeface="Calibri"/>
                          <a:ea typeface="DejaVu Sans" charset="0"/>
                          <a:cs typeface="Calibri"/>
                        </a:rPr>
                        <a:t>occurance</a:t>
                      </a:r>
                      <a:r>
                        <a:rPr kumimoji="0" lang="en-US" sz="1600" b="0" i="0" u="none" strike="noStrike" cap="none" normalizeH="0" baseline="0" noProof="0" dirty="0" smtClean="0">
                          <a:ln>
                            <a:noFill/>
                          </a:ln>
                          <a:solidFill>
                            <a:srgbClr val="000000"/>
                          </a:solidFill>
                          <a:effectLst/>
                          <a:latin typeface="Calibri"/>
                          <a:ea typeface="DejaVu Sans" charset="0"/>
                          <a:cs typeface="Calibri"/>
                        </a:rPr>
                        <a:t> of “</a:t>
                      </a:r>
                      <a:r>
                        <a:rPr kumimoji="0" lang="en-US" sz="1600" b="0" i="0" u="none" strike="noStrike" cap="none" normalizeH="0" baseline="0" noProof="0" dirty="0" err="1" smtClean="0">
                          <a:ln>
                            <a:noFill/>
                          </a:ln>
                          <a:solidFill>
                            <a:srgbClr val="000000"/>
                          </a:solidFill>
                          <a:effectLst/>
                          <a:latin typeface="Calibri"/>
                          <a:ea typeface="DejaVu Sans" charset="0"/>
                          <a:cs typeface="Calibri"/>
                        </a:rPr>
                        <a:t>linux</a:t>
                      </a:r>
                      <a:r>
                        <a:rPr kumimoji="0" lang="en-US" sz="1600" b="0" i="0" u="none" strike="noStrike" cap="none" normalizeH="0" baseline="0" noProof="0" dirty="0" smtClean="0">
                          <a:ln>
                            <a:noFill/>
                          </a:ln>
                          <a:solidFill>
                            <a:srgbClr val="000000"/>
                          </a:solidFill>
                          <a:effectLst/>
                          <a:latin typeface="Calibri"/>
                          <a:ea typeface="DejaVu Sans" charset="0"/>
                          <a:cs typeface="Calibri"/>
                        </a:rPr>
                        <a:t>” or “Linux” by “LINUX”</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r>
            </a:tbl>
          </a:graphicData>
        </a:graphic>
      </p:graphicFrame>
      <p:sp>
        <p:nvSpPr>
          <p:cNvPr id="8" name="Rectangle 7"/>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How to get quickly information from output files?</a:t>
            </a:r>
            <a:endParaRPr lang="en-US" sz="2400" b="1" dirty="0">
              <a:solidFill>
                <a:schemeClr val="bg1"/>
              </a:solidFill>
            </a:endParaRPr>
          </a:p>
        </p:txBody>
      </p:sp>
      <p:sp>
        <p:nvSpPr>
          <p:cNvPr id="10" name="Rectangle 9"/>
          <p:cNvSpPr/>
          <p:nvPr/>
        </p:nvSpPr>
        <p:spPr>
          <a:xfrm>
            <a:off x="1662635" y="931386"/>
            <a:ext cx="5652565" cy="369332"/>
          </a:xfrm>
          <a:prstGeom prst="rect">
            <a:avLst/>
          </a:prstGeom>
        </p:spPr>
        <p:txBody>
          <a:bodyPr wrap="square">
            <a:spAutoFit/>
          </a:bodyPr>
          <a:lstStyle/>
          <a:p>
            <a:pPr algn="ctr"/>
            <a:r>
              <a:rPr lang="en-US" b="1" dirty="0" err="1" smtClean="0">
                <a:solidFill>
                  <a:srgbClr val="E08434"/>
                </a:solidFill>
                <a:latin typeface="Calibri (Corps)"/>
                <a:cs typeface="Calibri (Corps)"/>
              </a:rPr>
              <a:t>Sed</a:t>
            </a:r>
            <a:r>
              <a:rPr lang="en-US" b="1" dirty="0" smtClean="0">
                <a:solidFill>
                  <a:srgbClr val="E08434"/>
                </a:solidFill>
                <a:latin typeface="Calibri (Corps)"/>
                <a:cs typeface="Calibri (Corps)"/>
              </a:rPr>
              <a:t> : </a:t>
            </a:r>
            <a:r>
              <a:rPr lang="en-US" dirty="0" smtClean="0">
                <a:latin typeface="Calibri (Corps)"/>
                <a:cs typeface="Calibri (Corps)"/>
              </a:rPr>
              <a:t>Some examples</a:t>
            </a:r>
            <a:endParaRPr lang="en-US" dirty="0">
              <a:latin typeface="Calibri (Corps)"/>
              <a:cs typeface="Calibri (Corp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905000" y="1346537"/>
            <a:ext cx="6551613" cy="1015663"/>
          </a:xfrm>
          <a:prstGeom prst="rect">
            <a:avLst/>
          </a:prstGeom>
        </p:spPr>
        <p:txBody>
          <a:bodyPr wrap="square">
            <a:spAutoFit/>
          </a:bodyPr>
          <a:lstStyle/>
          <a:p>
            <a:pPr algn="ctr"/>
            <a:r>
              <a:rPr lang="fr-FR" sz="2000" b="1" dirty="0" smtClean="0">
                <a:solidFill>
                  <a:srgbClr val="C34F23"/>
                </a:solidFill>
              </a:rPr>
              <a:t>How to </a:t>
            </a:r>
            <a:r>
              <a:rPr lang="fr-FR" sz="2000" b="1" dirty="0" err="1" smtClean="0">
                <a:solidFill>
                  <a:srgbClr val="C34F23"/>
                </a:solidFill>
              </a:rPr>
              <a:t>find</a:t>
            </a:r>
            <a:r>
              <a:rPr lang="fr-FR" sz="2000" b="1" dirty="0" smtClean="0">
                <a:solidFill>
                  <a:srgbClr val="C34F23"/>
                </a:solidFill>
              </a:rPr>
              <a:t> out </a:t>
            </a:r>
            <a:r>
              <a:rPr lang="fr-FR" sz="2000" b="1" dirty="0" err="1" smtClean="0">
                <a:solidFill>
                  <a:srgbClr val="C34F23"/>
                </a:solidFill>
              </a:rPr>
              <a:t>my</a:t>
            </a:r>
            <a:r>
              <a:rPr lang="fr-FR" sz="2000" b="1" dirty="0" smtClean="0">
                <a:solidFill>
                  <a:srgbClr val="C34F23"/>
                </a:solidFill>
              </a:rPr>
              <a:t> linux distribution and version </a:t>
            </a:r>
            <a:r>
              <a:rPr lang="fr-FR" sz="2000" b="1" dirty="0" err="1" smtClean="0">
                <a:solidFill>
                  <a:srgbClr val="C34F23"/>
                </a:solidFill>
              </a:rPr>
              <a:t>number</a:t>
            </a:r>
            <a:r>
              <a:rPr lang="fr-FR" sz="2000" b="1" dirty="0" smtClean="0">
                <a:solidFill>
                  <a:srgbClr val="C34F23"/>
                </a:solidFill>
              </a:rPr>
              <a:t>?</a:t>
            </a:r>
            <a:endParaRPr lang="en-US" sz="2000" dirty="0" smtClean="0">
              <a:solidFill>
                <a:srgbClr val="732B25"/>
              </a:solidFill>
            </a:endParaRPr>
          </a:p>
          <a:p>
            <a:endParaRPr lang="en-US" sz="2000" dirty="0" smtClean="0">
              <a:solidFill>
                <a:srgbClr val="732B25"/>
              </a:solidFill>
            </a:endParaRPr>
          </a:p>
          <a:p>
            <a:r>
              <a:rPr lang="en-US" sz="2000" dirty="0" smtClean="0">
                <a:solidFill>
                  <a:srgbClr val="732B25"/>
                </a:solidFill>
              </a:rPr>
              <a:t> </a:t>
            </a:r>
            <a:endParaRPr lang="en-US" sz="2000" dirty="0">
              <a:solidFill>
                <a:srgbClr val="732B25"/>
              </a:solidFill>
            </a:endParaRPr>
          </a:p>
        </p:txBody>
      </p:sp>
      <p:sp>
        <p:nvSpPr>
          <p:cNvPr id="15" name="Rectangle à coins arrondis 6"/>
          <p:cNvSpPr>
            <a:spLocks noChangeArrowheads="1"/>
          </p:cNvSpPr>
          <p:nvPr/>
        </p:nvSpPr>
        <p:spPr bwMode="auto">
          <a:xfrm>
            <a:off x="2287587" y="1926888"/>
            <a:ext cx="5865813" cy="914400"/>
          </a:xfrm>
          <a:prstGeom prst="roundRect">
            <a:avLst>
              <a:gd name="adj" fmla="val 16667"/>
            </a:avLst>
          </a:prstGeom>
          <a:solidFill>
            <a:schemeClr val="bg2"/>
          </a:solidFill>
          <a:ln w="9525">
            <a:solidFill>
              <a:srgbClr val="CEC3A0"/>
            </a:solidFill>
            <a:round/>
            <a:headEnd/>
            <a:tailEnd/>
          </a:ln>
        </p:spPr>
        <p:txBody>
          <a:bodyPr>
            <a:prstTxWarp prst="textNoShape">
              <a:avLst/>
            </a:prstTxWarp>
          </a:bodyPr>
          <a:lstStyle/>
          <a:p>
            <a:r>
              <a:rPr lang="en-US" i="1" dirty="0" smtClean="0">
                <a:latin typeface="Courier"/>
                <a:cs typeface="Courier"/>
              </a:rPr>
              <a:t>cat /etc/issue		</a:t>
            </a:r>
            <a:r>
              <a:rPr lang="en-US" dirty="0" smtClean="0">
                <a:latin typeface="Calibri"/>
                <a:cs typeface="Calibri"/>
              </a:rPr>
              <a:t>Give the distribution name</a:t>
            </a:r>
            <a:endParaRPr lang="fr-FR" dirty="0" smtClean="0">
              <a:latin typeface="Calibri"/>
              <a:cs typeface="Calibri"/>
            </a:endParaRPr>
          </a:p>
          <a:p>
            <a:r>
              <a:rPr lang="en-US" i="1" dirty="0" err="1" smtClean="0">
                <a:latin typeface="Courier"/>
                <a:cs typeface="Courier"/>
              </a:rPr>
              <a:t>uname</a:t>
            </a:r>
            <a:r>
              <a:rPr lang="en-US" i="1" dirty="0" smtClean="0">
                <a:latin typeface="Courier"/>
                <a:cs typeface="Courier"/>
              </a:rPr>
              <a:t> –a		</a:t>
            </a:r>
            <a:r>
              <a:rPr lang="en-US" dirty="0" smtClean="0">
                <a:cs typeface="Courier"/>
              </a:rPr>
              <a:t>Give the Kernel version</a:t>
            </a:r>
          </a:p>
          <a:p>
            <a:endParaRPr lang="fr-FR" dirty="0"/>
          </a:p>
        </p:txBody>
      </p:sp>
      <p:sp>
        <p:nvSpPr>
          <p:cNvPr id="16" name="Rectangle à coins arrondis 6"/>
          <p:cNvSpPr>
            <a:spLocks noChangeArrowheads="1"/>
          </p:cNvSpPr>
          <p:nvPr/>
        </p:nvSpPr>
        <p:spPr bwMode="auto">
          <a:xfrm>
            <a:off x="2287587" y="3962400"/>
            <a:ext cx="5865813" cy="1527175"/>
          </a:xfrm>
          <a:prstGeom prst="roundRect">
            <a:avLst>
              <a:gd name="adj" fmla="val 16667"/>
            </a:avLst>
          </a:prstGeom>
          <a:solidFill>
            <a:schemeClr val="bg1"/>
          </a:solidFill>
          <a:ln w="19050" cap="flat" cmpd="sng" algn="ctr">
            <a:solidFill>
              <a:srgbClr val="323232"/>
            </a:solidFill>
            <a:prstDash val="solid"/>
            <a:round/>
            <a:headEnd type="none" w="med" len="med"/>
            <a:tailEnd type="none" w="med" len="med"/>
          </a:ln>
        </p:spPr>
        <p:txBody>
          <a:bodyPr>
            <a:prstTxWarp prst="textNoShape">
              <a:avLst/>
            </a:prstTxWarp>
          </a:bodyPr>
          <a:lstStyle/>
          <a:p>
            <a:pPr algn="just">
              <a:defRPr/>
            </a:pPr>
            <a:r>
              <a:rPr lang="fr-FR" sz="1800" dirty="0">
                <a:solidFill>
                  <a:srgbClr val="323232"/>
                </a:solidFill>
              </a:rPr>
              <a:t>Site officiel de linux : </a:t>
            </a:r>
            <a:r>
              <a:rPr lang="fr-FR" sz="1800" dirty="0" smtClean="0">
                <a:solidFill>
                  <a:srgbClr val="323232"/>
                </a:solidFill>
              </a:rPr>
              <a:t>	</a:t>
            </a:r>
            <a:r>
              <a:rPr lang="fr-FR" sz="1800" dirty="0" smtClean="0">
                <a:solidFill>
                  <a:srgbClr val="323232"/>
                </a:solidFill>
                <a:hlinkClick r:id="rId3"/>
              </a:rPr>
              <a:t>http</a:t>
            </a:r>
            <a:r>
              <a:rPr lang="fr-FR" sz="1800" dirty="0">
                <a:solidFill>
                  <a:srgbClr val="323232"/>
                </a:solidFill>
                <a:hlinkClick r:id="rId3"/>
              </a:rPr>
              <a:t>://www.linux.org</a:t>
            </a:r>
            <a:endParaRPr lang="fr-FR" sz="1800" dirty="0">
              <a:solidFill>
                <a:srgbClr val="323232"/>
              </a:solidFill>
            </a:endParaRPr>
          </a:p>
          <a:p>
            <a:pPr algn="just">
              <a:defRPr/>
            </a:pPr>
            <a:r>
              <a:rPr lang="fr-FR" sz="1800" dirty="0" err="1">
                <a:solidFill>
                  <a:srgbClr val="323232"/>
                </a:solidFill>
              </a:rPr>
              <a:t>Lea</a:t>
            </a:r>
            <a:r>
              <a:rPr lang="fr-FR" sz="1800" dirty="0">
                <a:solidFill>
                  <a:srgbClr val="323232"/>
                </a:solidFill>
              </a:rPr>
              <a:t>-linux : </a:t>
            </a:r>
            <a:r>
              <a:rPr lang="fr-FR" sz="1800" dirty="0" smtClean="0">
                <a:solidFill>
                  <a:srgbClr val="323232"/>
                </a:solidFill>
              </a:rPr>
              <a:t>			</a:t>
            </a:r>
            <a:r>
              <a:rPr lang="fr-FR" sz="1800" dirty="0" smtClean="0">
                <a:solidFill>
                  <a:srgbClr val="323232"/>
                </a:solidFill>
                <a:hlinkClick r:id="rId4"/>
              </a:rPr>
              <a:t>http</a:t>
            </a:r>
            <a:r>
              <a:rPr lang="fr-FR" sz="1800" dirty="0">
                <a:solidFill>
                  <a:srgbClr val="323232"/>
                </a:solidFill>
                <a:hlinkClick r:id="rId4"/>
              </a:rPr>
              <a:t>://www.lea-linux.org</a:t>
            </a:r>
            <a:endParaRPr lang="fr-FR" sz="1800" dirty="0">
              <a:solidFill>
                <a:srgbClr val="323232"/>
              </a:solidFill>
            </a:endParaRPr>
          </a:p>
          <a:p>
            <a:pPr algn="just">
              <a:defRPr/>
            </a:pPr>
            <a:r>
              <a:rPr lang="fr-FR" sz="1800" dirty="0">
                <a:solidFill>
                  <a:srgbClr val="323232"/>
                </a:solidFill>
              </a:rPr>
              <a:t>Wiki : </a:t>
            </a:r>
            <a:r>
              <a:rPr lang="fr-FR" sz="1800" dirty="0" smtClean="0">
                <a:solidFill>
                  <a:srgbClr val="323232"/>
                </a:solidFill>
              </a:rPr>
              <a:t>				</a:t>
            </a:r>
            <a:r>
              <a:rPr lang="fr-FR" sz="1800" dirty="0" smtClean="0">
                <a:solidFill>
                  <a:srgbClr val="323232"/>
                </a:solidFill>
                <a:hlinkClick r:id="rId5"/>
              </a:rPr>
              <a:t>http</a:t>
            </a:r>
            <a:r>
              <a:rPr lang="fr-FR" sz="1800" dirty="0">
                <a:solidFill>
                  <a:srgbClr val="323232"/>
                </a:solidFill>
                <a:hlinkClick r:id="rId5"/>
              </a:rPr>
              <a:t>://fr.wikipedia.org/wiki/Linux</a:t>
            </a:r>
            <a:endParaRPr lang="fr-FR" sz="1800" dirty="0">
              <a:solidFill>
                <a:srgbClr val="323232"/>
              </a:solidFill>
            </a:endParaRPr>
          </a:p>
          <a:p>
            <a:pPr algn="just">
              <a:defRPr/>
            </a:pPr>
            <a:r>
              <a:rPr lang="fr-FR" sz="1800" dirty="0">
                <a:solidFill>
                  <a:srgbClr val="323232"/>
                </a:solidFill>
              </a:rPr>
              <a:t>Liste des distributions : </a:t>
            </a:r>
            <a:r>
              <a:rPr lang="fr-FR" sz="1800" dirty="0" smtClean="0">
                <a:solidFill>
                  <a:srgbClr val="323232"/>
                </a:solidFill>
              </a:rPr>
              <a:t>	</a:t>
            </a:r>
            <a:r>
              <a:rPr lang="fr-FR" sz="1800" dirty="0" smtClean="0">
                <a:solidFill>
                  <a:srgbClr val="323232"/>
                </a:solidFill>
                <a:hlinkClick r:id="rId6"/>
              </a:rPr>
              <a:t>http</a:t>
            </a:r>
            <a:r>
              <a:rPr lang="fr-FR" sz="1800" dirty="0">
                <a:solidFill>
                  <a:srgbClr val="323232"/>
                </a:solidFill>
                <a:hlinkClick r:id="rId6"/>
              </a:rPr>
              <a:t>://linux.org/dist/</a:t>
            </a:r>
            <a:endParaRPr lang="fr-FR" sz="1800" dirty="0">
              <a:solidFill>
                <a:srgbClr val="323232"/>
              </a:solidFill>
            </a:endParaRPr>
          </a:p>
          <a:p>
            <a:pPr algn="just">
              <a:defRPr/>
            </a:pPr>
            <a:endParaRPr lang="fr-FR" sz="1800" dirty="0">
              <a:solidFill>
                <a:schemeClr val="bg1"/>
              </a:solidFill>
            </a:endParaRPr>
          </a:p>
          <a:p>
            <a:pPr>
              <a:defRPr/>
            </a:pPr>
            <a:endParaRPr lang="fr-FR" dirty="0">
              <a:solidFill>
                <a:schemeClr val="bg1"/>
              </a:solidFill>
            </a:endParaRPr>
          </a:p>
        </p:txBody>
      </p:sp>
      <p:pic>
        <p:nvPicPr>
          <p:cNvPr id="87044" name="Picture 4"/>
          <p:cNvPicPr>
            <a:picLocks noChangeAspect="1" noChangeArrowheads="1"/>
          </p:cNvPicPr>
          <p:nvPr/>
        </p:nvPicPr>
        <p:blipFill>
          <a:blip r:embed="rId7"/>
          <a:srcRect/>
          <a:stretch>
            <a:fillRect/>
          </a:stretch>
        </p:blipFill>
        <p:spPr bwMode="auto">
          <a:xfrm>
            <a:off x="859461" y="4191000"/>
            <a:ext cx="969339" cy="969338"/>
          </a:xfrm>
          <a:prstGeom prst="rect">
            <a:avLst/>
          </a:prstGeom>
          <a:noFill/>
          <a:ln w="9525">
            <a:noFill/>
            <a:miter lim="800000"/>
            <a:headEnd/>
            <a:tailEnd/>
          </a:ln>
          <a:effectLst/>
        </p:spPr>
      </p:pic>
      <p:sp>
        <p:nvSpPr>
          <p:cNvPr id="19" name="Rectangle 18"/>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Several Linux Distribution </a:t>
            </a:r>
            <a:endParaRPr lang="en-US" sz="2400" b="1" dirty="0">
              <a:solidFill>
                <a:schemeClr val="bg1"/>
              </a:solidFill>
            </a:endParaRPr>
          </a:p>
        </p:txBody>
      </p:sp>
      <p:pic>
        <p:nvPicPr>
          <p:cNvPr id="20" name="Picture 2"/>
          <p:cNvPicPr>
            <a:picLocks noChangeAspect="1" noChangeArrowheads="1"/>
          </p:cNvPicPr>
          <p:nvPr/>
        </p:nvPicPr>
        <p:blipFill>
          <a:blip r:embed="rId8"/>
          <a:srcRect/>
          <a:stretch>
            <a:fillRect/>
          </a:stretch>
        </p:blipFill>
        <p:spPr bwMode="auto">
          <a:xfrm>
            <a:off x="838200" y="1068948"/>
            <a:ext cx="1064652" cy="1064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p:cNvSpPr>
            <a:spLocks noChangeArrowheads="1"/>
          </p:cNvSpPr>
          <p:nvPr/>
        </p:nvSpPr>
        <p:spPr bwMode="auto">
          <a:xfrm>
            <a:off x="2056572" y="4007176"/>
            <a:ext cx="5030028" cy="945824"/>
          </a:xfrm>
          <a:prstGeom prst="rect">
            <a:avLst/>
          </a:prstGeom>
          <a:noFill/>
          <a:ln w="9525">
            <a:noFill/>
            <a:round/>
            <a:headEnd/>
            <a:tailEnd/>
          </a:ln>
        </p:spPr>
        <p:txBody>
          <a:bodyPr wrap="none" lIns="90000" tIns="46800" rIns="90000" bIns="46800">
            <a:prstTxWarp prst="textNoShape">
              <a:avLst/>
            </a:prstTxWarp>
            <a:spAutoFit/>
          </a:bodyPr>
          <a:lstStyle/>
          <a:p>
            <a:pPr algn="just">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800" dirty="0" smtClean="0">
              <a:solidFill>
                <a:srgbClr val="000000"/>
              </a:solidFill>
              <a:latin typeface="Courier New" pitchFamily="-105" charset="0"/>
              <a:ea typeface="Courier New" pitchFamily="-105" charset="0"/>
              <a:cs typeface="Courier New" pitchFamily="-105"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err="1" smtClean="0">
                <a:solidFill>
                  <a:schemeClr val="accent5">
                    <a:lumMod val="75000"/>
                  </a:schemeClr>
                </a:solidFill>
                <a:latin typeface="Courier New" pitchFamily="-105" charset="0"/>
                <a:ea typeface="Courier New" pitchFamily="-105" charset="0"/>
                <a:cs typeface="Courier New" pitchFamily="-105" charset="0"/>
              </a:rPr>
              <a:t>sed</a:t>
            </a:r>
            <a:r>
              <a:rPr lang="en-US" sz="1800" dirty="0" smtClean="0">
                <a:solidFill>
                  <a:schemeClr val="accent5">
                    <a:lumMod val="75000"/>
                  </a:schemeClr>
                </a:solidFill>
                <a:latin typeface="Courier New" pitchFamily="-105" charset="0"/>
                <a:ea typeface="Courier New" pitchFamily="-105" charset="0"/>
                <a:cs typeface="Courier New" pitchFamily="-105" charset="0"/>
              </a:rPr>
              <a:t> "s/</a:t>
            </a:r>
            <a:r>
              <a:rPr lang="en-US" sz="1800" dirty="0" smtClean="0">
                <a:solidFill>
                  <a:srgbClr val="000000"/>
                </a:solidFill>
                <a:latin typeface="Courier New" pitchFamily="-105" charset="0"/>
                <a:ea typeface="Courier New" pitchFamily="-105" charset="0"/>
                <a:cs typeface="Courier New" pitchFamily="-105" charset="0"/>
              </a:rPr>
              <a:t>[0-9][0-9]*</a:t>
            </a:r>
            <a:r>
              <a:rPr lang="en-US" sz="1800" dirty="0" smtClean="0">
                <a:solidFill>
                  <a:srgbClr val="4F81BD"/>
                </a:solidFill>
                <a:latin typeface="Courier New" pitchFamily="-105" charset="0"/>
                <a:ea typeface="Courier New" pitchFamily="-105" charset="0"/>
                <a:cs typeface="Courier New" pitchFamily="-105" charset="0"/>
              </a:rPr>
              <a:t>/</a:t>
            </a:r>
            <a:r>
              <a:rPr lang="en-US" sz="1800" dirty="0" err="1" smtClean="0">
                <a:solidFill>
                  <a:srgbClr val="000000"/>
                </a:solidFill>
                <a:latin typeface="Courier New" pitchFamily="-105" charset="0"/>
                <a:ea typeface="Courier New" pitchFamily="-105" charset="0"/>
                <a:cs typeface="Courier New" pitchFamily="-105" charset="0"/>
              </a:rPr>
              <a:t>new_motif</a:t>
            </a:r>
            <a:r>
              <a:rPr lang="en-US" sz="1800" dirty="0" smtClean="0">
                <a:solidFill>
                  <a:srgbClr val="558ED5"/>
                </a:solidFill>
                <a:latin typeface="Courier New" pitchFamily="-105" charset="0"/>
                <a:ea typeface="Courier New" pitchFamily="-105" charset="0"/>
                <a:cs typeface="Courier New" pitchFamily="-105" charset="0"/>
              </a:rPr>
              <a:t>/</a:t>
            </a:r>
            <a:r>
              <a:rPr lang="en-US" sz="1800" dirty="0" smtClean="0">
                <a:solidFill>
                  <a:srgbClr val="31859C"/>
                </a:solidFill>
                <a:latin typeface="Courier New" pitchFamily="-105" charset="0"/>
                <a:ea typeface="Courier New" pitchFamily="-105" charset="0"/>
                <a:cs typeface="Courier New" pitchFamily="-105" charset="0"/>
              </a:rPr>
              <a:t>" file</a:t>
            </a:r>
          </a:p>
          <a:p>
            <a:pPr marL="457200" lvl="1" indent="0" algn="just">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800" dirty="0">
              <a:solidFill>
                <a:srgbClr val="558ED5"/>
              </a:solidFill>
              <a:latin typeface="Courier New" pitchFamily="-105" charset="0"/>
              <a:ea typeface="Courier New" pitchFamily="-105" charset="0"/>
              <a:cs typeface="Courier New" pitchFamily="-105" charset="0"/>
            </a:endParaRPr>
          </a:p>
        </p:txBody>
      </p:sp>
      <p:sp>
        <p:nvSpPr>
          <p:cNvPr id="26" name="Rectangle 5"/>
          <p:cNvSpPr>
            <a:spLocks noChangeArrowheads="1"/>
          </p:cNvSpPr>
          <p:nvPr/>
        </p:nvSpPr>
        <p:spPr bwMode="auto">
          <a:xfrm>
            <a:off x="1139825" y="5111750"/>
            <a:ext cx="6937375" cy="586957"/>
          </a:xfrm>
          <a:prstGeom prst="rect">
            <a:avLst/>
          </a:prstGeom>
          <a:noFill/>
          <a:ln w="9525">
            <a:noFill/>
            <a:round/>
            <a:headEnd/>
            <a:tailEnd/>
          </a:ln>
        </p:spPr>
        <p:txBody>
          <a:bodyPr wrap="square" lIns="90000" tIns="46800" rIns="90000" bIns="46800">
            <a:prstTxWarp prst="textNoShape">
              <a:avLst/>
            </a:prstTxWarp>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latin typeface="Calibri (Corps)"/>
                <a:cs typeface="Calibri (Corps)"/>
              </a:rPr>
              <a:t>Searched motif : a character chain beginning by a number and followed by 0 or more numbers.  </a:t>
            </a:r>
            <a:endParaRPr lang="en-US" sz="1600" dirty="0">
              <a:latin typeface="Calibri (Corps)"/>
              <a:cs typeface="Calibri (Corps)"/>
            </a:endParaRPr>
          </a:p>
        </p:txBody>
      </p:sp>
      <p:cxnSp>
        <p:nvCxnSpPr>
          <p:cNvPr id="29" name="AutoShape 6"/>
          <p:cNvCxnSpPr>
            <a:cxnSpLocks noChangeShapeType="1"/>
          </p:cNvCxnSpPr>
          <p:nvPr/>
        </p:nvCxnSpPr>
        <p:spPr bwMode="auto">
          <a:xfrm flipV="1">
            <a:off x="3808413" y="4724400"/>
            <a:ext cx="1587" cy="457200"/>
          </a:xfrm>
          <a:prstGeom prst="straightConnector1">
            <a:avLst/>
          </a:prstGeom>
          <a:noFill/>
          <a:ln w="9360">
            <a:solidFill>
              <a:srgbClr val="8EB4E3"/>
            </a:solidFill>
            <a:miter lim="800000"/>
            <a:headEnd/>
            <a:tailEnd type="triangle" w="med" len="med"/>
          </a:ln>
        </p:spPr>
      </p:cxnSp>
      <p:sp>
        <p:nvSpPr>
          <p:cNvPr id="30" name="Rectangle 29"/>
          <p:cNvSpPr/>
          <p:nvPr/>
        </p:nvSpPr>
        <p:spPr>
          <a:xfrm>
            <a:off x="1219200" y="5705057"/>
            <a:ext cx="5321589" cy="369332"/>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solidFill>
                  <a:schemeClr val="accent6">
                    <a:lumMod val="75000"/>
                  </a:schemeClr>
                </a:solidFill>
              </a:rPr>
              <a:t>=&gt; Characters chain can be </a:t>
            </a:r>
            <a:r>
              <a:rPr lang="en-US" b="1" dirty="0" err="1" smtClean="0">
                <a:solidFill>
                  <a:schemeClr val="accent6">
                    <a:lumMod val="75000"/>
                  </a:schemeClr>
                </a:solidFill>
              </a:rPr>
              <a:t>registred</a:t>
            </a:r>
            <a:r>
              <a:rPr lang="en-US" b="1" dirty="0" smtClean="0">
                <a:solidFill>
                  <a:schemeClr val="accent6">
                    <a:lumMod val="75000"/>
                  </a:schemeClr>
                </a:solidFill>
              </a:rPr>
              <a:t> in the variable \1 </a:t>
            </a:r>
            <a:r>
              <a:rPr lang="en-US" dirty="0" smtClean="0">
                <a:solidFill>
                  <a:schemeClr val="accent6">
                    <a:lumMod val="75000"/>
                  </a:schemeClr>
                </a:solidFill>
              </a:rPr>
              <a:t> </a:t>
            </a:r>
            <a:endParaRPr lang="en-US" dirty="0">
              <a:solidFill>
                <a:schemeClr val="accent6">
                  <a:lumMod val="75000"/>
                </a:schemeClr>
              </a:solidFill>
            </a:endParaRPr>
          </a:p>
        </p:txBody>
      </p:sp>
      <p:sp>
        <p:nvSpPr>
          <p:cNvPr id="31" name="Rectangle 30"/>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How to get quickly information from output files?</a:t>
            </a:r>
            <a:endParaRPr lang="en-US" sz="2400" b="1" dirty="0">
              <a:solidFill>
                <a:schemeClr val="bg1"/>
              </a:solidFill>
            </a:endParaRPr>
          </a:p>
        </p:txBody>
      </p:sp>
      <p:sp>
        <p:nvSpPr>
          <p:cNvPr id="32" name="Rectangle 31"/>
          <p:cNvSpPr/>
          <p:nvPr/>
        </p:nvSpPr>
        <p:spPr>
          <a:xfrm>
            <a:off x="1662635" y="931386"/>
            <a:ext cx="5652565" cy="369332"/>
          </a:xfrm>
          <a:prstGeom prst="rect">
            <a:avLst/>
          </a:prstGeom>
        </p:spPr>
        <p:txBody>
          <a:bodyPr wrap="square">
            <a:spAutoFit/>
          </a:bodyPr>
          <a:lstStyle/>
          <a:p>
            <a:pPr algn="ctr"/>
            <a:r>
              <a:rPr lang="en-US" b="1" dirty="0" err="1" smtClean="0">
                <a:solidFill>
                  <a:srgbClr val="E08434"/>
                </a:solidFill>
                <a:latin typeface="Calibri (Corps)"/>
                <a:cs typeface="Calibri (Corps)"/>
              </a:rPr>
              <a:t>Sed</a:t>
            </a:r>
            <a:r>
              <a:rPr lang="en-US" b="1" dirty="0" smtClean="0">
                <a:solidFill>
                  <a:srgbClr val="E08434"/>
                </a:solidFill>
                <a:latin typeface="Calibri (Corps)"/>
                <a:cs typeface="Calibri (Corps)"/>
              </a:rPr>
              <a:t> : </a:t>
            </a:r>
            <a:r>
              <a:rPr lang="en-US" dirty="0" smtClean="0">
                <a:latin typeface="Calibri (Corps)"/>
                <a:cs typeface="Calibri (Corps)"/>
              </a:rPr>
              <a:t>Some examples</a:t>
            </a:r>
            <a:endParaRPr lang="en-US" dirty="0">
              <a:latin typeface="Calibri (Corps)"/>
              <a:cs typeface="Calibri (Corps)"/>
            </a:endParaRPr>
          </a:p>
        </p:txBody>
      </p:sp>
      <p:sp>
        <p:nvSpPr>
          <p:cNvPr id="33" name="Rectangle à coins arrondis 32"/>
          <p:cNvSpPr/>
          <p:nvPr/>
        </p:nvSpPr>
        <p:spPr>
          <a:xfrm>
            <a:off x="762000" y="1447800"/>
            <a:ext cx="7620000" cy="1098550"/>
          </a:xfrm>
          <a:prstGeom prst="roundRect">
            <a:avLst/>
          </a:prstGeom>
          <a:solidFill>
            <a:schemeClr val="bg2"/>
          </a:solidFill>
          <a:ln w="9525">
            <a:solidFill>
              <a:srgbClr val="CEC3A0"/>
            </a:solidFill>
            <a:round/>
            <a:headEnd/>
            <a:tailEnd/>
          </a:ln>
        </p:spPr>
        <p:txBody>
          <a:bodyPr>
            <a:prstTxWarp prst="textNoShape">
              <a:avLst/>
            </a:prstTxWarp>
          </a:bodyPr>
          <a:lstStyle/>
          <a:p>
            <a:pPr marL="0" lvl="1">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i="1" dirty="0" smtClean="0">
              <a:solidFill>
                <a:schemeClr val="tx1">
                  <a:lumMod val="85000"/>
                  <a:lumOff val="15000"/>
                </a:schemeClr>
              </a:solidFill>
              <a:latin typeface="Courier"/>
              <a:cs typeface="Courier"/>
            </a:endParaRPr>
          </a:p>
          <a:p>
            <a:pPr marL="0" lvl="1"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err="1" smtClean="0">
                <a:solidFill>
                  <a:schemeClr val="tx1">
                    <a:lumMod val="85000"/>
                    <a:lumOff val="15000"/>
                  </a:schemeClr>
                </a:solidFill>
                <a:latin typeface="Courier"/>
                <a:cs typeface="Courier"/>
              </a:rPr>
              <a:t>sed</a:t>
            </a:r>
            <a:r>
              <a:rPr lang="en-US" i="1" dirty="0" smtClean="0">
                <a:solidFill>
                  <a:schemeClr val="tx1">
                    <a:lumMod val="85000"/>
                    <a:lumOff val="15000"/>
                  </a:schemeClr>
                </a:solidFill>
                <a:latin typeface="Courier"/>
                <a:cs typeface="Courier"/>
              </a:rPr>
              <a:t> "</a:t>
            </a:r>
            <a:r>
              <a:rPr lang="en-US" i="1" dirty="0" err="1" smtClean="0">
                <a:solidFill>
                  <a:schemeClr val="tx1">
                    <a:lumMod val="85000"/>
                    <a:lumOff val="15000"/>
                  </a:schemeClr>
                </a:solidFill>
                <a:latin typeface="Courier"/>
                <a:cs typeface="Courier"/>
              </a:rPr>
              <a:t>s/searched_motif/new_motif</a:t>
            </a:r>
            <a:r>
              <a:rPr lang="en-US" i="1" dirty="0" smtClean="0">
                <a:solidFill>
                  <a:schemeClr val="tx1">
                    <a:lumMod val="85000"/>
                    <a:lumOff val="15000"/>
                  </a:schemeClr>
                </a:solidFill>
                <a:latin typeface="Courier"/>
                <a:cs typeface="Courier"/>
              </a:rPr>
              <a:t>/" file</a:t>
            </a:r>
          </a:p>
          <a:p>
            <a:pPr marL="0" lvl="1">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i="1" dirty="0" smtClean="0">
              <a:solidFill>
                <a:schemeClr val="tx1">
                  <a:lumMod val="85000"/>
                  <a:lumOff val="15000"/>
                </a:schemeClr>
              </a:solidFill>
              <a:latin typeface="Courier"/>
              <a:cs typeface="Courier"/>
            </a:endParaRPr>
          </a:p>
        </p:txBody>
      </p:sp>
      <p:cxnSp>
        <p:nvCxnSpPr>
          <p:cNvPr id="34" name="Connecteur droit avec flèche 33"/>
          <p:cNvCxnSpPr>
            <a:stCxn id="35" idx="0"/>
          </p:cNvCxnSpPr>
          <p:nvPr/>
        </p:nvCxnSpPr>
        <p:spPr>
          <a:xfrm rot="5400000" flipH="1" flipV="1">
            <a:off x="1860915" y="2013316"/>
            <a:ext cx="582676" cy="1029493"/>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35" name="Bulle rectangulaire à coins arrondis 34"/>
          <p:cNvSpPr/>
          <p:nvPr/>
        </p:nvSpPr>
        <p:spPr>
          <a:xfrm>
            <a:off x="836613" y="2819400"/>
            <a:ext cx="1601787" cy="592667"/>
          </a:xfrm>
          <a:prstGeom prst="wedgeRoundRectCallout">
            <a:avLst>
              <a:gd name="adj1" fmla="val 6514"/>
              <a:gd name="adj2" fmla="val -4964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srgbClr val="595959"/>
                </a:solidFill>
              </a:rPr>
              <a:t>substitution</a:t>
            </a:r>
            <a:endParaRPr lang="fr-FR" sz="1600" b="1" dirty="0">
              <a:solidFill>
                <a:srgbClr val="595959"/>
              </a:solidFill>
            </a:endParaRPr>
          </a:p>
        </p:txBody>
      </p:sp>
      <p:cxnSp>
        <p:nvCxnSpPr>
          <p:cNvPr id="38" name="Connecteur droit avec flèche 37"/>
          <p:cNvCxnSpPr>
            <a:stCxn id="39" idx="0"/>
          </p:cNvCxnSpPr>
          <p:nvPr/>
        </p:nvCxnSpPr>
        <p:spPr>
          <a:xfrm rot="16200000" flipV="1">
            <a:off x="6963435" y="2274431"/>
            <a:ext cx="613366" cy="476572"/>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39" name="Bulle rectangulaire à coins arrondis 38"/>
          <p:cNvSpPr/>
          <p:nvPr/>
        </p:nvSpPr>
        <p:spPr>
          <a:xfrm>
            <a:off x="6711007" y="2819400"/>
            <a:ext cx="1594793" cy="592667"/>
          </a:xfrm>
          <a:prstGeom prst="wedgeRoundRectCallout">
            <a:avLst>
              <a:gd name="adj1" fmla="val 6514"/>
              <a:gd name="adj2" fmla="val -4964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srgbClr val="595959"/>
                </a:solidFill>
              </a:rPr>
              <a:t>File to </a:t>
            </a:r>
            <a:r>
              <a:rPr lang="fr-FR" sz="1600" b="1" dirty="0" err="1" smtClean="0">
                <a:solidFill>
                  <a:srgbClr val="595959"/>
                </a:solidFill>
              </a:rPr>
              <a:t>inspect</a:t>
            </a:r>
            <a:endParaRPr lang="fr-FR" sz="1600" b="1" dirty="0" smtClean="0">
              <a:solidFill>
                <a:srgbClr val="595959"/>
              </a:solidFill>
            </a:endParaRPr>
          </a:p>
        </p:txBody>
      </p:sp>
      <p:cxnSp>
        <p:nvCxnSpPr>
          <p:cNvPr id="40" name="Connecteur droit avec flèche 39"/>
          <p:cNvCxnSpPr>
            <a:stCxn id="41" idx="0"/>
          </p:cNvCxnSpPr>
          <p:nvPr/>
        </p:nvCxnSpPr>
        <p:spPr>
          <a:xfrm rot="5400000" flipH="1" flipV="1">
            <a:off x="3365470" y="2523829"/>
            <a:ext cx="582674" cy="1588"/>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41" name="Bulle rectangulaire à coins arrondis 40"/>
          <p:cNvSpPr/>
          <p:nvPr/>
        </p:nvSpPr>
        <p:spPr>
          <a:xfrm>
            <a:off x="2741614" y="2815166"/>
            <a:ext cx="1830386" cy="592667"/>
          </a:xfrm>
          <a:prstGeom prst="wedgeRoundRectCallout">
            <a:avLst>
              <a:gd name="adj1" fmla="val 6514"/>
              <a:gd name="adj2" fmla="val -4964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err="1" smtClean="0">
                <a:solidFill>
                  <a:srgbClr val="595959"/>
                </a:solidFill>
              </a:rPr>
              <a:t>Searched</a:t>
            </a:r>
            <a:r>
              <a:rPr lang="fr-FR" sz="1600" b="1" dirty="0" smtClean="0">
                <a:solidFill>
                  <a:srgbClr val="595959"/>
                </a:solidFill>
              </a:rPr>
              <a:t> motif</a:t>
            </a:r>
            <a:endParaRPr lang="fr-FR" sz="1600" b="1" dirty="0">
              <a:solidFill>
                <a:srgbClr val="595959"/>
              </a:solidFill>
            </a:endParaRPr>
          </a:p>
        </p:txBody>
      </p:sp>
      <p:cxnSp>
        <p:nvCxnSpPr>
          <p:cNvPr id="46" name="Connecteur droit avec flèche 45"/>
          <p:cNvCxnSpPr>
            <a:stCxn id="47" idx="0"/>
          </p:cNvCxnSpPr>
          <p:nvPr/>
        </p:nvCxnSpPr>
        <p:spPr>
          <a:xfrm rot="16200000" flipV="1">
            <a:off x="5292288" y="2421616"/>
            <a:ext cx="599607" cy="195961"/>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47" name="Bulle rectangulaire à coins arrondis 46"/>
          <p:cNvSpPr/>
          <p:nvPr/>
        </p:nvSpPr>
        <p:spPr>
          <a:xfrm>
            <a:off x="4903142" y="2819400"/>
            <a:ext cx="1573858" cy="592667"/>
          </a:xfrm>
          <a:prstGeom prst="wedgeRoundRectCallout">
            <a:avLst>
              <a:gd name="adj1" fmla="val 6514"/>
              <a:gd name="adj2" fmla="val -4964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smtClean="0">
                <a:solidFill>
                  <a:srgbClr val="595959"/>
                </a:solidFill>
              </a:rPr>
              <a:t>New motif</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38200" y="931386"/>
            <a:ext cx="5652565" cy="369332"/>
          </a:xfrm>
          <a:prstGeom prst="rect">
            <a:avLst/>
          </a:prstGeom>
        </p:spPr>
        <p:txBody>
          <a:bodyPr wrap="square">
            <a:spAutoFit/>
          </a:bodyPr>
          <a:lstStyle/>
          <a:p>
            <a:r>
              <a:rPr lang="en-US" b="1" dirty="0" err="1" smtClean="0">
                <a:solidFill>
                  <a:srgbClr val="E08434"/>
                </a:solidFill>
                <a:latin typeface="Calibri (Corps)"/>
                <a:cs typeface="Calibri (Corps)"/>
              </a:rPr>
              <a:t>Sed</a:t>
            </a:r>
            <a:r>
              <a:rPr lang="en-US" b="1" dirty="0" smtClean="0">
                <a:solidFill>
                  <a:srgbClr val="E08434"/>
                </a:solidFill>
                <a:latin typeface="Calibri (Corps)"/>
                <a:cs typeface="Calibri (Corps)"/>
              </a:rPr>
              <a:t> : Some examples</a:t>
            </a:r>
            <a:endParaRPr lang="en-US" dirty="0">
              <a:solidFill>
                <a:srgbClr val="E08434"/>
              </a:solidFill>
              <a:latin typeface="Calibri (Corps)"/>
              <a:cs typeface="Calibri (Corps)"/>
            </a:endParaRPr>
          </a:p>
        </p:txBody>
      </p:sp>
      <p:sp>
        <p:nvSpPr>
          <p:cNvPr id="31" name="Rectangle 30"/>
          <p:cNvSpPr/>
          <p:nvPr/>
        </p:nvSpPr>
        <p:spPr>
          <a:xfrm>
            <a:off x="838200" y="931386"/>
            <a:ext cx="5652565" cy="369332"/>
          </a:xfrm>
          <a:prstGeom prst="rect">
            <a:avLst/>
          </a:prstGeom>
        </p:spPr>
        <p:txBody>
          <a:bodyPr wrap="square">
            <a:spAutoFit/>
          </a:bodyPr>
          <a:lstStyle/>
          <a:p>
            <a:r>
              <a:rPr lang="en-US" b="1" dirty="0" err="1" smtClean="0">
                <a:solidFill>
                  <a:schemeClr val="accent5">
                    <a:lumMod val="75000"/>
                  </a:schemeClr>
                </a:solidFill>
                <a:latin typeface="Calibri (Corps)"/>
                <a:cs typeface="Calibri (Corps)"/>
              </a:rPr>
              <a:t>Sed</a:t>
            </a:r>
            <a:r>
              <a:rPr lang="en-US" b="1" dirty="0" smtClean="0">
                <a:solidFill>
                  <a:schemeClr val="accent5">
                    <a:lumMod val="75000"/>
                  </a:schemeClr>
                </a:solidFill>
                <a:latin typeface="Calibri (Corps)"/>
                <a:cs typeface="Calibri (Corps)"/>
              </a:rPr>
              <a:t> : Some examples</a:t>
            </a:r>
            <a:endParaRPr lang="en-US" dirty="0">
              <a:solidFill>
                <a:schemeClr val="accent5">
                  <a:lumMod val="75000"/>
                </a:schemeClr>
              </a:solidFill>
              <a:latin typeface="Calibri (Corps)"/>
              <a:cs typeface="Calibri (Corps)"/>
            </a:endParaRPr>
          </a:p>
        </p:txBody>
      </p:sp>
      <p:sp>
        <p:nvSpPr>
          <p:cNvPr id="34" name="Rectangle 4"/>
          <p:cNvSpPr>
            <a:spLocks noChangeArrowheads="1"/>
          </p:cNvSpPr>
          <p:nvPr/>
        </p:nvSpPr>
        <p:spPr bwMode="auto">
          <a:xfrm>
            <a:off x="1066800" y="3429000"/>
            <a:ext cx="7026275" cy="371513"/>
          </a:xfrm>
          <a:prstGeom prst="rect">
            <a:avLst/>
          </a:prstGeom>
          <a:noFill/>
          <a:ln w="9525">
            <a:noFill/>
            <a:round/>
            <a:headEnd/>
            <a:tailEnd/>
          </a:ln>
        </p:spPr>
        <p:txBody>
          <a:bodyPr lIns="90000" tIns="46800" rIns="90000" bIns="46800">
            <a:prstTxWarp prst="textNoShape">
              <a:avLst/>
            </a:prstTxWarp>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rgbClr val="E08434"/>
                </a:solidFill>
              </a:rPr>
              <a:t>=&gt; Output the same motif as Variable \1 but flanked </a:t>
            </a:r>
            <a:r>
              <a:rPr lang="en-US" sz="1800" b="1" dirty="0" smtClean="0">
                <a:solidFill>
                  <a:srgbClr val="E46C0A"/>
                </a:solidFill>
              </a:rPr>
              <a:t>by</a:t>
            </a:r>
            <a:r>
              <a:rPr lang="en-US" sz="1800" b="1" dirty="0" smtClean="0">
                <a:solidFill>
                  <a:srgbClr val="E08434"/>
                </a:solidFill>
              </a:rPr>
              <a:t> '**'</a:t>
            </a:r>
            <a:endParaRPr lang="en-US" sz="1800" b="1" dirty="0">
              <a:solidFill>
                <a:srgbClr val="E08434"/>
              </a:solidFill>
            </a:endParaRPr>
          </a:p>
        </p:txBody>
      </p:sp>
      <p:sp>
        <p:nvSpPr>
          <p:cNvPr id="36" name="Rectangle 8"/>
          <p:cNvSpPr>
            <a:spLocks noChangeArrowheads="1"/>
          </p:cNvSpPr>
          <p:nvPr/>
        </p:nvSpPr>
        <p:spPr bwMode="auto">
          <a:xfrm>
            <a:off x="1994251" y="1500188"/>
            <a:ext cx="5168549" cy="945824"/>
          </a:xfrm>
          <a:prstGeom prst="rect">
            <a:avLst/>
          </a:prstGeom>
          <a:noFill/>
          <a:ln w="9525">
            <a:noFill/>
            <a:round/>
            <a:headEnd/>
            <a:tailEnd/>
          </a:ln>
        </p:spPr>
        <p:txBody>
          <a:bodyPr wrap="none" lIns="90000" tIns="46800" rIns="90000" bIns="46800">
            <a:prstTxWarp prst="textNoShape">
              <a:avLst/>
            </a:prstTxWarp>
            <a:spAutoFit/>
          </a:bodyPr>
          <a:lstStyle/>
          <a:p>
            <a:pPr algn="just">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800" dirty="0" smtClean="0">
              <a:solidFill>
                <a:srgbClr val="000000"/>
              </a:solidFill>
              <a:latin typeface="Courier New" pitchFamily="-105" charset="0"/>
              <a:ea typeface="Courier New" pitchFamily="-105" charset="0"/>
              <a:cs typeface="Courier New" pitchFamily="-105"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err="1" smtClean="0">
                <a:solidFill>
                  <a:schemeClr val="accent5">
                    <a:lumMod val="75000"/>
                  </a:schemeClr>
                </a:solidFill>
                <a:latin typeface="Courier New" pitchFamily="-105" charset="0"/>
                <a:ea typeface="Courier New" pitchFamily="-105" charset="0"/>
                <a:cs typeface="Courier New" pitchFamily="-105" charset="0"/>
              </a:rPr>
              <a:t>sed</a:t>
            </a:r>
            <a:r>
              <a:rPr lang="en-US" sz="1800" dirty="0" smtClean="0">
                <a:solidFill>
                  <a:schemeClr val="accent5">
                    <a:lumMod val="75000"/>
                  </a:schemeClr>
                </a:solidFill>
                <a:latin typeface="Courier New" pitchFamily="-105" charset="0"/>
                <a:ea typeface="Courier New" pitchFamily="-105" charset="0"/>
                <a:cs typeface="Courier New" pitchFamily="-105" charset="0"/>
              </a:rPr>
              <a:t> "s/</a:t>
            </a:r>
            <a:r>
              <a:rPr lang="en-US" sz="1800" b="1" dirty="0" smtClean="0">
                <a:solidFill>
                  <a:srgbClr val="E46C0A"/>
                </a:solidFill>
                <a:latin typeface="Courier New" pitchFamily="-105" charset="0"/>
                <a:ea typeface="Courier New" pitchFamily="-105" charset="0"/>
                <a:cs typeface="Courier New" pitchFamily="-105" charset="0"/>
              </a:rPr>
              <a:t>\(</a:t>
            </a:r>
            <a:r>
              <a:rPr lang="en-US" sz="1800" dirty="0" smtClean="0">
                <a:solidFill>
                  <a:srgbClr val="E46C0A"/>
                </a:solidFill>
                <a:latin typeface="Courier New" pitchFamily="-105" charset="0"/>
                <a:ea typeface="Courier New" pitchFamily="-105" charset="0"/>
                <a:cs typeface="Courier New" pitchFamily="-105" charset="0"/>
              </a:rPr>
              <a:t>[0-9][0-9]*</a:t>
            </a:r>
            <a:r>
              <a:rPr lang="en-US" sz="1800" b="1" dirty="0" smtClean="0">
                <a:solidFill>
                  <a:srgbClr val="E46C0A"/>
                </a:solidFill>
                <a:latin typeface="Courier New" pitchFamily="-105" charset="0"/>
                <a:ea typeface="Courier New" pitchFamily="-105" charset="0"/>
                <a:cs typeface="Courier New" pitchFamily="-105" charset="0"/>
              </a:rPr>
              <a:t>\)</a:t>
            </a:r>
            <a:r>
              <a:rPr lang="en-US" sz="1800" dirty="0" smtClean="0">
                <a:solidFill>
                  <a:srgbClr val="4F81BD"/>
                </a:solidFill>
                <a:latin typeface="Courier New" pitchFamily="-105" charset="0"/>
                <a:ea typeface="Courier New" pitchFamily="-105" charset="0"/>
                <a:cs typeface="Courier New" pitchFamily="-105" charset="0"/>
              </a:rPr>
              <a:t>/</a:t>
            </a:r>
            <a:r>
              <a:rPr lang="en-US" sz="1800" dirty="0" smtClean="0">
                <a:solidFill>
                  <a:srgbClr val="000000"/>
                </a:solidFill>
                <a:latin typeface="Courier New" pitchFamily="-105" charset="0"/>
                <a:ea typeface="Courier New" pitchFamily="-105" charset="0"/>
                <a:cs typeface="Courier New" pitchFamily="-105" charset="0"/>
              </a:rPr>
              <a:t>**</a:t>
            </a:r>
            <a:r>
              <a:rPr lang="en-US" sz="1800" dirty="0" smtClean="0">
                <a:solidFill>
                  <a:schemeClr val="accent6">
                    <a:lumMod val="75000"/>
                  </a:schemeClr>
                </a:solidFill>
                <a:latin typeface="Courier New" pitchFamily="-105" charset="0"/>
                <a:ea typeface="Courier New" pitchFamily="-105" charset="0"/>
                <a:cs typeface="Courier New" pitchFamily="-105" charset="0"/>
              </a:rPr>
              <a:t>\1</a:t>
            </a:r>
            <a:r>
              <a:rPr lang="en-US" sz="1800" dirty="0" smtClean="0">
                <a:solidFill>
                  <a:srgbClr val="000000"/>
                </a:solidFill>
                <a:latin typeface="Courier New" pitchFamily="-105" charset="0"/>
                <a:ea typeface="Courier New" pitchFamily="-105" charset="0"/>
                <a:cs typeface="Courier New" pitchFamily="-105" charset="0"/>
              </a:rPr>
              <a:t>**</a:t>
            </a:r>
            <a:r>
              <a:rPr lang="en-US" sz="1800" dirty="0" smtClean="0">
                <a:solidFill>
                  <a:srgbClr val="558ED5"/>
                </a:solidFill>
                <a:latin typeface="Courier New" pitchFamily="-105" charset="0"/>
                <a:ea typeface="Courier New" pitchFamily="-105" charset="0"/>
                <a:cs typeface="Courier New" pitchFamily="-105" charset="0"/>
              </a:rPr>
              <a:t>/</a:t>
            </a:r>
            <a:r>
              <a:rPr lang="en-US" sz="1800" dirty="0" smtClean="0">
                <a:solidFill>
                  <a:srgbClr val="31859C"/>
                </a:solidFill>
                <a:latin typeface="Courier New" pitchFamily="-105" charset="0"/>
                <a:ea typeface="Courier New" pitchFamily="-105" charset="0"/>
                <a:cs typeface="Courier New" pitchFamily="-105" charset="0"/>
              </a:rPr>
              <a:t>" file</a:t>
            </a:r>
          </a:p>
          <a:p>
            <a:pPr marL="457200" lvl="1" indent="0" algn="just">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800" dirty="0">
              <a:solidFill>
                <a:srgbClr val="558ED5"/>
              </a:solidFill>
              <a:latin typeface="Courier New" pitchFamily="-105" charset="0"/>
              <a:ea typeface="Courier New" pitchFamily="-105" charset="0"/>
              <a:cs typeface="Courier New" pitchFamily="-105" charset="0"/>
            </a:endParaRPr>
          </a:p>
        </p:txBody>
      </p:sp>
      <p:sp>
        <p:nvSpPr>
          <p:cNvPr id="37" name="Rectangle 2"/>
          <p:cNvSpPr>
            <a:spLocks noChangeArrowheads="1"/>
          </p:cNvSpPr>
          <p:nvPr/>
        </p:nvSpPr>
        <p:spPr bwMode="auto">
          <a:xfrm>
            <a:off x="3200400" y="2590800"/>
            <a:ext cx="1447800" cy="340735"/>
          </a:xfrm>
          <a:prstGeom prst="rect">
            <a:avLst/>
          </a:prstGeom>
          <a:noFill/>
          <a:ln w="9525">
            <a:noFill/>
            <a:round/>
            <a:headEnd/>
            <a:tailEnd/>
          </a:ln>
        </p:spPr>
        <p:txBody>
          <a:bodyPr lIns="90000" tIns="46800" rIns="90000" bIns="46800">
            <a:prstTxWarp prst="textNoShape">
              <a:avLst/>
            </a:prstTxWarp>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solidFill>
                  <a:srgbClr val="E46C0A"/>
                </a:solidFill>
              </a:rPr>
              <a:t>variable \1</a:t>
            </a:r>
            <a:endParaRPr lang="en-US" sz="1600" b="1" dirty="0">
              <a:solidFill>
                <a:srgbClr val="E46C0A"/>
              </a:solidFill>
            </a:endParaRPr>
          </a:p>
        </p:txBody>
      </p:sp>
      <p:sp>
        <p:nvSpPr>
          <p:cNvPr id="38" name="AutoShape 3"/>
          <p:cNvSpPr>
            <a:spLocks/>
          </p:cNvSpPr>
          <p:nvPr/>
        </p:nvSpPr>
        <p:spPr bwMode="auto">
          <a:xfrm rot="16200000">
            <a:off x="3922713" y="1562100"/>
            <a:ext cx="228600" cy="1676400"/>
          </a:xfrm>
          <a:prstGeom prst="leftBrace">
            <a:avLst>
              <a:gd name="adj1" fmla="val 8318"/>
              <a:gd name="adj2" fmla="val 50000"/>
            </a:avLst>
          </a:prstGeom>
          <a:noFill/>
          <a:ln w="9360">
            <a:solidFill>
              <a:schemeClr val="accent6">
                <a:lumMod val="75000"/>
              </a:schemeClr>
            </a:solidFill>
            <a:miter lim="800000"/>
            <a:headEnd/>
            <a:tailEnd/>
          </a:ln>
        </p:spPr>
        <p:txBody>
          <a:bodyPr wrap="none" anchor="ctr">
            <a:prstTxWarp prst="textNoShape">
              <a:avLst/>
            </a:prstTxWarp>
          </a:bodyPr>
          <a:lstStyle/>
          <a:p>
            <a:endParaRPr lang="en-US"/>
          </a:p>
        </p:txBody>
      </p:sp>
      <p:sp>
        <p:nvSpPr>
          <p:cNvPr id="12" name="Rectangle 11"/>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How to get quickly information from output files?</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3"/>
          <p:cNvGraphicFramePr>
            <a:graphicFrameLocks noGrp="1"/>
          </p:cNvGraphicFramePr>
          <p:nvPr/>
        </p:nvGraphicFramePr>
        <p:xfrm>
          <a:off x="381000" y="1638300"/>
          <a:ext cx="8535988" cy="1971676"/>
        </p:xfrm>
        <a:graphic>
          <a:graphicData uri="http://schemas.openxmlformats.org/drawingml/2006/table">
            <a:tbl>
              <a:tblPr/>
              <a:tblGrid>
                <a:gridCol w="4421188"/>
                <a:gridCol w="4114800"/>
              </a:tblGrid>
              <a:tr h="404813">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noProof="0" smtClean="0">
                          <a:ln>
                            <a:noFill/>
                          </a:ln>
                          <a:solidFill>
                            <a:srgbClr val="FFFFFF"/>
                          </a:solidFill>
                          <a:effectLst/>
                          <a:latin typeface="Calibri"/>
                          <a:ea typeface="DejaVu Sans" charset="0"/>
                          <a:cs typeface="Calibri"/>
                        </a:rPr>
                        <a:t>Example</a:t>
                      </a:r>
                      <a:endParaRPr kumimoji="0" lang="en-US" sz="1600" b="1" i="0" u="none" strike="noStrike" cap="none" normalizeH="0" baseline="0" noProof="0">
                        <a:ln>
                          <a:noFill/>
                        </a:ln>
                        <a:solidFill>
                          <a:srgbClr val="FFFFFF"/>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31859C"/>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noProof="0" dirty="0" smtClean="0">
                          <a:ln>
                            <a:noFill/>
                          </a:ln>
                          <a:solidFill>
                            <a:srgbClr val="FFFFFF"/>
                          </a:solidFill>
                          <a:effectLst/>
                          <a:latin typeface="Calibri"/>
                          <a:ea typeface="DejaVu Sans" charset="0"/>
                          <a:cs typeface="Calibri"/>
                        </a:rPr>
                        <a:t>Description</a:t>
                      </a:r>
                      <a:endParaRPr kumimoji="0" lang="en-US" sz="1600" b="1" i="0" u="none" strike="noStrike" cap="none" normalizeH="0" baseline="0" noProof="0" dirty="0">
                        <a:ln>
                          <a:noFill/>
                        </a:ln>
                        <a:solidFill>
                          <a:srgbClr val="FFFFFF"/>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31859C"/>
                    </a:solidFill>
                  </a:tcPr>
                </a:tc>
              </a:tr>
              <a:tr h="58102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err="1" smtClean="0">
                          <a:ln>
                            <a:noFill/>
                          </a:ln>
                          <a:solidFill>
                            <a:srgbClr val="000000"/>
                          </a:solidFill>
                          <a:effectLst/>
                          <a:latin typeface="Calibri"/>
                          <a:ea typeface="Courier New" pitchFamily="-105" charset="0"/>
                          <a:cs typeface="Calibri"/>
                        </a:rPr>
                        <a:t>sed</a:t>
                      </a:r>
                      <a:r>
                        <a:rPr kumimoji="0" lang="en-US" sz="1600" b="0" i="0" u="none" strike="noStrike" cap="none" normalizeH="0" baseline="0" noProof="0" dirty="0" smtClean="0">
                          <a:ln>
                            <a:noFill/>
                          </a:ln>
                          <a:solidFill>
                            <a:srgbClr val="000000"/>
                          </a:solidFill>
                          <a:effectLst/>
                          <a:latin typeface="Calibri"/>
                          <a:ea typeface="Courier New" pitchFamily="-105" charset="0"/>
                          <a:cs typeface="Calibri"/>
                        </a:rPr>
                        <a:t> "s/\([0-9][0-9]*\)/**\1**/" file</a:t>
                      </a:r>
                    </a:p>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noProof="0" dirty="0">
                        <a:ln>
                          <a:noFill/>
                        </a:ln>
                        <a:solidFill>
                          <a:srgbClr val="000000"/>
                        </a:solidFill>
                        <a:effectLst/>
                        <a:latin typeface="Calibri"/>
                        <a:ea typeface="Courier New" pitchFamily="-105"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Flank the first number of each line with '**'</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r>
              <a:tr h="58102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err="1" smtClean="0">
                          <a:ln>
                            <a:noFill/>
                          </a:ln>
                          <a:solidFill>
                            <a:srgbClr val="000000"/>
                          </a:solidFill>
                          <a:effectLst/>
                          <a:latin typeface="Calibri"/>
                          <a:ea typeface="DejaVu Sans" charset="0"/>
                          <a:cs typeface="Calibri"/>
                        </a:rPr>
                        <a:t>sed</a:t>
                      </a:r>
                      <a:r>
                        <a:rPr kumimoji="0" lang="en-US" sz="1600" b="0" i="0" u="none" strike="noStrike" cap="none" normalizeH="0" baseline="0" noProof="0" dirty="0" smtClean="0">
                          <a:ln>
                            <a:noFill/>
                          </a:ln>
                          <a:solidFill>
                            <a:srgbClr val="000000"/>
                          </a:solidFill>
                          <a:effectLst/>
                          <a:latin typeface="Calibri"/>
                          <a:ea typeface="DejaVu Sans" charset="0"/>
                          <a:cs typeface="Calibri"/>
                        </a:rPr>
                        <a:t> </a:t>
                      </a:r>
                      <a:r>
                        <a:rPr kumimoji="0" lang="en-US" sz="1600" b="0" i="0" u="none" strike="noStrike" cap="none" normalizeH="0" baseline="0" noProof="0" dirty="0" err="1" smtClean="0">
                          <a:ln>
                            <a:noFill/>
                          </a:ln>
                          <a:solidFill>
                            <a:srgbClr val="000000"/>
                          </a:solidFill>
                          <a:effectLst/>
                          <a:latin typeface="Calibri"/>
                          <a:ea typeface="DejaVu Sans" charset="0"/>
                          <a:cs typeface="Calibri"/>
                        </a:rPr>
                        <a:t>s</a:t>
                      </a:r>
                      <a:r>
                        <a:rPr kumimoji="0" lang="en-US" sz="1600" b="0" i="0" u="none" strike="noStrike" cap="none" normalizeH="0" baseline="0" noProof="0" dirty="0" smtClean="0">
                          <a:ln>
                            <a:noFill/>
                          </a:ln>
                          <a:solidFill>
                            <a:srgbClr val="000000"/>
                          </a:solidFill>
                          <a:effectLst/>
                          <a:latin typeface="Calibri"/>
                          <a:ea typeface="DejaVu Sans" charset="0"/>
                          <a:cs typeface="Calibri"/>
                        </a:rPr>
                        <a:t>/&gt;/&gt;VS1-/g </a:t>
                      </a:r>
                      <a:r>
                        <a:rPr kumimoji="0" lang="en-US" sz="1600" b="0" i="0" u="none" strike="noStrike" cap="none" normalizeH="0" baseline="0" noProof="0" dirty="0" err="1" smtClean="0">
                          <a:ln>
                            <a:noFill/>
                          </a:ln>
                          <a:solidFill>
                            <a:srgbClr val="000000"/>
                          </a:solidFill>
                          <a:effectLst/>
                          <a:latin typeface="Calibri"/>
                          <a:ea typeface="DejaVu Sans" charset="0"/>
                          <a:cs typeface="Calibri"/>
                        </a:rPr>
                        <a:t>seq.fasta</a:t>
                      </a:r>
                      <a:r>
                        <a:rPr kumimoji="0" lang="en-US" sz="1600" b="0" i="0" u="none" strike="noStrike" cap="none" normalizeH="0" baseline="0" noProof="0" dirty="0" smtClean="0">
                          <a:ln>
                            <a:noFill/>
                          </a:ln>
                          <a:solidFill>
                            <a:srgbClr val="000000"/>
                          </a:solidFill>
                          <a:effectLst/>
                          <a:latin typeface="Calibri"/>
                          <a:ea typeface="DejaVu Sans" charset="0"/>
                          <a:cs typeface="Calibri"/>
                        </a:rPr>
                        <a:t> &gt; </a:t>
                      </a:r>
                      <a:r>
                        <a:rPr kumimoji="0" lang="en-US" sz="1600" b="0" i="0" u="none" strike="noStrike" cap="none" normalizeH="0" baseline="0" noProof="0" dirty="0" err="1" smtClean="0">
                          <a:ln>
                            <a:noFill/>
                          </a:ln>
                          <a:solidFill>
                            <a:srgbClr val="000000"/>
                          </a:solidFill>
                          <a:effectLst/>
                          <a:latin typeface="Calibri"/>
                          <a:ea typeface="DejaVu Sans" charset="0"/>
                          <a:cs typeface="Calibri"/>
                        </a:rPr>
                        <a:t>new_seq.fasta</a:t>
                      </a:r>
                      <a:endParaRPr kumimoji="0" lang="en-US" sz="1600" b="0" i="0" u="none" strike="noStrike" cap="none" normalizeH="0" baseline="0" noProof="0" dirty="0" smtClean="0">
                        <a:ln>
                          <a:noFill/>
                        </a:ln>
                        <a:solidFill>
                          <a:srgbClr val="000000"/>
                        </a:solidFill>
                        <a:effectLst/>
                        <a:latin typeface="Calibri"/>
                        <a:ea typeface="DejaVu Sans" charset="0"/>
                        <a:cs typeface="Calibri"/>
                      </a:endParaRPr>
                    </a:p>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Insert VS1- to all sequence names</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r>
              <a:tr h="404813">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sed s/\|/-/g contigs_m_f_specif.fasta</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Calibri"/>
                          <a:ea typeface="DejaVu Sans" charset="0"/>
                          <a:cs typeface="Calibri"/>
                        </a:rPr>
                        <a:t>Substitute | by -</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r>
            </a:tbl>
          </a:graphicData>
        </a:graphic>
      </p:graphicFrame>
      <p:sp>
        <p:nvSpPr>
          <p:cNvPr id="8" name="Rectangle 7"/>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How to get quickly information from output files?</a:t>
            </a:r>
            <a:endParaRPr lang="en-US" sz="2400" b="1" dirty="0">
              <a:solidFill>
                <a:schemeClr val="bg1"/>
              </a:solidFill>
            </a:endParaRPr>
          </a:p>
        </p:txBody>
      </p:sp>
      <p:sp>
        <p:nvSpPr>
          <p:cNvPr id="11" name="Rectangle 10"/>
          <p:cNvSpPr/>
          <p:nvPr/>
        </p:nvSpPr>
        <p:spPr>
          <a:xfrm>
            <a:off x="838200" y="931386"/>
            <a:ext cx="5652565" cy="369332"/>
          </a:xfrm>
          <a:prstGeom prst="rect">
            <a:avLst/>
          </a:prstGeom>
        </p:spPr>
        <p:txBody>
          <a:bodyPr wrap="square">
            <a:spAutoFit/>
          </a:bodyPr>
          <a:lstStyle/>
          <a:p>
            <a:r>
              <a:rPr lang="en-US" b="1" dirty="0" err="1" smtClean="0">
                <a:solidFill>
                  <a:schemeClr val="accent5">
                    <a:lumMod val="75000"/>
                  </a:schemeClr>
                </a:solidFill>
                <a:latin typeface="Calibri (Corps)"/>
                <a:cs typeface="Calibri (Corps)"/>
              </a:rPr>
              <a:t>Sed</a:t>
            </a:r>
            <a:r>
              <a:rPr lang="en-US" b="1" dirty="0" smtClean="0">
                <a:solidFill>
                  <a:schemeClr val="accent5">
                    <a:lumMod val="75000"/>
                  </a:schemeClr>
                </a:solidFill>
                <a:latin typeface="Calibri (Corps)"/>
                <a:cs typeface="Calibri (Corps)"/>
              </a:rPr>
              <a:t> : Some examples</a:t>
            </a:r>
            <a:endParaRPr lang="en-US" dirty="0">
              <a:solidFill>
                <a:schemeClr val="accent5">
                  <a:lumMod val="75000"/>
                </a:schemeClr>
              </a:solidFill>
              <a:latin typeface="Calibri (Corps)"/>
              <a:cs typeface="Calibri (Corp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à coins arrondis 21"/>
          <p:cNvSpPr/>
          <p:nvPr/>
        </p:nvSpPr>
        <p:spPr>
          <a:xfrm>
            <a:off x="1340689" y="2109665"/>
            <a:ext cx="7467600" cy="41148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0" algn="just">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mj-lt"/>
              <a:ea typeface="Courier New" pitchFamily="-105" charset="0"/>
              <a:cs typeface="Courier New"/>
            </a:endParaRPr>
          </a:p>
          <a:p>
            <a:pPr>
              <a:spcAft>
                <a:spcPts val="1200"/>
              </a:spcAft>
            </a:pPr>
            <a:endParaRPr lang="en-GB" dirty="0" smtClean="0">
              <a:solidFill>
                <a:srgbClr val="000000"/>
              </a:solidFill>
              <a:latin typeface="+mj-lt"/>
            </a:endParaRPr>
          </a:p>
          <a:p>
            <a:pPr>
              <a:spcAft>
                <a:spcPts val="1200"/>
              </a:spcAft>
            </a:pPr>
            <a:r>
              <a:rPr lang="en-GB" dirty="0" smtClean="0">
                <a:solidFill>
                  <a:srgbClr val="000000"/>
                </a:solidFill>
                <a:latin typeface="+mj-lt"/>
              </a:rPr>
              <a:t>Copier le </a:t>
            </a:r>
            <a:r>
              <a:rPr lang="en-GB" dirty="0" err="1" smtClean="0">
                <a:solidFill>
                  <a:srgbClr val="000000"/>
                </a:solidFill>
                <a:latin typeface="+mj-lt"/>
              </a:rPr>
              <a:t>répertoire</a:t>
            </a:r>
            <a:r>
              <a:rPr lang="en-GB" dirty="0" smtClean="0">
                <a:solidFill>
                  <a:srgbClr val="000000"/>
                </a:solidFill>
                <a:latin typeface="+mj-lt"/>
              </a:rPr>
              <a:t> /</a:t>
            </a:r>
            <a:r>
              <a:rPr lang="en-GB" dirty="0" err="1" smtClean="0">
                <a:solidFill>
                  <a:srgbClr val="000000"/>
                </a:solidFill>
                <a:latin typeface="+mj-lt"/>
              </a:rPr>
              <a:t>usr</a:t>
            </a:r>
            <a:r>
              <a:rPr lang="en-GB" dirty="0" smtClean="0">
                <a:solidFill>
                  <a:srgbClr val="000000"/>
                </a:solidFill>
                <a:latin typeface="+mj-lt"/>
              </a:rPr>
              <a:t>/loc</a:t>
            </a:r>
            <a:r>
              <a:rPr lang="en-GB" dirty="0" smtClean="0">
                <a:solidFill>
                  <a:srgbClr val="000000"/>
                </a:solidFill>
                <a:latin typeface="+mj-lt"/>
              </a:rPr>
              <a:t>al/</a:t>
            </a:r>
            <a:r>
              <a:rPr lang="en-GB" dirty="0" err="1" smtClean="0">
                <a:solidFill>
                  <a:srgbClr val="000000"/>
                </a:solidFill>
                <a:latin typeface="+mj-lt"/>
              </a:rPr>
              <a:t>bioinfo</a:t>
            </a:r>
            <a:r>
              <a:rPr lang="en-GB" dirty="0" smtClean="0">
                <a:solidFill>
                  <a:srgbClr val="000000"/>
                </a:solidFill>
                <a:latin typeface="+mj-lt"/>
              </a:rPr>
              <a:t>/training/</a:t>
            </a:r>
            <a:r>
              <a:rPr lang="en-GB" dirty="0" err="1" smtClean="0">
                <a:solidFill>
                  <a:srgbClr val="000000"/>
                </a:solidFill>
                <a:latin typeface="+mj-lt"/>
              </a:rPr>
              <a:t>linux</a:t>
            </a:r>
            <a:r>
              <a:rPr lang="en-GB" dirty="0" smtClean="0">
                <a:solidFill>
                  <a:srgbClr val="000000"/>
                </a:solidFill>
                <a:latin typeface="+mj-lt"/>
              </a:rPr>
              <a:t> </a:t>
            </a:r>
            <a:r>
              <a:rPr lang="en-GB" dirty="0" err="1" smtClean="0">
                <a:solidFill>
                  <a:srgbClr val="000000"/>
                </a:solidFill>
                <a:latin typeface="+mj-lt"/>
              </a:rPr>
              <a:t>dans</a:t>
            </a:r>
            <a:r>
              <a:rPr lang="en-GB" dirty="0" smtClean="0">
                <a:solidFill>
                  <a:srgbClr val="000000"/>
                </a:solidFill>
                <a:latin typeface="+mj-lt"/>
              </a:rPr>
              <a:t> </a:t>
            </a:r>
            <a:r>
              <a:rPr lang="en-GB" dirty="0" err="1" smtClean="0">
                <a:solidFill>
                  <a:srgbClr val="000000"/>
                </a:solidFill>
                <a:latin typeface="+mj-lt"/>
              </a:rPr>
              <a:t>votre</a:t>
            </a:r>
            <a:r>
              <a:rPr lang="en-GB" dirty="0" smtClean="0">
                <a:solidFill>
                  <a:srgbClr val="000000"/>
                </a:solidFill>
                <a:latin typeface="+mj-lt"/>
              </a:rPr>
              <a:t> home</a:t>
            </a:r>
          </a:p>
          <a:p>
            <a:pPr>
              <a:spcAft>
                <a:spcPts val="1200"/>
              </a:spcAft>
            </a:pPr>
            <a:r>
              <a:rPr lang="en-GB" dirty="0" err="1" smtClean="0">
                <a:solidFill>
                  <a:srgbClr val="000000"/>
                </a:solidFill>
                <a:latin typeface="+mj-lt"/>
              </a:rPr>
              <a:t>Concaténer</a:t>
            </a:r>
            <a:r>
              <a:rPr lang="en-GB" dirty="0" smtClean="0">
                <a:solidFill>
                  <a:srgbClr val="000000"/>
                </a:solidFill>
                <a:latin typeface="+mj-lt"/>
              </a:rPr>
              <a:t> les </a:t>
            </a:r>
            <a:r>
              <a:rPr lang="en-GB" dirty="0" err="1" smtClean="0">
                <a:solidFill>
                  <a:srgbClr val="000000"/>
                </a:solidFill>
                <a:latin typeface="+mj-lt"/>
              </a:rPr>
              <a:t>fichiers</a:t>
            </a:r>
            <a:r>
              <a:rPr lang="en-GB" dirty="0" smtClean="0">
                <a:solidFill>
                  <a:srgbClr val="000000"/>
                </a:solidFill>
                <a:latin typeface="+mj-lt"/>
              </a:rPr>
              <a:t> </a:t>
            </a:r>
            <a:r>
              <a:rPr lang="en-GB" dirty="0" err="1" smtClean="0">
                <a:solidFill>
                  <a:srgbClr val="000000"/>
                </a:solidFill>
                <a:latin typeface="+mj-lt"/>
              </a:rPr>
              <a:t>fasta</a:t>
            </a:r>
            <a:r>
              <a:rPr lang="en-GB" dirty="0" smtClean="0">
                <a:solidFill>
                  <a:srgbClr val="000000"/>
                </a:solidFill>
                <a:latin typeface="+mj-lt"/>
              </a:rPr>
              <a:t> AC01162[3-7].</a:t>
            </a:r>
            <a:r>
              <a:rPr lang="en-GB" dirty="0" err="1" smtClean="0">
                <a:solidFill>
                  <a:srgbClr val="000000"/>
                </a:solidFill>
                <a:latin typeface="+mj-lt"/>
              </a:rPr>
              <a:t>fasta</a:t>
            </a:r>
            <a:r>
              <a:rPr lang="en-GB" dirty="0" smtClean="0">
                <a:solidFill>
                  <a:srgbClr val="000000"/>
                </a:solidFill>
                <a:latin typeface="+mj-lt"/>
              </a:rPr>
              <a:t> </a:t>
            </a:r>
            <a:r>
              <a:rPr lang="en-GB" dirty="0" err="1" smtClean="0">
                <a:solidFill>
                  <a:srgbClr val="000000"/>
                </a:solidFill>
                <a:latin typeface="+mj-lt"/>
              </a:rPr>
              <a:t>dans</a:t>
            </a:r>
            <a:r>
              <a:rPr lang="en-GB" dirty="0" smtClean="0">
                <a:solidFill>
                  <a:srgbClr val="000000"/>
                </a:solidFill>
                <a:latin typeface="+mj-lt"/>
              </a:rPr>
              <a:t> un nouveau </a:t>
            </a:r>
            <a:r>
              <a:rPr lang="en-GB" dirty="0" err="1" smtClean="0">
                <a:solidFill>
                  <a:srgbClr val="000000"/>
                </a:solidFill>
                <a:latin typeface="+mj-lt"/>
              </a:rPr>
              <a:t>fichier</a:t>
            </a:r>
            <a:endParaRPr lang="en-GB" dirty="0" smtClean="0">
              <a:solidFill>
                <a:srgbClr val="000000"/>
              </a:solidFill>
              <a:latin typeface="+mj-lt"/>
            </a:endParaRPr>
          </a:p>
          <a:p>
            <a:pPr>
              <a:spcAft>
                <a:spcPts val="1200"/>
              </a:spcAft>
            </a:pPr>
            <a:r>
              <a:rPr lang="en-GB" dirty="0" err="1" smtClean="0">
                <a:solidFill>
                  <a:srgbClr val="000000"/>
                </a:solidFill>
                <a:latin typeface="+mj-lt"/>
              </a:rPr>
              <a:t>Ajouter</a:t>
            </a:r>
            <a:r>
              <a:rPr lang="en-GB" dirty="0" smtClean="0">
                <a:solidFill>
                  <a:srgbClr val="000000"/>
                </a:solidFill>
                <a:latin typeface="+mj-lt"/>
              </a:rPr>
              <a:t> à </a:t>
            </a:r>
            <a:r>
              <a:rPr lang="en-GB" dirty="0" err="1" smtClean="0">
                <a:solidFill>
                  <a:srgbClr val="000000"/>
                </a:solidFill>
                <a:latin typeface="+mj-lt"/>
              </a:rPr>
              <a:t>ce</a:t>
            </a:r>
            <a:r>
              <a:rPr lang="en-GB" dirty="0" smtClean="0">
                <a:solidFill>
                  <a:srgbClr val="000000"/>
                </a:solidFill>
                <a:latin typeface="+mj-lt"/>
              </a:rPr>
              <a:t> nouveau </a:t>
            </a:r>
            <a:r>
              <a:rPr lang="en-GB" dirty="0" err="1" smtClean="0">
                <a:solidFill>
                  <a:srgbClr val="000000"/>
                </a:solidFill>
                <a:latin typeface="+mj-lt"/>
              </a:rPr>
              <a:t>fichier</a:t>
            </a:r>
            <a:r>
              <a:rPr lang="en-GB" dirty="0" smtClean="0">
                <a:solidFill>
                  <a:srgbClr val="000000"/>
                </a:solidFill>
                <a:latin typeface="+mj-lt"/>
              </a:rPr>
              <a:t> la </a:t>
            </a:r>
            <a:r>
              <a:rPr lang="en-GB" dirty="0" err="1" smtClean="0">
                <a:solidFill>
                  <a:srgbClr val="000000"/>
                </a:solidFill>
                <a:latin typeface="+mj-lt"/>
              </a:rPr>
              <a:t>séquence</a:t>
            </a:r>
            <a:r>
              <a:rPr lang="en-GB" dirty="0" smtClean="0">
                <a:solidFill>
                  <a:srgbClr val="000000"/>
                </a:solidFill>
                <a:latin typeface="+mj-lt"/>
              </a:rPr>
              <a:t> AC011629.fasta</a:t>
            </a:r>
          </a:p>
          <a:p>
            <a:pPr>
              <a:spcAft>
                <a:spcPts val="1200"/>
              </a:spcAft>
            </a:pPr>
            <a:r>
              <a:rPr lang="en-GB" dirty="0" err="1" smtClean="0">
                <a:solidFill>
                  <a:srgbClr val="000000"/>
                </a:solidFill>
                <a:latin typeface="+mj-lt"/>
              </a:rPr>
              <a:t>Rechercher</a:t>
            </a:r>
            <a:r>
              <a:rPr lang="en-GB" dirty="0" smtClean="0">
                <a:solidFill>
                  <a:srgbClr val="000000"/>
                </a:solidFill>
                <a:latin typeface="+mj-lt"/>
              </a:rPr>
              <a:t> la </a:t>
            </a:r>
            <a:r>
              <a:rPr lang="en-GB" dirty="0" err="1" smtClean="0">
                <a:solidFill>
                  <a:srgbClr val="000000"/>
                </a:solidFill>
                <a:latin typeface="+mj-lt"/>
              </a:rPr>
              <a:t>chaine</a:t>
            </a:r>
            <a:r>
              <a:rPr lang="en-GB" dirty="0" smtClean="0">
                <a:solidFill>
                  <a:srgbClr val="000000"/>
                </a:solidFill>
                <a:latin typeface="+mj-lt"/>
              </a:rPr>
              <a:t> de </a:t>
            </a:r>
            <a:r>
              <a:rPr lang="en-GB" dirty="0" err="1" smtClean="0">
                <a:solidFill>
                  <a:srgbClr val="000000"/>
                </a:solidFill>
                <a:latin typeface="+mj-lt"/>
              </a:rPr>
              <a:t>caractères</a:t>
            </a:r>
            <a:r>
              <a:rPr lang="en-GB" dirty="0" smtClean="0">
                <a:solidFill>
                  <a:srgbClr val="000000"/>
                </a:solidFill>
                <a:latin typeface="+mj-lt"/>
              </a:rPr>
              <a:t> “AC011629” pour </a:t>
            </a:r>
            <a:r>
              <a:rPr lang="en-GB" dirty="0" err="1" smtClean="0">
                <a:solidFill>
                  <a:srgbClr val="000000"/>
                </a:solidFill>
                <a:latin typeface="+mj-lt"/>
              </a:rPr>
              <a:t>vérifier</a:t>
            </a:r>
            <a:r>
              <a:rPr lang="en-GB" dirty="0" smtClean="0">
                <a:solidFill>
                  <a:srgbClr val="000000"/>
                </a:solidFill>
                <a:latin typeface="+mj-lt"/>
              </a:rPr>
              <a:t> </a:t>
            </a:r>
            <a:r>
              <a:rPr lang="en-GB" dirty="0" err="1" smtClean="0">
                <a:solidFill>
                  <a:srgbClr val="000000"/>
                </a:solidFill>
                <a:latin typeface="+mj-lt"/>
              </a:rPr>
              <a:t>que</a:t>
            </a:r>
            <a:r>
              <a:rPr lang="en-GB" dirty="0" smtClean="0">
                <a:solidFill>
                  <a:srgbClr val="000000"/>
                </a:solidFill>
                <a:latin typeface="+mj-lt"/>
              </a:rPr>
              <a:t> la </a:t>
            </a:r>
            <a:r>
              <a:rPr lang="en-GB" dirty="0" err="1" smtClean="0">
                <a:solidFill>
                  <a:srgbClr val="000000"/>
                </a:solidFill>
                <a:latin typeface="+mj-lt"/>
              </a:rPr>
              <a:t>séquence</a:t>
            </a:r>
            <a:r>
              <a:rPr lang="en-GB" dirty="0" smtClean="0">
                <a:solidFill>
                  <a:srgbClr val="000000"/>
                </a:solidFill>
                <a:latin typeface="+mj-lt"/>
              </a:rPr>
              <a:t> a </a:t>
            </a:r>
            <a:r>
              <a:rPr lang="en-GB" dirty="0" err="1" smtClean="0">
                <a:solidFill>
                  <a:srgbClr val="000000"/>
                </a:solidFill>
                <a:latin typeface="+mj-lt"/>
              </a:rPr>
              <a:t>bien</a:t>
            </a:r>
            <a:r>
              <a:rPr lang="en-GB" dirty="0" smtClean="0">
                <a:solidFill>
                  <a:srgbClr val="000000"/>
                </a:solidFill>
                <a:latin typeface="+mj-lt"/>
              </a:rPr>
              <a:t> </a:t>
            </a:r>
            <a:r>
              <a:rPr lang="en-GB" dirty="0" err="1" smtClean="0">
                <a:solidFill>
                  <a:srgbClr val="000000"/>
                </a:solidFill>
                <a:latin typeface="+mj-lt"/>
              </a:rPr>
              <a:t>été</a:t>
            </a:r>
            <a:r>
              <a:rPr lang="en-GB" dirty="0" smtClean="0">
                <a:solidFill>
                  <a:srgbClr val="000000"/>
                </a:solidFill>
                <a:latin typeface="+mj-lt"/>
              </a:rPr>
              <a:t> </a:t>
            </a:r>
            <a:r>
              <a:rPr lang="en-GB" dirty="0" err="1" smtClean="0">
                <a:solidFill>
                  <a:srgbClr val="000000"/>
                </a:solidFill>
                <a:latin typeface="+mj-lt"/>
              </a:rPr>
              <a:t>ajoutée</a:t>
            </a:r>
            <a:r>
              <a:rPr lang="en-GB" dirty="0" smtClean="0">
                <a:solidFill>
                  <a:srgbClr val="000000"/>
                </a:solidFill>
                <a:latin typeface="+mj-lt"/>
              </a:rPr>
              <a:t>.</a:t>
            </a:r>
          </a:p>
          <a:p>
            <a:pPr>
              <a:spcAft>
                <a:spcPts val="1200"/>
              </a:spcAft>
            </a:pPr>
            <a:r>
              <a:rPr lang="en-GB" dirty="0" err="1" smtClean="0">
                <a:solidFill>
                  <a:srgbClr val="000000"/>
                </a:solidFill>
                <a:latin typeface="+mj-lt"/>
              </a:rPr>
              <a:t>Utiliser</a:t>
            </a:r>
            <a:r>
              <a:rPr lang="en-GB" dirty="0" smtClean="0">
                <a:solidFill>
                  <a:srgbClr val="000000"/>
                </a:solidFill>
                <a:latin typeface="+mj-lt"/>
              </a:rPr>
              <a:t> le “/”</a:t>
            </a:r>
          </a:p>
          <a:p>
            <a:pPr>
              <a:spcAft>
                <a:spcPts val="1200"/>
              </a:spcAft>
            </a:pPr>
            <a:r>
              <a:rPr lang="en-GB" dirty="0" err="1" smtClean="0">
                <a:solidFill>
                  <a:srgbClr val="000000"/>
                </a:solidFill>
                <a:latin typeface="+mj-lt"/>
              </a:rPr>
              <a:t>Editer</a:t>
            </a:r>
            <a:r>
              <a:rPr lang="en-GB" dirty="0" smtClean="0">
                <a:solidFill>
                  <a:srgbClr val="000000"/>
                </a:solidFill>
                <a:latin typeface="+mj-lt"/>
              </a:rPr>
              <a:t> AC011626.fasta et avec </a:t>
            </a:r>
            <a:r>
              <a:rPr lang="en-GB" dirty="0" err="1" smtClean="0">
                <a:solidFill>
                  <a:srgbClr val="000000"/>
                </a:solidFill>
                <a:latin typeface="+mj-lt"/>
              </a:rPr>
              <a:t>sed</a:t>
            </a:r>
            <a:r>
              <a:rPr lang="en-GB" dirty="0" smtClean="0">
                <a:solidFill>
                  <a:srgbClr val="000000"/>
                </a:solidFill>
                <a:latin typeface="+mj-lt"/>
              </a:rPr>
              <a:t> </a:t>
            </a:r>
            <a:r>
              <a:rPr lang="en-GB" dirty="0" err="1" smtClean="0">
                <a:solidFill>
                  <a:srgbClr val="000000"/>
                </a:solidFill>
                <a:latin typeface="+mj-lt"/>
              </a:rPr>
              <a:t>remplacer</a:t>
            </a:r>
            <a:r>
              <a:rPr lang="en-GB" dirty="0" smtClean="0">
                <a:solidFill>
                  <a:srgbClr val="000000"/>
                </a:solidFill>
                <a:latin typeface="+mj-lt"/>
              </a:rPr>
              <a:t> les “t” par des “u”. </a:t>
            </a:r>
            <a:r>
              <a:rPr lang="en-GB" dirty="0" err="1" smtClean="0">
                <a:solidFill>
                  <a:srgbClr val="000000"/>
                </a:solidFill>
                <a:latin typeface="+mj-lt"/>
              </a:rPr>
              <a:t>Sauvegarder</a:t>
            </a:r>
            <a:r>
              <a:rPr lang="en-GB" dirty="0" smtClean="0">
                <a:solidFill>
                  <a:srgbClr val="000000"/>
                </a:solidFill>
                <a:latin typeface="+mj-lt"/>
              </a:rPr>
              <a:t> </a:t>
            </a:r>
            <a:r>
              <a:rPr lang="en-GB" dirty="0" err="1" smtClean="0">
                <a:solidFill>
                  <a:srgbClr val="000000"/>
                </a:solidFill>
                <a:latin typeface="+mj-lt"/>
              </a:rPr>
              <a:t>dans</a:t>
            </a:r>
            <a:r>
              <a:rPr lang="en-GB" dirty="0" smtClean="0">
                <a:solidFill>
                  <a:srgbClr val="000000"/>
                </a:solidFill>
                <a:latin typeface="+mj-lt"/>
              </a:rPr>
              <a:t> un nouveau </a:t>
            </a:r>
            <a:r>
              <a:rPr lang="en-GB" dirty="0" err="1" smtClean="0">
                <a:solidFill>
                  <a:srgbClr val="000000"/>
                </a:solidFill>
                <a:latin typeface="+mj-lt"/>
              </a:rPr>
              <a:t>fichier</a:t>
            </a:r>
            <a:r>
              <a:rPr lang="en-GB" dirty="0" smtClean="0">
                <a:solidFill>
                  <a:srgbClr val="000000"/>
                </a:solidFill>
                <a:latin typeface="+mj-lt"/>
              </a:rPr>
              <a:t>.</a:t>
            </a:r>
          </a:p>
          <a:p>
            <a:pPr>
              <a:spcAft>
                <a:spcPts val="1200"/>
              </a:spcAft>
            </a:pPr>
            <a:r>
              <a:rPr lang="en-GB" dirty="0" smtClean="0">
                <a:solidFill>
                  <a:srgbClr val="000000"/>
                </a:solidFill>
                <a:latin typeface="+mj-lt"/>
              </a:rPr>
              <a:t>Comparer (diff –y) les 2 </a:t>
            </a:r>
            <a:r>
              <a:rPr lang="en-GB" dirty="0" err="1" smtClean="0">
                <a:solidFill>
                  <a:srgbClr val="000000"/>
                </a:solidFill>
                <a:latin typeface="+mj-lt"/>
              </a:rPr>
              <a:t>fichiers</a:t>
            </a:r>
            <a:r>
              <a:rPr lang="en-GB" dirty="0" smtClean="0">
                <a:solidFill>
                  <a:srgbClr val="000000"/>
                </a:solidFill>
                <a:latin typeface="+mj-lt"/>
              </a:rPr>
              <a:t>.</a:t>
            </a:r>
          </a:p>
          <a:p>
            <a:pPr>
              <a:spcAft>
                <a:spcPts val="1200"/>
              </a:spcAft>
            </a:pPr>
            <a:endParaRPr lang="en-GB" dirty="0" smtClean="0">
              <a:solidFill>
                <a:srgbClr val="000000"/>
              </a:solidFill>
              <a:latin typeface="+mj-lt"/>
            </a:endParaRPr>
          </a:p>
          <a:p>
            <a:pPr lvl="0"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400" dirty="0" smtClean="0">
              <a:solidFill>
                <a:schemeClr val="tx1"/>
              </a:solidFill>
              <a:latin typeface="Courier New"/>
              <a:ea typeface="Courier New" pitchFamily="-105" charset="0"/>
              <a:cs typeface="Courier New"/>
            </a:endParaRPr>
          </a:p>
          <a:p>
            <a:pPr lvl="0"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400" dirty="0" smtClean="0">
              <a:solidFill>
                <a:schemeClr val="tx1"/>
              </a:solidFill>
              <a:latin typeface="Courier New"/>
              <a:ea typeface="Courier New" pitchFamily="-105" charset="0"/>
              <a:cs typeface="Courier New"/>
            </a:endParaRPr>
          </a:p>
          <a:p>
            <a:pPr lvl="0"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400" dirty="0" smtClean="0">
              <a:solidFill>
                <a:schemeClr val="tx1"/>
              </a:solidFill>
              <a:latin typeface="Courier New"/>
              <a:ea typeface="Courier New" pitchFamily="-105" charset="0"/>
              <a:cs typeface="Courier New"/>
            </a:endParaRPr>
          </a:p>
        </p:txBody>
      </p:sp>
      <p:pic>
        <p:nvPicPr>
          <p:cNvPr id="6" name="Picture 2"/>
          <p:cNvPicPr>
            <a:picLocks noChangeAspect="1" noChangeArrowheads="1"/>
          </p:cNvPicPr>
          <p:nvPr/>
        </p:nvPicPr>
        <p:blipFill>
          <a:blip r:embed="rId3"/>
          <a:srcRect/>
          <a:stretch>
            <a:fillRect/>
          </a:stretch>
        </p:blipFill>
        <p:spPr bwMode="auto">
          <a:xfrm>
            <a:off x="0" y="0"/>
            <a:ext cx="1064652" cy="1064652"/>
          </a:xfrm>
          <a:prstGeom prst="rect">
            <a:avLst/>
          </a:prstGeom>
          <a:noFill/>
          <a:ln w="9525">
            <a:noFill/>
            <a:miter lim="800000"/>
            <a:headEnd/>
            <a:tailEnd/>
          </a:ln>
          <a:effectLst/>
        </p:spPr>
      </p:pic>
      <p:sp>
        <p:nvSpPr>
          <p:cNvPr id="9" name="Rectangle 8"/>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Practical 10 </a:t>
            </a:r>
            <a:endParaRPr lang="en-US" sz="2400" b="1" dirty="0">
              <a:solidFill>
                <a:schemeClr val="bg1"/>
              </a:solidFill>
            </a:endParaRPr>
          </a:p>
        </p:txBody>
      </p:sp>
      <p:grpSp>
        <p:nvGrpSpPr>
          <p:cNvPr id="11" name="Grouper 23"/>
          <p:cNvGrpSpPr/>
          <p:nvPr/>
        </p:nvGrpSpPr>
        <p:grpSpPr>
          <a:xfrm>
            <a:off x="70247" y="1201149"/>
            <a:ext cx="1405071" cy="1371600"/>
            <a:chOff x="70247" y="1672104"/>
            <a:chExt cx="1405071" cy="1371600"/>
          </a:xfrm>
        </p:grpSpPr>
        <p:pic>
          <p:nvPicPr>
            <p:cNvPr id="12" name="Image 11"/>
            <p:cNvPicPr>
              <a:picLocks noChangeAspect="1"/>
            </p:cNvPicPr>
            <p:nvPr/>
          </p:nvPicPr>
          <p:blipFill>
            <a:blip r:embed="rId4"/>
            <a:stretch>
              <a:fillRect/>
            </a:stretch>
          </p:blipFill>
          <p:spPr>
            <a:xfrm>
              <a:off x="103718" y="1672104"/>
              <a:ext cx="1371600" cy="1371600"/>
            </a:xfrm>
            <a:prstGeom prst="rect">
              <a:avLst/>
            </a:prstGeom>
          </p:spPr>
        </p:pic>
        <p:sp>
          <p:nvSpPr>
            <p:cNvPr id="13" name="ZoneTexte 12"/>
            <p:cNvSpPr txBox="1"/>
            <p:nvPr/>
          </p:nvSpPr>
          <p:spPr>
            <a:xfrm>
              <a:off x="70247" y="2057400"/>
              <a:ext cx="615553" cy="523220"/>
            </a:xfrm>
            <a:prstGeom prst="rect">
              <a:avLst/>
            </a:prstGeom>
            <a:noFill/>
          </p:spPr>
          <p:txBody>
            <a:bodyPr vert="horz" wrap="square" rtlCol="0">
              <a:spAutoFit/>
            </a:bodyPr>
            <a:lstStyle/>
            <a:p>
              <a:r>
                <a:rPr lang="fr-FR" sz="2800" b="1" dirty="0" smtClean="0">
                  <a:solidFill>
                    <a:schemeClr val="bg2">
                      <a:lumMod val="25000"/>
                    </a:schemeClr>
                  </a:solidFill>
                </a:rPr>
                <a:t>TP</a:t>
              </a:r>
              <a:endParaRPr lang="fr-FR" sz="2800" b="1" dirty="0">
                <a:solidFill>
                  <a:schemeClr val="bg2">
                    <a:lumMod val="25000"/>
                  </a:schemeClr>
                </a:solidFill>
              </a:endParaRPr>
            </a:p>
          </p:txBody>
        </p:sp>
      </p:grpSp>
    </p:spTree>
    <p:extLst>
      <p:ext uri="{BB962C8B-B14F-4D97-AF65-F5344CB8AC3E}">
        <p14:creationId xmlns:p14="http://schemas.microsoft.com/office/powerpoint/2010/main" val="30398059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38835" y="1078468"/>
            <a:ext cx="5652565" cy="369332"/>
          </a:xfrm>
          <a:prstGeom prst="rect">
            <a:avLst/>
          </a:prstGeom>
        </p:spPr>
        <p:txBody>
          <a:bodyPr wrap="square">
            <a:spAutoFit/>
          </a:bodyPr>
          <a:lstStyle/>
          <a:p>
            <a:pPr algn="ctr"/>
            <a:r>
              <a:rPr lang="en-US" b="1" dirty="0" err="1" smtClean="0">
                <a:solidFill>
                  <a:srgbClr val="E08434"/>
                </a:solidFill>
                <a:latin typeface="Calibri (Corps)"/>
                <a:cs typeface="Calibri (Corps)"/>
              </a:rPr>
              <a:t>awk</a:t>
            </a:r>
            <a:r>
              <a:rPr lang="en-US" b="1" dirty="0" smtClean="0">
                <a:solidFill>
                  <a:srgbClr val="E08434"/>
                </a:solidFill>
                <a:latin typeface="Calibri (Corps)"/>
                <a:cs typeface="Calibri (Corps)"/>
              </a:rPr>
              <a:t>: </a:t>
            </a:r>
            <a:r>
              <a:rPr lang="en-US" dirty="0" smtClean="0">
                <a:latin typeface="Calibri (Corps)"/>
                <a:cs typeface="Calibri (Corps)"/>
              </a:rPr>
              <a:t>Searching and line modification</a:t>
            </a:r>
            <a:endParaRPr lang="en-US" dirty="0">
              <a:latin typeface="Calibri (Corps)"/>
              <a:cs typeface="Calibri (Corps)"/>
            </a:endParaRPr>
          </a:p>
        </p:txBody>
      </p:sp>
      <p:sp>
        <p:nvSpPr>
          <p:cNvPr id="16" name="Rectangle 4"/>
          <p:cNvSpPr>
            <a:spLocks noChangeArrowheads="1"/>
          </p:cNvSpPr>
          <p:nvPr/>
        </p:nvSpPr>
        <p:spPr bwMode="auto">
          <a:xfrm>
            <a:off x="150812" y="2536825"/>
            <a:ext cx="8840788" cy="663575"/>
          </a:xfrm>
          <a:prstGeom prst="rect">
            <a:avLst/>
          </a:prstGeom>
          <a:noFill/>
          <a:ln w="9525">
            <a:noFill/>
            <a:round/>
            <a:headEnd/>
            <a:tailEnd/>
          </a:ln>
        </p:spPr>
        <p:txBody>
          <a:bodyPr wrap="square" lIns="90000" tIns="46800" rIns="90000" bIns="46800">
            <a:prstTxWarp prst="textNoShape">
              <a:avLst/>
            </a:prstTxWarp>
            <a:spAutoFit/>
          </a:bodyPr>
          <a:lstStyle/>
          <a:p>
            <a:pPr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err="1" smtClean="0">
                <a:latin typeface="Courier"/>
                <a:cs typeface="Courier"/>
              </a:rPr>
              <a:t>Syntaxe</a:t>
            </a:r>
            <a:r>
              <a:rPr lang="en-US" i="1" dirty="0" smtClean="0">
                <a:latin typeface="Courier"/>
                <a:cs typeface="Courier"/>
              </a:rPr>
              <a:t> : </a:t>
            </a:r>
          </a:p>
          <a:p>
            <a:pPr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smtClean="0">
                <a:latin typeface="Courier"/>
                <a:cs typeface="Courier"/>
              </a:rPr>
              <a:t>	</a:t>
            </a:r>
            <a:r>
              <a:rPr lang="en-US" i="1" dirty="0" err="1" smtClean="0">
                <a:latin typeface="Courier"/>
                <a:cs typeface="Courier"/>
              </a:rPr>
              <a:t>awk</a:t>
            </a:r>
            <a:r>
              <a:rPr lang="en-US" i="1" dirty="0" smtClean="0">
                <a:latin typeface="Courier"/>
                <a:cs typeface="Courier"/>
              </a:rPr>
              <a:t> [-F] [-</a:t>
            </a:r>
            <a:r>
              <a:rPr lang="en-US" i="1" dirty="0" err="1" smtClean="0">
                <a:latin typeface="Courier"/>
                <a:cs typeface="Courier"/>
              </a:rPr>
              <a:t>v</a:t>
            </a:r>
            <a:r>
              <a:rPr lang="en-US" i="1" dirty="0" smtClean="0">
                <a:latin typeface="Courier"/>
                <a:cs typeface="Courier"/>
              </a:rPr>
              <a:t> variable] [-</a:t>
            </a:r>
            <a:r>
              <a:rPr lang="en-US" i="1" dirty="0" err="1" smtClean="0">
                <a:latin typeface="Courier"/>
                <a:cs typeface="Courier"/>
              </a:rPr>
              <a:t>f</a:t>
            </a:r>
            <a:r>
              <a:rPr lang="en-US" i="1" dirty="0" smtClean="0">
                <a:latin typeface="Courier"/>
                <a:cs typeface="Courier"/>
              </a:rPr>
              <a:t> commands file] 'program' file</a:t>
            </a:r>
            <a:endParaRPr lang="en-US" i="1" dirty="0">
              <a:latin typeface="Courier"/>
              <a:cs typeface="Courier"/>
            </a:endParaRPr>
          </a:p>
        </p:txBody>
      </p:sp>
      <p:graphicFrame>
        <p:nvGraphicFramePr>
          <p:cNvPr id="19" name="Group 6"/>
          <p:cNvGraphicFramePr>
            <a:graphicFrameLocks noGrp="1"/>
          </p:cNvGraphicFramePr>
          <p:nvPr/>
        </p:nvGraphicFramePr>
        <p:xfrm>
          <a:off x="1981200" y="3886200"/>
          <a:ext cx="5105400" cy="1482726"/>
        </p:xfrm>
        <a:graphic>
          <a:graphicData uri="http://schemas.openxmlformats.org/drawingml/2006/table">
            <a:tbl>
              <a:tblPr/>
              <a:tblGrid>
                <a:gridCol w="1208088"/>
                <a:gridCol w="3897312"/>
              </a:tblGrid>
              <a:tr h="371475">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noProof="0" smtClean="0">
                          <a:ln>
                            <a:noFill/>
                          </a:ln>
                          <a:solidFill>
                            <a:srgbClr val="FFFFFF"/>
                          </a:solidFill>
                          <a:effectLst/>
                          <a:latin typeface="Calibri"/>
                          <a:ea typeface="Courier New" pitchFamily="-105" charset="0"/>
                          <a:cs typeface="Calibri"/>
                        </a:rPr>
                        <a:t>Option</a:t>
                      </a:r>
                      <a:endParaRPr kumimoji="0" lang="en-US" sz="1600" b="1" i="0" u="none" strike="noStrike" cap="none" normalizeH="0" baseline="0" noProof="0">
                        <a:ln>
                          <a:noFill/>
                        </a:ln>
                        <a:solidFill>
                          <a:srgbClr val="FFFFFF"/>
                        </a:solidFill>
                        <a:effectLst/>
                        <a:latin typeface="Calibri"/>
                        <a:ea typeface="Courier New" pitchFamily="-105" charset="0"/>
                        <a:cs typeface="Calibri"/>
                      </a:endParaRPr>
                    </a:p>
                  </a:txBody>
                  <a:tcPr marL="90000" marR="90000" marT="60912" marB="46800" horzOverflow="overflow">
                    <a:lnL>
                      <a:noFill/>
                    </a:lnL>
                    <a:lnR>
                      <a:noFill/>
                    </a:lnR>
                    <a:lnT>
                      <a:noFill/>
                    </a:lnT>
                    <a:lnB>
                      <a:noFill/>
                    </a:lnB>
                    <a:lnTlToBr>
                      <a:noFill/>
                    </a:lnTlToBr>
                    <a:lnBlToTr>
                      <a:noFill/>
                    </a:lnBlToTr>
                    <a:solidFill>
                      <a:srgbClr val="F79646"/>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noProof="0" smtClean="0">
                          <a:ln>
                            <a:noFill/>
                          </a:ln>
                          <a:solidFill>
                            <a:srgbClr val="FFFFFF"/>
                          </a:solidFill>
                          <a:effectLst/>
                          <a:latin typeface="Calibri"/>
                          <a:ea typeface="DejaVu Sans" charset="0"/>
                          <a:cs typeface="Calibri"/>
                        </a:rPr>
                        <a:t>Description</a:t>
                      </a:r>
                      <a:endParaRPr kumimoji="0" lang="en-US" sz="1600" b="1" i="0" u="none" strike="noStrike" cap="none" normalizeH="0" baseline="0" noProof="0">
                        <a:ln>
                          <a:noFill/>
                        </a:ln>
                        <a:solidFill>
                          <a:srgbClr val="FFFFFF"/>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79646"/>
                    </a:solidFill>
                  </a:tcPr>
                </a:tc>
              </a:tr>
              <a:tr h="369888">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-F</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CDDC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Give the nature of field separator</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CDDCF"/>
                    </a:solidFill>
                  </a:tcPr>
                </a:tc>
              </a:tr>
              <a:tr h="371475">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-v</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DEFE9"/>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Define a variable used within the program</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DEFE9"/>
                    </a:solidFill>
                  </a:tcPr>
                </a:tc>
              </a:tr>
              <a:tr h="369888">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Calibri"/>
                          <a:ea typeface="DejaVu Sans" charset="0"/>
                          <a:cs typeface="Calibri"/>
                        </a:rPr>
                        <a:t>-</a:t>
                      </a:r>
                      <a:r>
                        <a:rPr kumimoji="0" lang="en-US" sz="1600" b="0" i="0" u="none" strike="noStrike" cap="none" normalizeH="0" baseline="0" noProof="0" dirty="0" err="1" smtClean="0">
                          <a:ln>
                            <a:noFill/>
                          </a:ln>
                          <a:solidFill>
                            <a:srgbClr val="000000"/>
                          </a:solidFill>
                          <a:effectLst/>
                          <a:latin typeface="Calibri"/>
                          <a:ea typeface="DejaVu Sans" charset="0"/>
                          <a:cs typeface="Calibri"/>
                        </a:rPr>
                        <a:t>f</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CDDC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Calibri"/>
                          <a:ea typeface="DejaVu Sans" charset="0"/>
                          <a:cs typeface="Calibri"/>
                        </a:rPr>
                        <a:t>Commands are read from a given file</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CDDCF"/>
                    </a:solidFill>
                  </a:tcPr>
                </a:tc>
              </a:tr>
            </a:tbl>
          </a:graphicData>
        </a:graphic>
      </p:graphicFrame>
      <p:sp>
        <p:nvSpPr>
          <p:cNvPr id="20" name="Rectangle 15"/>
          <p:cNvSpPr>
            <a:spLocks noChangeArrowheads="1"/>
          </p:cNvSpPr>
          <p:nvPr/>
        </p:nvSpPr>
        <p:spPr bwMode="auto">
          <a:xfrm>
            <a:off x="2360612" y="1600200"/>
            <a:ext cx="4192588" cy="379413"/>
          </a:xfrm>
          <a:prstGeom prst="rect">
            <a:avLst/>
          </a:prstGeom>
          <a:noFill/>
          <a:ln w="9525">
            <a:noFill/>
            <a:round/>
            <a:headEnd/>
            <a:tailEnd/>
          </a:ln>
        </p:spPr>
        <p:txBody>
          <a:bodyPr wrap="square" lIns="90000" tIns="46800" rIns="90000" bIns="46800">
            <a:prstTxWarp prst="textNoShape">
              <a:avLst/>
            </a:prstTxWarp>
            <a:spAutoFit/>
          </a:bodyPr>
          <a:lstStyle/>
          <a:p>
            <a:pPr algn="ctr">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rPr>
              <a:t>L</a:t>
            </a:r>
            <a:r>
              <a:rPr lang="en-US" sz="1800" dirty="0" smtClean="0">
                <a:solidFill>
                  <a:srgbClr val="000000"/>
                </a:solidFill>
              </a:rPr>
              <a:t>anguage to manage files line-by-line</a:t>
            </a:r>
            <a:endParaRPr lang="en-US" sz="1800" dirty="0">
              <a:solidFill>
                <a:srgbClr val="000000"/>
              </a:solidFill>
            </a:endParaRPr>
          </a:p>
        </p:txBody>
      </p:sp>
      <p:sp>
        <p:nvSpPr>
          <p:cNvPr id="9" name="Rectangle 8"/>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fr-FR" sz="2400" b="1" dirty="0" smtClean="0">
                <a:solidFill>
                  <a:schemeClr val="bg1"/>
                </a:solidFill>
              </a:rPr>
              <a:t>How to </a:t>
            </a:r>
            <a:r>
              <a:rPr lang="fr-FR" sz="2400" b="1" dirty="0" err="1" smtClean="0">
                <a:solidFill>
                  <a:schemeClr val="bg1"/>
                </a:solidFill>
              </a:rPr>
              <a:t>get</a:t>
            </a:r>
            <a:r>
              <a:rPr lang="fr-FR" sz="2400" b="1" dirty="0" smtClean="0">
                <a:solidFill>
                  <a:schemeClr val="bg1"/>
                </a:solidFill>
              </a:rPr>
              <a:t> </a:t>
            </a:r>
            <a:r>
              <a:rPr lang="fr-FR" sz="2400" b="1" dirty="0" err="1" smtClean="0">
                <a:solidFill>
                  <a:schemeClr val="bg1"/>
                </a:solidFill>
              </a:rPr>
              <a:t>quickly</a:t>
            </a:r>
            <a:r>
              <a:rPr lang="fr-FR" sz="2400" b="1" dirty="0" smtClean="0">
                <a:solidFill>
                  <a:schemeClr val="bg1"/>
                </a:solidFill>
              </a:rPr>
              <a:t> information </a:t>
            </a:r>
            <a:r>
              <a:rPr lang="fr-FR" sz="2400" b="1" dirty="0" err="1" smtClean="0">
                <a:solidFill>
                  <a:schemeClr val="bg1"/>
                </a:solidFill>
              </a:rPr>
              <a:t>from</a:t>
            </a:r>
            <a:r>
              <a:rPr lang="fr-FR" sz="2400" b="1" dirty="0" smtClean="0">
                <a:solidFill>
                  <a:schemeClr val="bg1"/>
                </a:solidFill>
              </a:rPr>
              <a:t> output files?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oup 24"/>
          <p:cNvGraphicFramePr>
            <a:graphicFrameLocks noGrp="1"/>
          </p:cNvGraphicFramePr>
          <p:nvPr/>
        </p:nvGraphicFramePr>
        <p:xfrm>
          <a:off x="2378075" y="4198938"/>
          <a:ext cx="4327525" cy="2049463"/>
        </p:xfrm>
        <a:graphic>
          <a:graphicData uri="http://schemas.openxmlformats.org/drawingml/2006/table">
            <a:tbl>
              <a:tblPr/>
              <a:tblGrid>
                <a:gridCol w="1050925"/>
                <a:gridCol w="1981200"/>
                <a:gridCol w="1295400"/>
              </a:tblGrid>
              <a:tr h="396875">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noProof="0" dirty="0" smtClean="0">
                          <a:ln>
                            <a:noFill/>
                          </a:ln>
                          <a:solidFill>
                            <a:srgbClr val="FFFFFF"/>
                          </a:solidFill>
                          <a:effectLst/>
                          <a:latin typeface="Calibri"/>
                          <a:ea typeface="DejaVu Sans" charset="0"/>
                          <a:cs typeface="Calibri"/>
                        </a:rPr>
                        <a:t>Variable</a:t>
                      </a:r>
                      <a:endParaRPr kumimoji="0" lang="en-US" sz="1600" b="1" i="0" u="none" strike="noStrike" cap="none" normalizeH="0" baseline="0" noProof="0" dirty="0">
                        <a:ln>
                          <a:noFill/>
                        </a:ln>
                        <a:solidFill>
                          <a:srgbClr val="FFFFFF"/>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31859C"/>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noProof="0" dirty="0" smtClean="0">
                          <a:ln>
                            <a:noFill/>
                          </a:ln>
                          <a:solidFill>
                            <a:srgbClr val="FFFFFF"/>
                          </a:solidFill>
                          <a:effectLst/>
                          <a:latin typeface="Calibri"/>
                          <a:ea typeface="DejaVu Sans" charset="0"/>
                          <a:cs typeface="Calibri"/>
                        </a:rPr>
                        <a:t>Description</a:t>
                      </a:r>
                      <a:endParaRPr kumimoji="0" lang="en-US" sz="1600" b="1" i="0" u="none" strike="noStrike" cap="none" normalizeH="0" baseline="0" noProof="0" dirty="0">
                        <a:ln>
                          <a:noFill/>
                        </a:ln>
                        <a:solidFill>
                          <a:srgbClr val="FFFFFF"/>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31859C"/>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noProof="0" dirty="0" err="1" smtClean="0">
                          <a:ln>
                            <a:noFill/>
                          </a:ln>
                          <a:solidFill>
                            <a:srgbClr val="FFFFFF"/>
                          </a:solidFill>
                          <a:effectLst/>
                          <a:latin typeface="Calibri"/>
                          <a:ea typeface="DejaVu Sans" charset="0"/>
                          <a:cs typeface="Calibri"/>
                        </a:rPr>
                        <a:t>Valeur</a:t>
                      </a:r>
                      <a:endParaRPr kumimoji="0" lang="en-US" sz="1600" b="1" i="0" u="none" strike="noStrike" cap="none" normalizeH="0" baseline="0" noProof="0" dirty="0">
                        <a:ln>
                          <a:noFill/>
                        </a:ln>
                        <a:solidFill>
                          <a:srgbClr val="FFFFFF"/>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31859C"/>
                    </a:solidFill>
                  </a:tcPr>
                </a:tc>
              </a:tr>
              <a:tr h="460375">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$0</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One line per entry</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05"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noProof="0" dirty="0">
                        <a:ln>
                          <a:noFill/>
                        </a:ln>
                        <a:solidFill>
                          <a:srgbClr val="FFFFFF"/>
                        </a:solidFill>
                        <a:effectLst/>
                        <a:latin typeface="Calibri"/>
                        <a:ea typeface="DejaVu Sans" charset="0"/>
                        <a:cs typeface="Calibri"/>
                      </a:endParaRPr>
                    </a:p>
                  </a:txBody>
                  <a:tcPr marL="90000" marR="90000" marT="46800" marB="46800" horzOverflow="overflow">
                    <a:lnL>
                      <a:noFill/>
                    </a:lnL>
                    <a:lnR>
                      <a:noFill/>
                    </a:lnR>
                    <a:lnT>
                      <a:noFill/>
                    </a:lnT>
                    <a:lnB>
                      <a:noFill/>
                    </a:lnB>
                    <a:lnTlToBr>
                      <a:noFill/>
                    </a:lnTlToBr>
                    <a:lnBlToTr>
                      <a:noFill/>
                    </a:lnBlToTr>
                    <a:solidFill>
                      <a:srgbClr val="E9EDF4"/>
                    </a:solidFill>
                  </a:tcPr>
                </a:tc>
              </a:tr>
              <a:tr h="398463">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Calibri"/>
                          <a:ea typeface="DejaVu Sans" charset="0"/>
                          <a:cs typeface="Calibri"/>
                        </a:rPr>
                        <a:t>F</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Field Separator</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Calibri"/>
                          <a:ea typeface="DejaVu Sans" charset="0"/>
                          <a:cs typeface="Calibri"/>
                        </a:rPr>
                        <a:t>F“ “</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r>
              <a:tr h="396875">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NF</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Number of fields</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smtClean="0">
                          <a:ln>
                            <a:noFill/>
                          </a:ln>
                          <a:solidFill>
                            <a:srgbClr val="000000"/>
                          </a:solidFill>
                          <a:effectLst/>
                          <a:latin typeface="Calibri"/>
                          <a:ea typeface="DejaVu Sans" charset="0"/>
                          <a:cs typeface="Calibri"/>
                        </a:rPr>
                        <a:t>NF=4</a:t>
                      </a:r>
                      <a:endParaRPr kumimoji="0" lang="en-US" sz="1600" b="0" i="0" u="none" strike="noStrike" cap="none" normalizeH="0" baseline="0" noProof="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r>
              <a:tr h="396875">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Calibri"/>
                          <a:ea typeface="DejaVu Sans" charset="0"/>
                          <a:cs typeface="Calibri"/>
                        </a:rPr>
                        <a:t>NR</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Calibri"/>
                          <a:ea typeface="DejaVu Sans" charset="0"/>
                          <a:cs typeface="Calibri"/>
                        </a:rPr>
                        <a:t>Number of lines</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Calibri"/>
                          <a:ea typeface="DejaVu Sans" charset="0"/>
                          <a:cs typeface="Calibri"/>
                        </a:rPr>
                        <a:t>NR=5</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r>
            </a:tbl>
          </a:graphicData>
        </a:graphic>
      </p:graphicFrame>
      <p:sp>
        <p:nvSpPr>
          <p:cNvPr id="22" name="Rectangle 40"/>
          <p:cNvSpPr>
            <a:spLocks noChangeArrowheads="1"/>
          </p:cNvSpPr>
          <p:nvPr/>
        </p:nvSpPr>
        <p:spPr bwMode="auto">
          <a:xfrm>
            <a:off x="2362200" y="3736975"/>
            <a:ext cx="3318171" cy="380746"/>
          </a:xfrm>
          <a:prstGeom prst="rect">
            <a:avLst/>
          </a:prstGeom>
          <a:noFill/>
          <a:ln w="9525">
            <a:noFill/>
            <a:round/>
            <a:headEnd/>
            <a:tailEnd/>
          </a:ln>
        </p:spPr>
        <p:txBody>
          <a:bodyPr wrap="none" lIns="90000" tIns="46800" rIns="90000" bIns="46800">
            <a:prstTxWarp prst="textNoShape">
              <a:avLst/>
            </a:prstTxWarp>
            <a:spAutoFit/>
          </a:bodyPr>
          <a:lstStyle/>
          <a:p>
            <a:pPr algn="just">
              <a:lnSpc>
                <a:spcPct val="10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dirty="0" smtClean="0">
                <a:ea typeface="Courier New" pitchFamily="-105" charset="0"/>
                <a:cs typeface="Courier New" pitchFamily="-105" charset="0"/>
              </a:rPr>
              <a:t>Predefined variables used </a:t>
            </a:r>
            <a:r>
              <a:rPr lang="en-US" dirty="0" smtClean="0">
                <a:ea typeface="Courier New" pitchFamily="-105" charset="0"/>
                <a:cs typeface="Courier New" pitchFamily="-105" charset="0"/>
              </a:rPr>
              <a:t>by </a:t>
            </a:r>
            <a:r>
              <a:rPr lang="en-US" dirty="0" err="1" smtClean="0">
                <a:ea typeface="Courier New" pitchFamily="-105" charset="0"/>
                <a:cs typeface="Courier New" pitchFamily="-105" charset="0"/>
              </a:rPr>
              <a:t>awk</a:t>
            </a:r>
            <a:endParaRPr lang="en-US" sz="1800" dirty="0">
              <a:ea typeface="Courier New" pitchFamily="-105" charset="0"/>
              <a:cs typeface="Courier New" pitchFamily="-105" charset="0"/>
            </a:endParaRPr>
          </a:p>
        </p:txBody>
      </p:sp>
      <p:sp>
        <p:nvSpPr>
          <p:cNvPr id="10" name="Rectangle 9"/>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fr-FR" sz="2400" b="1" dirty="0" smtClean="0">
                <a:solidFill>
                  <a:schemeClr val="bg1"/>
                </a:solidFill>
              </a:rPr>
              <a:t>How to </a:t>
            </a:r>
            <a:r>
              <a:rPr lang="fr-FR" sz="2400" b="1" dirty="0" err="1" smtClean="0">
                <a:solidFill>
                  <a:schemeClr val="bg1"/>
                </a:solidFill>
              </a:rPr>
              <a:t>get</a:t>
            </a:r>
            <a:r>
              <a:rPr lang="fr-FR" sz="2400" b="1" dirty="0" smtClean="0">
                <a:solidFill>
                  <a:schemeClr val="bg1"/>
                </a:solidFill>
              </a:rPr>
              <a:t> information </a:t>
            </a:r>
            <a:r>
              <a:rPr lang="fr-FR" sz="2400" b="1" dirty="0" err="1" smtClean="0">
                <a:solidFill>
                  <a:schemeClr val="bg1"/>
                </a:solidFill>
              </a:rPr>
              <a:t>from</a:t>
            </a:r>
            <a:r>
              <a:rPr lang="fr-FR" sz="2400" b="1" dirty="0" smtClean="0">
                <a:solidFill>
                  <a:schemeClr val="bg1"/>
                </a:solidFill>
              </a:rPr>
              <a:t> output files?</a:t>
            </a:r>
          </a:p>
        </p:txBody>
      </p:sp>
      <p:graphicFrame>
        <p:nvGraphicFramePr>
          <p:cNvPr id="12" name="Tableau 11"/>
          <p:cNvGraphicFramePr>
            <a:graphicFrameLocks noGrp="1"/>
          </p:cNvGraphicFramePr>
          <p:nvPr/>
        </p:nvGraphicFramePr>
        <p:xfrm>
          <a:off x="1447800" y="1524000"/>
          <a:ext cx="6553200" cy="1854200"/>
        </p:xfrm>
        <a:graphic>
          <a:graphicData uri="http://schemas.openxmlformats.org/drawingml/2006/table">
            <a:tbl>
              <a:tblPr firstRow="1" bandRow="1">
                <a:tableStyleId>{C083E6E3-FA7D-4D7B-A595-EF9225AFEA82}</a:tableStyleId>
              </a:tblPr>
              <a:tblGrid>
                <a:gridCol w="1524000"/>
                <a:gridCol w="838200"/>
                <a:gridCol w="1219200"/>
                <a:gridCol w="2971800"/>
              </a:tblGrid>
              <a:tr h="370840">
                <a:tc>
                  <a:txBody>
                    <a:bodyPr/>
                    <a:lstStyle/>
                    <a:p>
                      <a:r>
                        <a:rPr lang="fr-FR" b="0" dirty="0" smtClean="0"/>
                        <a:t>Helene</a:t>
                      </a:r>
                      <a:endParaRPr lang="fr-FR" b="0" dirty="0"/>
                    </a:p>
                  </a:txBody>
                  <a:tcPr/>
                </a:tc>
                <a:tc>
                  <a:txBody>
                    <a:bodyPr/>
                    <a:lstStyle/>
                    <a:p>
                      <a:r>
                        <a:rPr lang="fr-FR" b="0" dirty="0" smtClean="0"/>
                        <a:t>56</a:t>
                      </a:r>
                      <a:endParaRPr lang="fr-FR" b="0" dirty="0"/>
                    </a:p>
                  </a:txBody>
                  <a:tcPr/>
                </a:tc>
                <a:tc>
                  <a:txBody>
                    <a:bodyPr/>
                    <a:lstStyle/>
                    <a:p>
                      <a:r>
                        <a:rPr lang="fr-FR" b="0" dirty="0" err="1" smtClean="0"/>
                        <a:t>edu</a:t>
                      </a:r>
                      <a:endParaRPr lang="fr-FR" b="0" dirty="0"/>
                    </a:p>
                  </a:txBody>
                  <a:tcPr/>
                </a:tc>
                <a:tc>
                  <a:txBody>
                    <a:bodyPr/>
                    <a:lstStyle/>
                    <a:p>
                      <a:r>
                        <a:rPr lang="fr-FR" b="0" dirty="0" err="1" smtClean="0"/>
                        <a:t>hcyr@sun.com</a:t>
                      </a:r>
                      <a:endParaRPr lang="fr-FR" b="0" dirty="0"/>
                    </a:p>
                  </a:txBody>
                  <a:tcPr/>
                </a:tc>
              </a:tr>
              <a:tr h="370840">
                <a:tc>
                  <a:txBody>
                    <a:bodyPr/>
                    <a:lstStyle/>
                    <a:p>
                      <a:r>
                        <a:rPr lang="fr-FR" dirty="0" smtClean="0"/>
                        <a:t>jean</a:t>
                      </a:r>
                      <a:endParaRPr lang="fr-FR" dirty="0"/>
                    </a:p>
                  </a:txBody>
                  <a:tcPr/>
                </a:tc>
                <a:tc>
                  <a:txBody>
                    <a:bodyPr/>
                    <a:lstStyle/>
                    <a:p>
                      <a:r>
                        <a:rPr lang="fr-FR" dirty="0" smtClean="0"/>
                        <a:t>32</a:t>
                      </a:r>
                      <a:endParaRPr lang="fr-FR" dirty="0"/>
                    </a:p>
                  </a:txBody>
                  <a:tcPr/>
                </a:tc>
                <a:tc>
                  <a:txBody>
                    <a:bodyPr/>
                    <a:lstStyle/>
                    <a:p>
                      <a:r>
                        <a:rPr lang="fr-FR" dirty="0" smtClean="0"/>
                        <a:t>ri</a:t>
                      </a:r>
                      <a:endParaRPr lang="fr-FR" dirty="0"/>
                    </a:p>
                  </a:txBody>
                  <a:tcPr/>
                </a:tc>
                <a:tc>
                  <a:txBody>
                    <a:bodyPr/>
                    <a:lstStyle/>
                    <a:p>
                      <a:r>
                        <a:rPr lang="fr-FR" dirty="0" err="1" smtClean="0"/>
                        <a:t>jeanc@inexpress.net</a:t>
                      </a:r>
                      <a:endParaRPr lang="fr-FR" dirty="0"/>
                    </a:p>
                  </a:txBody>
                  <a:tcPr/>
                </a:tc>
              </a:tr>
              <a:tr h="370840">
                <a:tc>
                  <a:txBody>
                    <a:bodyPr/>
                    <a:lstStyle/>
                    <a:p>
                      <a:r>
                        <a:rPr lang="fr-FR" dirty="0" err="1" smtClean="0"/>
                        <a:t>julie</a:t>
                      </a:r>
                      <a:endParaRPr lang="fr-FR" dirty="0"/>
                    </a:p>
                  </a:txBody>
                  <a:tcPr/>
                </a:tc>
                <a:tc>
                  <a:txBody>
                    <a:bodyPr/>
                    <a:lstStyle/>
                    <a:p>
                      <a:r>
                        <a:rPr lang="fr-FR" dirty="0" smtClean="0"/>
                        <a:t>22</a:t>
                      </a:r>
                      <a:endParaRPr lang="fr-FR" dirty="0"/>
                    </a:p>
                  </a:txBody>
                  <a:tcPr/>
                </a:tc>
                <a:tc>
                  <a:txBody>
                    <a:bodyPr/>
                    <a:lstStyle/>
                    <a:p>
                      <a:r>
                        <a:rPr lang="fr-FR" dirty="0" err="1" smtClean="0"/>
                        <a:t>adm</a:t>
                      </a:r>
                      <a:endParaRPr lang="fr-FR" dirty="0"/>
                    </a:p>
                  </a:txBody>
                  <a:tcPr/>
                </a:tc>
                <a:tc>
                  <a:txBody>
                    <a:bodyPr/>
                    <a:lstStyle/>
                    <a:p>
                      <a:r>
                        <a:rPr lang="fr-FR" dirty="0" err="1" smtClean="0"/>
                        <a:t>juliem@sympatico.ca</a:t>
                      </a:r>
                      <a:endParaRPr lang="fr-FR" dirty="0"/>
                    </a:p>
                  </a:txBody>
                  <a:tcPr/>
                </a:tc>
              </a:tr>
              <a:tr h="370840">
                <a:tc>
                  <a:txBody>
                    <a:bodyPr/>
                    <a:lstStyle/>
                    <a:p>
                      <a:r>
                        <a:rPr lang="fr-FR" dirty="0" err="1" smtClean="0"/>
                        <a:t>michel</a:t>
                      </a:r>
                      <a:endParaRPr lang="fr-FR" dirty="0"/>
                    </a:p>
                  </a:txBody>
                  <a:tcPr/>
                </a:tc>
                <a:tc>
                  <a:txBody>
                    <a:bodyPr/>
                    <a:lstStyle/>
                    <a:p>
                      <a:r>
                        <a:rPr lang="fr-FR" dirty="0" smtClean="0"/>
                        <a:t>24</a:t>
                      </a:r>
                      <a:endParaRPr lang="fr-FR" dirty="0"/>
                    </a:p>
                  </a:txBody>
                  <a:tcPr/>
                </a:tc>
                <a:tc>
                  <a:txBody>
                    <a:bodyPr/>
                    <a:lstStyle/>
                    <a:p>
                      <a:r>
                        <a:rPr lang="fr-FR" dirty="0" err="1" smtClean="0"/>
                        <a:t>inf</a:t>
                      </a:r>
                      <a:endParaRPr lang="fr-FR" dirty="0"/>
                    </a:p>
                  </a:txBody>
                  <a:tcPr/>
                </a:tc>
                <a:tc>
                  <a:txBody>
                    <a:bodyPr/>
                    <a:lstStyle/>
                    <a:p>
                      <a:r>
                        <a:rPr lang="fr-FR" dirty="0" err="1" smtClean="0"/>
                        <a:t>michel@uqo.ca</a:t>
                      </a:r>
                      <a:endParaRPr lang="fr-FR" dirty="0"/>
                    </a:p>
                  </a:txBody>
                  <a:tcPr/>
                </a:tc>
              </a:tr>
              <a:tr h="370840">
                <a:tc>
                  <a:txBody>
                    <a:bodyPr/>
                    <a:lstStyle/>
                    <a:p>
                      <a:r>
                        <a:rPr lang="fr-FR" dirty="0" smtClean="0"/>
                        <a:t>richard</a:t>
                      </a:r>
                      <a:endParaRPr lang="fr-FR" dirty="0"/>
                    </a:p>
                  </a:txBody>
                  <a:tcPr/>
                </a:tc>
                <a:tc>
                  <a:txBody>
                    <a:bodyPr/>
                    <a:lstStyle/>
                    <a:p>
                      <a:r>
                        <a:rPr lang="fr-FR" dirty="0" smtClean="0"/>
                        <a:t>25</a:t>
                      </a:r>
                      <a:endParaRPr lang="fr-FR" dirty="0"/>
                    </a:p>
                  </a:txBody>
                  <a:tcPr/>
                </a:tc>
                <a:tc>
                  <a:txBody>
                    <a:bodyPr/>
                    <a:lstStyle/>
                    <a:p>
                      <a:r>
                        <a:rPr lang="fr-FR" dirty="0" err="1" smtClean="0"/>
                        <a:t>inf</a:t>
                      </a:r>
                      <a:endParaRPr lang="fr-FR" dirty="0"/>
                    </a:p>
                  </a:txBody>
                  <a:tcPr/>
                </a:tc>
                <a:tc>
                  <a:txBody>
                    <a:bodyPr/>
                    <a:lstStyle/>
                    <a:p>
                      <a:r>
                        <a:rPr lang="fr-FR" dirty="0" err="1" smtClean="0"/>
                        <a:t>rcaron@videotron.ca</a:t>
                      </a:r>
                      <a:endParaRPr lang="fr-FR" dirty="0"/>
                    </a:p>
                  </a:txBody>
                  <a:tcPr/>
                </a:tc>
              </a:tr>
            </a:tbl>
          </a:graphicData>
        </a:graphic>
      </p:graphicFrame>
      <p:sp>
        <p:nvSpPr>
          <p:cNvPr id="13" name="Rectangle 12"/>
          <p:cNvSpPr/>
          <p:nvPr/>
        </p:nvSpPr>
        <p:spPr>
          <a:xfrm>
            <a:off x="1738835" y="1078468"/>
            <a:ext cx="5652565" cy="369332"/>
          </a:xfrm>
          <a:prstGeom prst="rect">
            <a:avLst/>
          </a:prstGeom>
        </p:spPr>
        <p:txBody>
          <a:bodyPr wrap="square">
            <a:spAutoFit/>
          </a:bodyPr>
          <a:lstStyle/>
          <a:p>
            <a:pPr algn="ctr"/>
            <a:r>
              <a:rPr lang="en-US" b="1" dirty="0" err="1" smtClean="0">
                <a:solidFill>
                  <a:srgbClr val="E08434"/>
                </a:solidFill>
                <a:latin typeface="Calibri (Corps)"/>
                <a:cs typeface="Calibri (Corps)"/>
              </a:rPr>
              <a:t>awk</a:t>
            </a:r>
            <a:r>
              <a:rPr lang="en-US" b="1" dirty="0" smtClean="0">
                <a:solidFill>
                  <a:srgbClr val="E08434"/>
                </a:solidFill>
                <a:latin typeface="Calibri (Corps)"/>
                <a:cs typeface="Calibri (Corps)"/>
              </a:rPr>
              <a:t>: </a:t>
            </a:r>
            <a:r>
              <a:rPr lang="en-US" dirty="0" smtClean="0">
                <a:latin typeface="Calibri (Corps)"/>
                <a:cs typeface="Calibri (Corps)"/>
              </a:rPr>
              <a:t>Searching and line modification</a:t>
            </a:r>
            <a:endParaRPr lang="en-US" dirty="0">
              <a:latin typeface="Calibri (Corps)"/>
              <a:cs typeface="Calibri (Corp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6"/>
          <p:cNvSpPr>
            <a:spLocks noChangeArrowheads="1"/>
          </p:cNvSpPr>
          <p:nvPr/>
        </p:nvSpPr>
        <p:spPr bwMode="auto">
          <a:xfrm>
            <a:off x="2209800" y="4428038"/>
            <a:ext cx="5029200" cy="1905000"/>
          </a:xfrm>
          <a:prstGeom prst="roundRect">
            <a:avLst>
              <a:gd name="adj" fmla="val 13579"/>
            </a:avLst>
          </a:prstGeom>
          <a:noFill/>
          <a:ln w="9525">
            <a:solidFill>
              <a:schemeClr val="accent5">
                <a:lumMod val="75000"/>
              </a:schemeClr>
            </a:solidFill>
            <a:round/>
            <a:headEnd/>
            <a:tailEnd/>
          </a:ln>
        </p:spPr>
        <p:txBody>
          <a:bodyPr anchor="ctr">
            <a:prstTxWarp prst="textNoShape">
              <a:avLst/>
            </a:prstTxWarp>
          </a:bodyPr>
          <a:lstStyle/>
          <a:p>
            <a:pPr algn="just">
              <a:spcAft>
                <a:spcPts val="600"/>
              </a:spcAft>
            </a:pPr>
            <a:r>
              <a:rPr lang="fr-FR" sz="1800" dirty="0" smtClean="0">
                <a:solidFill>
                  <a:schemeClr val="tx1"/>
                </a:solidFill>
                <a:latin typeface="Courier New" charset="0"/>
                <a:ea typeface="Courier" charset="0"/>
                <a:cs typeface="Courier" charset="0"/>
              </a:rPr>
              <a:t>Helene 56 </a:t>
            </a:r>
            <a:r>
              <a:rPr lang="fr-FR" sz="1800" dirty="0" err="1" smtClean="0">
                <a:solidFill>
                  <a:schemeClr val="tx1"/>
                </a:solidFill>
                <a:latin typeface="Courier New" charset="0"/>
                <a:ea typeface="Courier" charset="0"/>
                <a:cs typeface="Courier" charset="0"/>
              </a:rPr>
              <a:t>edu</a:t>
            </a:r>
            <a:r>
              <a:rPr lang="fr-FR" sz="1800" dirty="0" smtClean="0">
                <a:solidFill>
                  <a:schemeClr val="tx1"/>
                </a:solidFill>
                <a:latin typeface="Courier New" charset="0"/>
                <a:ea typeface="Courier" charset="0"/>
                <a:cs typeface="Courier" charset="0"/>
              </a:rPr>
              <a:t> </a:t>
            </a:r>
            <a:r>
              <a:rPr lang="fr-FR" sz="1800" dirty="0" err="1" smtClean="0">
                <a:solidFill>
                  <a:schemeClr val="tx1"/>
                </a:solidFill>
                <a:latin typeface="Courier New" charset="0"/>
                <a:ea typeface="Courier" charset="0"/>
                <a:cs typeface="Courier" charset="0"/>
              </a:rPr>
              <a:t>hcyr@sun.com</a:t>
            </a:r>
            <a:endParaRPr lang="fr-FR" sz="1800" dirty="0" smtClean="0">
              <a:solidFill>
                <a:schemeClr val="tx1"/>
              </a:solidFill>
              <a:latin typeface="Courier New" charset="0"/>
              <a:ea typeface="Courier" charset="0"/>
              <a:cs typeface="Courier" charset="0"/>
            </a:endParaRPr>
          </a:p>
          <a:p>
            <a:pPr algn="just">
              <a:spcAft>
                <a:spcPts val="600"/>
              </a:spcAft>
            </a:pPr>
            <a:r>
              <a:rPr lang="fr-FR" sz="1800" dirty="0" smtClean="0">
                <a:solidFill>
                  <a:schemeClr val="tx1"/>
                </a:solidFill>
                <a:latin typeface="Courier New" charset="0"/>
                <a:ea typeface="Courier" charset="0"/>
                <a:cs typeface="Courier" charset="0"/>
              </a:rPr>
              <a:t>jean 32 ri </a:t>
            </a:r>
            <a:r>
              <a:rPr lang="fr-FR" sz="1800" dirty="0" err="1" smtClean="0">
                <a:solidFill>
                  <a:schemeClr val="tx1"/>
                </a:solidFill>
                <a:latin typeface="Courier New" charset="0"/>
                <a:ea typeface="Courier" charset="0"/>
                <a:cs typeface="Courier" charset="0"/>
              </a:rPr>
              <a:t>jeanc@inexpress.net</a:t>
            </a:r>
            <a:endParaRPr lang="fr-FR" sz="1800" dirty="0" smtClean="0">
              <a:solidFill>
                <a:schemeClr val="tx1"/>
              </a:solidFill>
              <a:latin typeface="Courier New" charset="0"/>
              <a:ea typeface="Courier" charset="0"/>
              <a:cs typeface="Courier" charset="0"/>
            </a:endParaRPr>
          </a:p>
          <a:p>
            <a:pPr algn="just">
              <a:spcAft>
                <a:spcPts val="600"/>
              </a:spcAft>
            </a:pPr>
            <a:r>
              <a:rPr lang="fr-FR" sz="1800" dirty="0" err="1" smtClean="0">
                <a:solidFill>
                  <a:schemeClr val="tx1"/>
                </a:solidFill>
                <a:latin typeface="Courier New" charset="0"/>
                <a:ea typeface="Courier" charset="0"/>
                <a:cs typeface="Courier" charset="0"/>
              </a:rPr>
              <a:t>julie</a:t>
            </a:r>
            <a:r>
              <a:rPr lang="fr-FR" sz="1800" dirty="0" smtClean="0">
                <a:solidFill>
                  <a:schemeClr val="tx1"/>
                </a:solidFill>
                <a:latin typeface="Courier New" charset="0"/>
                <a:ea typeface="Courier" charset="0"/>
                <a:cs typeface="Courier" charset="0"/>
              </a:rPr>
              <a:t> 22 </a:t>
            </a:r>
            <a:r>
              <a:rPr lang="fr-FR" sz="1800" dirty="0" err="1" smtClean="0">
                <a:solidFill>
                  <a:schemeClr val="tx1"/>
                </a:solidFill>
                <a:latin typeface="Courier New" charset="0"/>
                <a:ea typeface="Courier" charset="0"/>
                <a:cs typeface="Courier" charset="0"/>
              </a:rPr>
              <a:t>adm</a:t>
            </a:r>
            <a:r>
              <a:rPr lang="fr-FR" sz="1800" dirty="0" smtClean="0">
                <a:solidFill>
                  <a:schemeClr val="tx1"/>
                </a:solidFill>
                <a:latin typeface="Courier New" charset="0"/>
                <a:ea typeface="Courier" charset="0"/>
                <a:cs typeface="Courier" charset="0"/>
              </a:rPr>
              <a:t> </a:t>
            </a:r>
            <a:r>
              <a:rPr lang="fr-FR" sz="1800" dirty="0" err="1" smtClean="0">
                <a:solidFill>
                  <a:schemeClr val="tx1"/>
                </a:solidFill>
                <a:latin typeface="Courier New" charset="0"/>
                <a:ea typeface="Courier" charset="0"/>
                <a:cs typeface="Courier" charset="0"/>
              </a:rPr>
              <a:t>juliem@sympatico.ca</a:t>
            </a:r>
            <a:endParaRPr lang="fr-FR" sz="1800" dirty="0" smtClean="0">
              <a:solidFill>
                <a:schemeClr val="tx1"/>
              </a:solidFill>
              <a:latin typeface="Courier New" charset="0"/>
              <a:ea typeface="Courier" charset="0"/>
              <a:cs typeface="Courier" charset="0"/>
            </a:endParaRPr>
          </a:p>
          <a:p>
            <a:pPr algn="just">
              <a:spcAft>
                <a:spcPts val="600"/>
              </a:spcAft>
            </a:pPr>
            <a:r>
              <a:rPr lang="fr-FR" sz="1800" dirty="0" err="1" smtClean="0">
                <a:solidFill>
                  <a:schemeClr val="tx1"/>
                </a:solidFill>
                <a:latin typeface="Courier New" charset="0"/>
                <a:ea typeface="Courier" charset="0"/>
                <a:cs typeface="Courier" charset="0"/>
              </a:rPr>
              <a:t>michel</a:t>
            </a:r>
            <a:r>
              <a:rPr lang="fr-FR" sz="1800" dirty="0" smtClean="0">
                <a:solidFill>
                  <a:schemeClr val="tx1"/>
                </a:solidFill>
                <a:latin typeface="Courier New" charset="0"/>
                <a:ea typeface="Courier" charset="0"/>
                <a:cs typeface="Courier" charset="0"/>
              </a:rPr>
              <a:t> 24 </a:t>
            </a:r>
            <a:r>
              <a:rPr lang="fr-FR" sz="1800" dirty="0" err="1" smtClean="0">
                <a:solidFill>
                  <a:schemeClr val="tx1"/>
                </a:solidFill>
                <a:latin typeface="Courier New" charset="0"/>
                <a:ea typeface="Courier" charset="0"/>
                <a:cs typeface="Courier" charset="0"/>
              </a:rPr>
              <a:t>inf</a:t>
            </a:r>
            <a:r>
              <a:rPr lang="fr-FR" sz="1800" dirty="0" smtClean="0">
                <a:solidFill>
                  <a:schemeClr val="tx1"/>
                </a:solidFill>
                <a:latin typeface="Courier New" charset="0"/>
                <a:ea typeface="Courier" charset="0"/>
                <a:cs typeface="Courier" charset="0"/>
              </a:rPr>
              <a:t> </a:t>
            </a:r>
            <a:r>
              <a:rPr lang="fr-FR" sz="1800" dirty="0" err="1" smtClean="0">
                <a:solidFill>
                  <a:schemeClr val="tx1"/>
                </a:solidFill>
                <a:latin typeface="Courier New" charset="0"/>
                <a:ea typeface="Courier" charset="0"/>
                <a:cs typeface="Courier" charset="0"/>
              </a:rPr>
              <a:t>michel@uqo.ca</a:t>
            </a:r>
            <a:endParaRPr lang="fr-FR" sz="1800" dirty="0" smtClean="0">
              <a:solidFill>
                <a:schemeClr val="tx1"/>
              </a:solidFill>
              <a:latin typeface="Courier New" charset="0"/>
              <a:ea typeface="Courier" charset="0"/>
              <a:cs typeface="Courier" charset="0"/>
            </a:endParaRPr>
          </a:p>
          <a:p>
            <a:pPr algn="just">
              <a:spcAft>
                <a:spcPts val="600"/>
              </a:spcAft>
            </a:pPr>
            <a:r>
              <a:rPr lang="fr-FR" sz="1800" dirty="0" smtClean="0">
                <a:solidFill>
                  <a:schemeClr val="tx1"/>
                </a:solidFill>
                <a:latin typeface="Courier New" charset="0"/>
                <a:ea typeface="Courier" charset="0"/>
                <a:cs typeface="Courier" charset="0"/>
              </a:rPr>
              <a:t>richard 25 </a:t>
            </a:r>
            <a:r>
              <a:rPr lang="fr-FR" sz="1800" dirty="0" err="1" smtClean="0">
                <a:solidFill>
                  <a:schemeClr val="tx1"/>
                </a:solidFill>
                <a:latin typeface="Courier New" charset="0"/>
                <a:ea typeface="Courier" charset="0"/>
                <a:cs typeface="Courier" charset="0"/>
              </a:rPr>
              <a:t>inf</a:t>
            </a:r>
            <a:r>
              <a:rPr lang="fr-FR" sz="1800" dirty="0" smtClean="0">
                <a:solidFill>
                  <a:schemeClr val="tx1"/>
                </a:solidFill>
                <a:latin typeface="Courier New" charset="0"/>
                <a:ea typeface="Courier" charset="0"/>
                <a:cs typeface="Courier" charset="0"/>
              </a:rPr>
              <a:t> </a:t>
            </a:r>
            <a:r>
              <a:rPr lang="fr-FR" sz="1800" dirty="0" err="1" smtClean="0">
                <a:solidFill>
                  <a:schemeClr val="tx1"/>
                </a:solidFill>
                <a:latin typeface="Courier New" charset="0"/>
                <a:ea typeface="Courier" charset="0"/>
                <a:cs typeface="Courier" charset="0"/>
              </a:rPr>
              <a:t>rcaron@videotron.ca</a:t>
            </a:r>
            <a:r>
              <a:rPr lang="fr-FR" sz="1800" dirty="0" smtClean="0">
                <a:solidFill>
                  <a:schemeClr val="tx1"/>
                </a:solidFill>
                <a:latin typeface="Courier New" charset="0"/>
                <a:ea typeface="Courier" charset="0"/>
                <a:cs typeface="Courier" charset="0"/>
              </a:rPr>
              <a:t> </a:t>
            </a:r>
            <a:r>
              <a:rPr lang="fr-FR" sz="1800" dirty="0">
                <a:solidFill>
                  <a:schemeClr val="tx1"/>
                </a:solidFill>
                <a:latin typeface="Courier" charset="0"/>
                <a:ea typeface="Courier" charset="0"/>
                <a:cs typeface="Courier" charset="0"/>
              </a:rPr>
              <a:t>		</a:t>
            </a:r>
            <a:endParaRPr lang="fr-FR" dirty="0"/>
          </a:p>
        </p:txBody>
      </p:sp>
      <p:graphicFrame>
        <p:nvGraphicFramePr>
          <p:cNvPr id="14" name="Tableau 13"/>
          <p:cNvGraphicFramePr>
            <a:graphicFrameLocks noGrp="1"/>
          </p:cNvGraphicFramePr>
          <p:nvPr/>
        </p:nvGraphicFramePr>
        <p:xfrm>
          <a:off x="1447800" y="1524000"/>
          <a:ext cx="6553200" cy="1854200"/>
        </p:xfrm>
        <a:graphic>
          <a:graphicData uri="http://schemas.openxmlformats.org/drawingml/2006/table">
            <a:tbl>
              <a:tblPr firstRow="1" bandRow="1">
                <a:tableStyleId>{C083E6E3-FA7D-4D7B-A595-EF9225AFEA82}</a:tableStyleId>
              </a:tblPr>
              <a:tblGrid>
                <a:gridCol w="1524000"/>
                <a:gridCol w="838200"/>
                <a:gridCol w="1219200"/>
                <a:gridCol w="2971800"/>
              </a:tblGrid>
              <a:tr h="370840">
                <a:tc>
                  <a:txBody>
                    <a:bodyPr/>
                    <a:lstStyle/>
                    <a:p>
                      <a:r>
                        <a:rPr lang="fr-FR" b="0" dirty="0" smtClean="0"/>
                        <a:t>Helene</a:t>
                      </a:r>
                      <a:endParaRPr lang="fr-FR" b="0" dirty="0"/>
                    </a:p>
                  </a:txBody>
                  <a:tcPr/>
                </a:tc>
                <a:tc>
                  <a:txBody>
                    <a:bodyPr/>
                    <a:lstStyle/>
                    <a:p>
                      <a:r>
                        <a:rPr lang="fr-FR" b="0" dirty="0" smtClean="0"/>
                        <a:t>56</a:t>
                      </a:r>
                      <a:endParaRPr lang="fr-FR" b="0" dirty="0"/>
                    </a:p>
                  </a:txBody>
                  <a:tcPr/>
                </a:tc>
                <a:tc>
                  <a:txBody>
                    <a:bodyPr/>
                    <a:lstStyle/>
                    <a:p>
                      <a:r>
                        <a:rPr lang="fr-FR" b="0" dirty="0" err="1" smtClean="0"/>
                        <a:t>edu</a:t>
                      </a:r>
                      <a:endParaRPr lang="fr-FR" b="0" dirty="0"/>
                    </a:p>
                  </a:txBody>
                  <a:tcPr/>
                </a:tc>
                <a:tc>
                  <a:txBody>
                    <a:bodyPr/>
                    <a:lstStyle/>
                    <a:p>
                      <a:r>
                        <a:rPr lang="fr-FR" b="0" dirty="0" err="1" smtClean="0"/>
                        <a:t>hcyr@sun.com</a:t>
                      </a:r>
                      <a:endParaRPr lang="fr-FR" b="0" dirty="0"/>
                    </a:p>
                  </a:txBody>
                  <a:tcPr/>
                </a:tc>
              </a:tr>
              <a:tr h="370840">
                <a:tc>
                  <a:txBody>
                    <a:bodyPr/>
                    <a:lstStyle/>
                    <a:p>
                      <a:r>
                        <a:rPr lang="fr-FR" dirty="0" smtClean="0"/>
                        <a:t>jean</a:t>
                      </a:r>
                      <a:endParaRPr lang="fr-FR" dirty="0"/>
                    </a:p>
                  </a:txBody>
                  <a:tcPr/>
                </a:tc>
                <a:tc>
                  <a:txBody>
                    <a:bodyPr/>
                    <a:lstStyle/>
                    <a:p>
                      <a:r>
                        <a:rPr lang="fr-FR" dirty="0" smtClean="0"/>
                        <a:t>32</a:t>
                      </a:r>
                      <a:endParaRPr lang="fr-FR" dirty="0"/>
                    </a:p>
                  </a:txBody>
                  <a:tcPr/>
                </a:tc>
                <a:tc>
                  <a:txBody>
                    <a:bodyPr/>
                    <a:lstStyle/>
                    <a:p>
                      <a:r>
                        <a:rPr lang="fr-FR" dirty="0" smtClean="0"/>
                        <a:t>ri</a:t>
                      </a:r>
                      <a:endParaRPr lang="fr-FR" dirty="0"/>
                    </a:p>
                  </a:txBody>
                  <a:tcPr/>
                </a:tc>
                <a:tc>
                  <a:txBody>
                    <a:bodyPr/>
                    <a:lstStyle/>
                    <a:p>
                      <a:r>
                        <a:rPr lang="fr-FR" dirty="0" err="1" smtClean="0"/>
                        <a:t>jeanc@inexpress.net</a:t>
                      </a:r>
                      <a:endParaRPr lang="fr-FR" dirty="0"/>
                    </a:p>
                  </a:txBody>
                  <a:tcPr/>
                </a:tc>
              </a:tr>
              <a:tr h="370840">
                <a:tc>
                  <a:txBody>
                    <a:bodyPr/>
                    <a:lstStyle/>
                    <a:p>
                      <a:r>
                        <a:rPr lang="fr-FR" dirty="0" err="1" smtClean="0"/>
                        <a:t>julie</a:t>
                      </a:r>
                      <a:endParaRPr lang="fr-FR" dirty="0"/>
                    </a:p>
                  </a:txBody>
                  <a:tcPr/>
                </a:tc>
                <a:tc>
                  <a:txBody>
                    <a:bodyPr/>
                    <a:lstStyle/>
                    <a:p>
                      <a:r>
                        <a:rPr lang="fr-FR" dirty="0" smtClean="0"/>
                        <a:t>22</a:t>
                      </a:r>
                      <a:endParaRPr lang="fr-FR" dirty="0"/>
                    </a:p>
                  </a:txBody>
                  <a:tcPr/>
                </a:tc>
                <a:tc>
                  <a:txBody>
                    <a:bodyPr/>
                    <a:lstStyle/>
                    <a:p>
                      <a:r>
                        <a:rPr lang="fr-FR" dirty="0" err="1" smtClean="0"/>
                        <a:t>adm</a:t>
                      </a:r>
                      <a:endParaRPr lang="fr-FR" dirty="0"/>
                    </a:p>
                  </a:txBody>
                  <a:tcPr/>
                </a:tc>
                <a:tc>
                  <a:txBody>
                    <a:bodyPr/>
                    <a:lstStyle/>
                    <a:p>
                      <a:r>
                        <a:rPr lang="fr-FR" dirty="0" err="1" smtClean="0"/>
                        <a:t>juliem@sympatico.ca</a:t>
                      </a:r>
                      <a:endParaRPr lang="fr-FR" dirty="0"/>
                    </a:p>
                  </a:txBody>
                  <a:tcPr/>
                </a:tc>
              </a:tr>
              <a:tr h="370840">
                <a:tc>
                  <a:txBody>
                    <a:bodyPr/>
                    <a:lstStyle/>
                    <a:p>
                      <a:r>
                        <a:rPr lang="fr-FR" dirty="0" err="1" smtClean="0"/>
                        <a:t>michel</a:t>
                      </a:r>
                      <a:endParaRPr lang="fr-FR" dirty="0"/>
                    </a:p>
                  </a:txBody>
                  <a:tcPr/>
                </a:tc>
                <a:tc>
                  <a:txBody>
                    <a:bodyPr/>
                    <a:lstStyle/>
                    <a:p>
                      <a:r>
                        <a:rPr lang="fr-FR" dirty="0" smtClean="0"/>
                        <a:t>24</a:t>
                      </a:r>
                      <a:endParaRPr lang="fr-FR" dirty="0"/>
                    </a:p>
                  </a:txBody>
                  <a:tcPr/>
                </a:tc>
                <a:tc>
                  <a:txBody>
                    <a:bodyPr/>
                    <a:lstStyle/>
                    <a:p>
                      <a:r>
                        <a:rPr lang="fr-FR" dirty="0" err="1" smtClean="0"/>
                        <a:t>inf</a:t>
                      </a:r>
                      <a:endParaRPr lang="fr-FR" dirty="0"/>
                    </a:p>
                  </a:txBody>
                  <a:tcPr/>
                </a:tc>
                <a:tc>
                  <a:txBody>
                    <a:bodyPr/>
                    <a:lstStyle/>
                    <a:p>
                      <a:r>
                        <a:rPr lang="fr-FR" dirty="0" err="1" smtClean="0"/>
                        <a:t>michel@uqo.ca</a:t>
                      </a:r>
                      <a:endParaRPr lang="fr-FR" dirty="0"/>
                    </a:p>
                  </a:txBody>
                  <a:tcPr/>
                </a:tc>
              </a:tr>
              <a:tr h="370840">
                <a:tc>
                  <a:txBody>
                    <a:bodyPr/>
                    <a:lstStyle/>
                    <a:p>
                      <a:r>
                        <a:rPr lang="fr-FR" dirty="0" smtClean="0"/>
                        <a:t>richard</a:t>
                      </a:r>
                      <a:endParaRPr lang="fr-FR" dirty="0"/>
                    </a:p>
                  </a:txBody>
                  <a:tcPr/>
                </a:tc>
                <a:tc>
                  <a:txBody>
                    <a:bodyPr/>
                    <a:lstStyle/>
                    <a:p>
                      <a:r>
                        <a:rPr lang="fr-FR" dirty="0" smtClean="0"/>
                        <a:t>25</a:t>
                      </a:r>
                      <a:endParaRPr lang="fr-FR" dirty="0"/>
                    </a:p>
                  </a:txBody>
                  <a:tcPr/>
                </a:tc>
                <a:tc>
                  <a:txBody>
                    <a:bodyPr/>
                    <a:lstStyle/>
                    <a:p>
                      <a:r>
                        <a:rPr lang="fr-FR" dirty="0" err="1" smtClean="0"/>
                        <a:t>inf</a:t>
                      </a:r>
                      <a:endParaRPr lang="fr-FR" dirty="0"/>
                    </a:p>
                  </a:txBody>
                  <a:tcPr/>
                </a:tc>
                <a:tc>
                  <a:txBody>
                    <a:bodyPr/>
                    <a:lstStyle/>
                    <a:p>
                      <a:r>
                        <a:rPr lang="fr-FR" dirty="0" err="1" smtClean="0"/>
                        <a:t>rcaron@videotron.ca</a:t>
                      </a:r>
                      <a:endParaRPr lang="fr-FR" dirty="0"/>
                    </a:p>
                  </a:txBody>
                  <a:tcPr/>
                </a:tc>
              </a:tr>
            </a:tbl>
          </a:graphicData>
        </a:graphic>
      </p:graphicFrame>
      <p:sp>
        <p:nvSpPr>
          <p:cNvPr id="15" name="Rectangle 14"/>
          <p:cNvSpPr/>
          <p:nvPr/>
        </p:nvSpPr>
        <p:spPr>
          <a:xfrm>
            <a:off x="1738835" y="1078468"/>
            <a:ext cx="5652565" cy="369332"/>
          </a:xfrm>
          <a:prstGeom prst="rect">
            <a:avLst/>
          </a:prstGeom>
        </p:spPr>
        <p:txBody>
          <a:bodyPr wrap="square">
            <a:spAutoFit/>
          </a:bodyPr>
          <a:lstStyle/>
          <a:p>
            <a:pPr algn="ctr"/>
            <a:r>
              <a:rPr lang="en-US" b="1" dirty="0" err="1" smtClean="0">
                <a:solidFill>
                  <a:srgbClr val="E08434"/>
                </a:solidFill>
                <a:latin typeface="Calibri (Corps)"/>
                <a:cs typeface="Calibri (Corps)"/>
              </a:rPr>
              <a:t>awk</a:t>
            </a:r>
            <a:r>
              <a:rPr lang="en-US" b="1" dirty="0" smtClean="0">
                <a:solidFill>
                  <a:srgbClr val="E08434"/>
                </a:solidFill>
                <a:latin typeface="Calibri (Corps)"/>
                <a:cs typeface="Calibri (Corps)"/>
              </a:rPr>
              <a:t>: </a:t>
            </a:r>
            <a:r>
              <a:rPr lang="en-US" dirty="0" smtClean="0">
                <a:latin typeface="Calibri (Corps)"/>
                <a:cs typeface="Calibri (Corps)"/>
              </a:rPr>
              <a:t>Searching and line modification</a:t>
            </a:r>
            <a:endParaRPr lang="en-US" dirty="0">
              <a:latin typeface="Calibri (Corps)"/>
              <a:cs typeface="Calibri (Corps)"/>
            </a:endParaRPr>
          </a:p>
        </p:txBody>
      </p:sp>
      <p:sp>
        <p:nvSpPr>
          <p:cNvPr id="16" name="Rectangle à coins arrondis 15"/>
          <p:cNvSpPr/>
          <p:nvPr/>
        </p:nvSpPr>
        <p:spPr>
          <a:xfrm>
            <a:off x="1828800" y="3625793"/>
            <a:ext cx="4898232" cy="802245"/>
          </a:xfrm>
          <a:prstGeom prst="roundRect">
            <a:avLst/>
          </a:prstGeom>
          <a:solidFill>
            <a:schemeClr val="bg2"/>
          </a:solidFill>
          <a:ln w="9525">
            <a:solidFill>
              <a:srgbClr val="CEC3A0"/>
            </a:solidFill>
            <a:round/>
            <a:headEnd/>
            <a:tailEnd/>
          </a:ln>
        </p:spPr>
        <p:txBody>
          <a:bodyPr>
            <a:prstTxWarp prst="textNoShape">
              <a:avLst/>
            </a:prstTxWarp>
          </a:bodyPr>
          <a:lstStyle/>
          <a:p>
            <a:pPr marL="0" lvl="1">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i="1" dirty="0" smtClean="0">
              <a:solidFill>
                <a:schemeClr val="tx1">
                  <a:lumMod val="85000"/>
                  <a:lumOff val="15000"/>
                </a:schemeClr>
              </a:solidFill>
              <a:latin typeface="Courier"/>
              <a:cs typeface="Courier"/>
            </a:endParaRPr>
          </a:p>
          <a:p>
            <a:pPr marL="0" lvl="1"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dirty="0" err="1" smtClean="0">
                <a:solidFill>
                  <a:schemeClr val="tx1">
                    <a:lumMod val="85000"/>
                    <a:lumOff val="15000"/>
                  </a:schemeClr>
                </a:solidFill>
                <a:latin typeface="Courier"/>
                <a:cs typeface="Courier"/>
              </a:rPr>
              <a:t>awk</a:t>
            </a:r>
            <a:r>
              <a:rPr lang="fr-FR" i="1" dirty="0" smtClean="0">
                <a:solidFill>
                  <a:schemeClr val="tx1">
                    <a:lumMod val="85000"/>
                    <a:lumOff val="15000"/>
                  </a:schemeClr>
                </a:solidFill>
                <a:latin typeface="Courier"/>
                <a:cs typeface="Courier"/>
              </a:rPr>
              <a:t> '{</a:t>
            </a:r>
            <a:r>
              <a:rPr lang="fr-FR" i="1" dirty="0" err="1" smtClean="0">
                <a:solidFill>
                  <a:schemeClr val="tx1">
                    <a:lumMod val="85000"/>
                    <a:lumOff val="15000"/>
                  </a:schemeClr>
                </a:solidFill>
                <a:latin typeface="Courier"/>
                <a:cs typeface="Courier"/>
              </a:rPr>
              <a:t>print</a:t>
            </a:r>
            <a:r>
              <a:rPr lang="fr-FR" i="1" dirty="0" smtClean="0">
                <a:solidFill>
                  <a:schemeClr val="tx1">
                    <a:lumMod val="85000"/>
                    <a:lumOff val="15000"/>
                  </a:schemeClr>
                </a:solidFill>
                <a:latin typeface="Courier"/>
                <a:cs typeface="Courier"/>
              </a:rPr>
              <a:t> $0}’ </a:t>
            </a:r>
            <a:r>
              <a:rPr lang="fr-FR" i="1" dirty="0" err="1" smtClean="0">
                <a:solidFill>
                  <a:schemeClr val="tx1">
                    <a:lumMod val="85000"/>
                    <a:lumOff val="15000"/>
                  </a:schemeClr>
                </a:solidFill>
                <a:latin typeface="Courier"/>
                <a:cs typeface="Courier"/>
              </a:rPr>
              <a:t>file.in</a:t>
            </a:r>
            <a:endParaRPr lang="en-US" i="1" dirty="0" smtClean="0">
              <a:solidFill>
                <a:schemeClr val="tx1">
                  <a:lumMod val="85000"/>
                  <a:lumOff val="15000"/>
                </a:schemeClr>
              </a:solidFill>
              <a:latin typeface="Courier"/>
              <a:cs typeface="Courier"/>
            </a:endParaRPr>
          </a:p>
          <a:p>
            <a:pPr marL="0" lvl="1">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i="1" dirty="0" smtClean="0">
              <a:solidFill>
                <a:schemeClr val="tx1">
                  <a:lumMod val="85000"/>
                  <a:lumOff val="15000"/>
                </a:schemeClr>
              </a:solidFill>
              <a:latin typeface="Courier"/>
              <a:cs typeface="Courier"/>
            </a:endParaRPr>
          </a:p>
        </p:txBody>
      </p:sp>
      <p:cxnSp>
        <p:nvCxnSpPr>
          <p:cNvPr id="19" name="Connecteur droit avec flèche 18"/>
          <p:cNvCxnSpPr>
            <a:stCxn id="20" idx="0"/>
          </p:cNvCxnSpPr>
          <p:nvPr/>
        </p:nvCxnSpPr>
        <p:spPr>
          <a:xfrm rot="16200000" flipV="1">
            <a:off x="7153935" y="3611698"/>
            <a:ext cx="613367" cy="1467172"/>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0" name="Bulle rectangulaire à coins arrondis 19"/>
          <p:cNvSpPr/>
          <p:nvPr/>
        </p:nvSpPr>
        <p:spPr>
          <a:xfrm>
            <a:off x="7396807" y="4651967"/>
            <a:ext cx="1594793" cy="592667"/>
          </a:xfrm>
          <a:prstGeom prst="wedgeRoundRectCallout">
            <a:avLst>
              <a:gd name="adj1" fmla="val 6514"/>
              <a:gd name="adj2" fmla="val -4964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err="1" smtClean="0">
                <a:solidFill>
                  <a:srgbClr val="595959"/>
                </a:solidFill>
              </a:rPr>
              <a:t>Print</a:t>
            </a:r>
            <a:r>
              <a:rPr lang="fr-FR" sz="1600" b="1" dirty="0" smtClean="0">
                <a:solidFill>
                  <a:srgbClr val="595959"/>
                </a:solidFill>
              </a:rPr>
              <a:t> </a:t>
            </a:r>
            <a:r>
              <a:rPr lang="fr-FR" sz="1600" b="1" dirty="0" err="1" smtClean="0">
                <a:solidFill>
                  <a:srgbClr val="595959"/>
                </a:solidFill>
              </a:rPr>
              <a:t>every</a:t>
            </a:r>
            <a:r>
              <a:rPr lang="fr-FR" sz="1600" b="1" dirty="0" smtClean="0">
                <a:solidFill>
                  <a:srgbClr val="595959"/>
                </a:solidFill>
              </a:rPr>
              <a:t> line</a:t>
            </a:r>
          </a:p>
        </p:txBody>
      </p:sp>
      <p:sp>
        <p:nvSpPr>
          <p:cNvPr id="26" name="Rectangle 25"/>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fr-FR" sz="2400" b="1" dirty="0" smtClean="0">
                <a:solidFill>
                  <a:schemeClr val="bg1"/>
                </a:solidFill>
              </a:rPr>
              <a:t>How to </a:t>
            </a:r>
            <a:r>
              <a:rPr lang="fr-FR" sz="2400" b="1" dirty="0" err="1" smtClean="0">
                <a:solidFill>
                  <a:schemeClr val="bg1"/>
                </a:solidFill>
              </a:rPr>
              <a:t>get</a:t>
            </a:r>
            <a:r>
              <a:rPr lang="fr-FR" sz="2400" b="1" dirty="0" smtClean="0">
                <a:solidFill>
                  <a:schemeClr val="bg1"/>
                </a:solidFill>
              </a:rPr>
              <a:t> information </a:t>
            </a:r>
            <a:r>
              <a:rPr lang="fr-FR" sz="2400" b="1" dirty="0" err="1" smtClean="0">
                <a:solidFill>
                  <a:schemeClr val="bg1"/>
                </a:solidFill>
              </a:rPr>
              <a:t>from</a:t>
            </a:r>
            <a:r>
              <a:rPr lang="fr-FR" sz="2400" b="1" dirty="0" smtClean="0">
                <a:solidFill>
                  <a:schemeClr val="bg1"/>
                </a:solidFill>
              </a:rPr>
              <a:t> output files?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6"/>
          <p:cNvSpPr>
            <a:spLocks noChangeArrowheads="1"/>
          </p:cNvSpPr>
          <p:nvPr/>
        </p:nvSpPr>
        <p:spPr bwMode="auto">
          <a:xfrm>
            <a:off x="2008252" y="4267200"/>
            <a:ext cx="4718780" cy="2209800"/>
          </a:xfrm>
          <a:prstGeom prst="roundRect">
            <a:avLst>
              <a:gd name="adj" fmla="val 13579"/>
            </a:avLst>
          </a:prstGeom>
          <a:noFill/>
          <a:ln w="9525">
            <a:solidFill>
              <a:schemeClr val="accent5">
                <a:lumMod val="75000"/>
              </a:schemeClr>
            </a:solidFill>
            <a:round/>
            <a:headEnd/>
            <a:tailEnd/>
          </a:ln>
        </p:spPr>
        <p:txBody>
          <a:bodyPr anchor="ctr">
            <a:prstTxWarp prst="textNoShape">
              <a:avLst/>
            </a:prstTxWarp>
          </a:bodyPr>
          <a:lstStyle/>
          <a:p>
            <a:pPr algn="just">
              <a:spcAft>
                <a:spcPts val="600"/>
              </a:spcAft>
            </a:pPr>
            <a:r>
              <a:rPr lang="fr-FR" sz="1800" dirty="0" smtClean="0">
                <a:solidFill>
                  <a:schemeClr val="tx1"/>
                </a:solidFill>
                <a:latin typeface="Courier New" charset="0"/>
                <a:ea typeface="Courier" charset="0"/>
                <a:cs typeface="Courier" charset="0"/>
              </a:rPr>
              <a:t>1 Helene </a:t>
            </a:r>
            <a:r>
              <a:rPr lang="fr-FR" sz="1800" dirty="0" smtClean="0">
                <a:solidFill>
                  <a:schemeClr val="tx1"/>
                </a:solidFill>
                <a:latin typeface="Courier New" charset="0"/>
                <a:ea typeface="Courier" charset="0"/>
                <a:cs typeface="Courier" charset="0"/>
                <a:hlinkClick r:id="rId3"/>
              </a:rPr>
              <a:t>hcyr@sun.com</a:t>
            </a:r>
            <a:endParaRPr lang="fr-FR" sz="1800" dirty="0" smtClean="0">
              <a:solidFill>
                <a:schemeClr val="tx1"/>
              </a:solidFill>
              <a:latin typeface="Courier New" charset="0"/>
              <a:ea typeface="Courier" charset="0"/>
              <a:cs typeface="Courier" charset="0"/>
            </a:endParaRPr>
          </a:p>
          <a:p>
            <a:pPr algn="just">
              <a:spcAft>
                <a:spcPts val="600"/>
              </a:spcAft>
            </a:pPr>
            <a:r>
              <a:rPr lang="fr-FR" sz="1800" dirty="0" smtClean="0">
                <a:solidFill>
                  <a:schemeClr val="tx1"/>
                </a:solidFill>
                <a:latin typeface="Courier New" charset="0"/>
                <a:ea typeface="Courier" charset="0"/>
                <a:cs typeface="Courier" charset="0"/>
              </a:rPr>
              <a:t>2 jean </a:t>
            </a:r>
            <a:r>
              <a:rPr lang="fr-FR" sz="1800" dirty="0" err="1" smtClean="0">
                <a:solidFill>
                  <a:schemeClr val="tx1"/>
                </a:solidFill>
                <a:latin typeface="Courier New" charset="0"/>
                <a:ea typeface="Courier" charset="0"/>
                <a:cs typeface="Courier" charset="0"/>
              </a:rPr>
              <a:t>jeanc@inexpress.net</a:t>
            </a:r>
            <a:endParaRPr lang="fr-FR" sz="1800" dirty="0" smtClean="0">
              <a:solidFill>
                <a:schemeClr val="tx1"/>
              </a:solidFill>
              <a:latin typeface="Courier New" charset="0"/>
              <a:ea typeface="Courier" charset="0"/>
              <a:cs typeface="Courier" charset="0"/>
            </a:endParaRPr>
          </a:p>
          <a:p>
            <a:pPr algn="just">
              <a:spcAft>
                <a:spcPts val="600"/>
              </a:spcAft>
            </a:pPr>
            <a:r>
              <a:rPr lang="fr-FR" sz="1800" dirty="0" smtClean="0">
                <a:solidFill>
                  <a:schemeClr val="tx1"/>
                </a:solidFill>
                <a:latin typeface="Courier New" charset="0"/>
                <a:ea typeface="Courier" charset="0"/>
                <a:cs typeface="Courier" charset="0"/>
              </a:rPr>
              <a:t>3 </a:t>
            </a:r>
            <a:r>
              <a:rPr lang="fr-FR" sz="1800" dirty="0" err="1" smtClean="0">
                <a:solidFill>
                  <a:schemeClr val="tx1"/>
                </a:solidFill>
                <a:latin typeface="Courier New" charset="0"/>
                <a:ea typeface="Courier" charset="0"/>
                <a:cs typeface="Courier" charset="0"/>
              </a:rPr>
              <a:t>julie</a:t>
            </a:r>
            <a:r>
              <a:rPr lang="fr-FR" sz="1800" dirty="0" smtClean="0">
                <a:solidFill>
                  <a:schemeClr val="tx1"/>
                </a:solidFill>
                <a:latin typeface="Courier New" charset="0"/>
                <a:ea typeface="Courier" charset="0"/>
                <a:cs typeface="Courier" charset="0"/>
              </a:rPr>
              <a:t> </a:t>
            </a:r>
            <a:r>
              <a:rPr lang="fr-FR" sz="1800" dirty="0" err="1" smtClean="0">
                <a:solidFill>
                  <a:schemeClr val="tx1"/>
                </a:solidFill>
                <a:latin typeface="Courier New" charset="0"/>
                <a:ea typeface="Courier" charset="0"/>
                <a:cs typeface="Courier" charset="0"/>
              </a:rPr>
              <a:t>juliem@sympatico.ca</a:t>
            </a:r>
            <a:endParaRPr lang="fr-FR" sz="1800" dirty="0" smtClean="0">
              <a:solidFill>
                <a:schemeClr val="tx1"/>
              </a:solidFill>
              <a:latin typeface="Courier New" charset="0"/>
              <a:ea typeface="Courier" charset="0"/>
              <a:cs typeface="Courier" charset="0"/>
            </a:endParaRPr>
          </a:p>
          <a:p>
            <a:pPr algn="just">
              <a:spcAft>
                <a:spcPts val="600"/>
              </a:spcAft>
            </a:pPr>
            <a:r>
              <a:rPr lang="fr-FR" sz="1800" dirty="0" smtClean="0">
                <a:solidFill>
                  <a:schemeClr val="tx1"/>
                </a:solidFill>
                <a:latin typeface="Courier New" charset="0"/>
                <a:ea typeface="Courier" charset="0"/>
                <a:cs typeface="Courier" charset="0"/>
              </a:rPr>
              <a:t>4 </a:t>
            </a:r>
            <a:r>
              <a:rPr lang="fr-FR" sz="1800" dirty="0" err="1" smtClean="0">
                <a:solidFill>
                  <a:schemeClr val="tx1"/>
                </a:solidFill>
                <a:latin typeface="Courier New" charset="0"/>
                <a:ea typeface="Courier" charset="0"/>
                <a:cs typeface="Courier" charset="0"/>
              </a:rPr>
              <a:t>michel</a:t>
            </a:r>
            <a:r>
              <a:rPr lang="fr-FR" sz="1800" dirty="0" smtClean="0">
                <a:solidFill>
                  <a:schemeClr val="tx1"/>
                </a:solidFill>
                <a:latin typeface="Courier New" charset="0"/>
                <a:ea typeface="Courier" charset="0"/>
                <a:cs typeface="Courier" charset="0"/>
              </a:rPr>
              <a:t> </a:t>
            </a:r>
            <a:r>
              <a:rPr lang="fr-FR" sz="1800" dirty="0" err="1" smtClean="0">
                <a:solidFill>
                  <a:schemeClr val="tx1"/>
                </a:solidFill>
                <a:latin typeface="Courier New" charset="0"/>
                <a:ea typeface="Courier" charset="0"/>
                <a:cs typeface="Courier" charset="0"/>
              </a:rPr>
              <a:t>michel@uqo.ca</a:t>
            </a:r>
            <a:endParaRPr lang="fr-FR" sz="1800" dirty="0" smtClean="0">
              <a:solidFill>
                <a:schemeClr val="tx1"/>
              </a:solidFill>
              <a:latin typeface="Courier New" charset="0"/>
              <a:ea typeface="Courier" charset="0"/>
              <a:cs typeface="Courier" charset="0"/>
            </a:endParaRPr>
          </a:p>
          <a:p>
            <a:pPr algn="just">
              <a:spcAft>
                <a:spcPts val="600"/>
              </a:spcAft>
            </a:pPr>
            <a:r>
              <a:rPr lang="fr-FR" sz="1800" dirty="0" smtClean="0">
                <a:solidFill>
                  <a:schemeClr val="tx1"/>
                </a:solidFill>
                <a:latin typeface="Courier New" charset="0"/>
                <a:ea typeface="Courier" charset="0"/>
                <a:cs typeface="Courier" charset="0"/>
              </a:rPr>
              <a:t>5 richard </a:t>
            </a:r>
            <a:r>
              <a:rPr lang="fr-FR" sz="1800" dirty="0" err="1" smtClean="0">
                <a:solidFill>
                  <a:schemeClr val="tx1"/>
                </a:solidFill>
                <a:latin typeface="Courier New" charset="0"/>
                <a:ea typeface="Courier" charset="0"/>
                <a:cs typeface="Courier" charset="0"/>
              </a:rPr>
              <a:t>rcaron@videotron.ca</a:t>
            </a:r>
            <a:r>
              <a:rPr lang="fr-FR" sz="1800" dirty="0" smtClean="0">
                <a:solidFill>
                  <a:schemeClr val="tx1"/>
                </a:solidFill>
                <a:latin typeface="Courier New" charset="0"/>
                <a:ea typeface="Courier" charset="0"/>
                <a:cs typeface="Courier" charset="0"/>
              </a:rPr>
              <a:t> </a:t>
            </a:r>
            <a:r>
              <a:rPr lang="fr-FR" sz="1800" dirty="0" smtClean="0">
                <a:solidFill>
                  <a:schemeClr val="tx1"/>
                </a:solidFill>
                <a:latin typeface="Courier" charset="0"/>
                <a:ea typeface="Courier" charset="0"/>
                <a:cs typeface="Courier" charset="0"/>
              </a:rPr>
              <a:t>	</a:t>
            </a:r>
            <a:endParaRPr lang="fr-FR" dirty="0"/>
          </a:p>
        </p:txBody>
      </p:sp>
      <p:graphicFrame>
        <p:nvGraphicFramePr>
          <p:cNvPr id="16" name="Tableau 15"/>
          <p:cNvGraphicFramePr>
            <a:graphicFrameLocks noGrp="1"/>
          </p:cNvGraphicFramePr>
          <p:nvPr/>
        </p:nvGraphicFramePr>
        <p:xfrm>
          <a:off x="1447800" y="1524000"/>
          <a:ext cx="6553200" cy="1854200"/>
        </p:xfrm>
        <a:graphic>
          <a:graphicData uri="http://schemas.openxmlformats.org/drawingml/2006/table">
            <a:tbl>
              <a:tblPr firstRow="1" bandRow="1">
                <a:tableStyleId>{C083E6E3-FA7D-4D7B-A595-EF9225AFEA82}</a:tableStyleId>
              </a:tblPr>
              <a:tblGrid>
                <a:gridCol w="1524000"/>
                <a:gridCol w="838200"/>
                <a:gridCol w="1219200"/>
                <a:gridCol w="2971800"/>
              </a:tblGrid>
              <a:tr h="370840">
                <a:tc>
                  <a:txBody>
                    <a:bodyPr/>
                    <a:lstStyle/>
                    <a:p>
                      <a:r>
                        <a:rPr lang="fr-FR" b="0" dirty="0" smtClean="0"/>
                        <a:t>Helene</a:t>
                      </a:r>
                      <a:endParaRPr lang="fr-FR" b="0" dirty="0"/>
                    </a:p>
                  </a:txBody>
                  <a:tcPr/>
                </a:tc>
                <a:tc>
                  <a:txBody>
                    <a:bodyPr/>
                    <a:lstStyle/>
                    <a:p>
                      <a:r>
                        <a:rPr lang="fr-FR" b="0" dirty="0" smtClean="0"/>
                        <a:t>56</a:t>
                      </a:r>
                      <a:endParaRPr lang="fr-FR" b="0" dirty="0"/>
                    </a:p>
                  </a:txBody>
                  <a:tcPr/>
                </a:tc>
                <a:tc>
                  <a:txBody>
                    <a:bodyPr/>
                    <a:lstStyle/>
                    <a:p>
                      <a:r>
                        <a:rPr lang="fr-FR" b="0" dirty="0" err="1" smtClean="0"/>
                        <a:t>edu</a:t>
                      </a:r>
                      <a:endParaRPr lang="fr-FR" b="0" dirty="0"/>
                    </a:p>
                  </a:txBody>
                  <a:tcPr/>
                </a:tc>
                <a:tc>
                  <a:txBody>
                    <a:bodyPr/>
                    <a:lstStyle/>
                    <a:p>
                      <a:r>
                        <a:rPr lang="fr-FR" b="0" dirty="0" err="1" smtClean="0"/>
                        <a:t>hcyr@sun.com</a:t>
                      </a:r>
                      <a:endParaRPr lang="fr-FR" b="0" dirty="0"/>
                    </a:p>
                  </a:txBody>
                  <a:tcPr/>
                </a:tc>
              </a:tr>
              <a:tr h="370840">
                <a:tc>
                  <a:txBody>
                    <a:bodyPr/>
                    <a:lstStyle/>
                    <a:p>
                      <a:r>
                        <a:rPr lang="fr-FR" dirty="0" smtClean="0"/>
                        <a:t>jean</a:t>
                      </a:r>
                      <a:endParaRPr lang="fr-FR" dirty="0"/>
                    </a:p>
                  </a:txBody>
                  <a:tcPr/>
                </a:tc>
                <a:tc>
                  <a:txBody>
                    <a:bodyPr/>
                    <a:lstStyle/>
                    <a:p>
                      <a:r>
                        <a:rPr lang="fr-FR" dirty="0" smtClean="0"/>
                        <a:t>32</a:t>
                      </a:r>
                      <a:endParaRPr lang="fr-FR" dirty="0"/>
                    </a:p>
                  </a:txBody>
                  <a:tcPr/>
                </a:tc>
                <a:tc>
                  <a:txBody>
                    <a:bodyPr/>
                    <a:lstStyle/>
                    <a:p>
                      <a:r>
                        <a:rPr lang="fr-FR" dirty="0" smtClean="0"/>
                        <a:t>ri</a:t>
                      </a:r>
                      <a:endParaRPr lang="fr-FR" dirty="0"/>
                    </a:p>
                  </a:txBody>
                  <a:tcPr/>
                </a:tc>
                <a:tc>
                  <a:txBody>
                    <a:bodyPr/>
                    <a:lstStyle/>
                    <a:p>
                      <a:r>
                        <a:rPr lang="fr-FR" dirty="0" err="1" smtClean="0"/>
                        <a:t>jeanc@inexpress.net</a:t>
                      </a:r>
                      <a:endParaRPr lang="fr-FR" dirty="0"/>
                    </a:p>
                  </a:txBody>
                  <a:tcPr/>
                </a:tc>
              </a:tr>
              <a:tr h="370840">
                <a:tc>
                  <a:txBody>
                    <a:bodyPr/>
                    <a:lstStyle/>
                    <a:p>
                      <a:r>
                        <a:rPr lang="fr-FR" dirty="0" err="1" smtClean="0"/>
                        <a:t>julie</a:t>
                      </a:r>
                      <a:endParaRPr lang="fr-FR" dirty="0"/>
                    </a:p>
                  </a:txBody>
                  <a:tcPr/>
                </a:tc>
                <a:tc>
                  <a:txBody>
                    <a:bodyPr/>
                    <a:lstStyle/>
                    <a:p>
                      <a:r>
                        <a:rPr lang="fr-FR" dirty="0" smtClean="0"/>
                        <a:t>22</a:t>
                      </a:r>
                      <a:endParaRPr lang="fr-FR" dirty="0"/>
                    </a:p>
                  </a:txBody>
                  <a:tcPr/>
                </a:tc>
                <a:tc>
                  <a:txBody>
                    <a:bodyPr/>
                    <a:lstStyle/>
                    <a:p>
                      <a:r>
                        <a:rPr lang="fr-FR" dirty="0" err="1" smtClean="0"/>
                        <a:t>adm</a:t>
                      </a:r>
                      <a:endParaRPr lang="fr-FR" dirty="0"/>
                    </a:p>
                  </a:txBody>
                  <a:tcPr/>
                </a:tc>
                <a:tc>
                  <a:txBody>
                    <a:bodyPr/>
                    <a:lstStyle/>
                    <a:p>
                      <a:r>
                        <a:rPr lang="fr-FR" dirty="0" err="1" smtClean="0"/>
                        <a:t>juliem@sympatico.ca</a:t>
                      </a:r>
                      <a:endParaRPr lang="fr-FR" dirty="0"/>
                    </a:p>
                  </a:txBody>
                  <a:tcPr/>
                </a:tc>
              </a:tr>
              <a:tr h="370840">
                <a:tc>
                  <a:txBody>
                    <a:bodyPr/>
                    <a:lstStyle/>
                    <a:p>
                      <a:r>
                        <a:rPr lang="fr-FR" dirty="0" err="1" smtClean="0"/>
                        <a:t>michel</a:t>
                      </a:r>
                      <a:endParaRPr lang="fr-FR" dirty="0"/>
                    </a:p>
                  </a:txBody>
                  <a:tcPr/>
                </a:tc>
                <a:tc>
                  <a:txBody>
                    <a:bodyPr/>
                    <a:lstStyle/>
                    <a:p>
                      <a:r>
                        <a:rPr lang="fr-FR" dirty="0" smtClean="0"/>
                        <a:t>24</a:t>
                      </a:r>
                      <a:endParaRPr lang="fr-FR" dirty="0"/>
                    </a:p>
                  </a:txBody>
                  <a:tcPr/>
                </a:tc>
                <a:tc>
                  <a:txBody>
                    <a:bodyPr/>
                    <a:lstStyle/>
                    <a:p>
                      <a:r>
                        <a:rPr lang="fr-FR" dirty="0" err="1" smtClean="0"/>
                        <a:t>inf</a:t>
                      </a:r>
                      <a:endParaRPr lang="fr-FR" dirty="0"/>
                    </a:p>
                  </a:txBody>
                  <a:tcPr/>
                </a:tc>
                <a:tc>
                  <a:txBody>
                    <a:bodyPr/>
                    <a:lstStyle/>
                    <a:p>
                      <a:r>
                        <a:rPr lang="fr-FR" dirty="0" err="1" smtClean="0"/>
                        <a:t>michel@uqo.ca</a:t>
                      </a:r>
                      <a:endParaRPr lang="fr-FR" dirty="0"/>
                    </a:p>
                  </a:txBody>
                  <a:tcPr/>
                </a:tc>
              </a:tr>
              <a:tr h="370840">
                <a:tc>
                  <a:txBody>
                    <a:bodyPr/>
                    <a:lstStyle/>
                    <a:p>
                      <a:r>
                        <a:rPr lang="fr-FR" dirty="0" smtClean="0"/>
                        <a:t>richard</a:t>
                      </a:r>
                      <a:endParaRPr lang="fr-FR" dirty="0"/>
                    </a:p>
                  </a:txBody>
                  <a:tcPr/>
                </a:tc>
                <a:tc>
                  <a:txBody>
                    <a:bodyPr/>
                    <a:lstStyle/>
                    <a:p>
                      <a:r>
                        <a:rPr lang="fr-FR" dirty="0" smtClean="0"/>
                        <a:t>25</a:t>
                      </a:r>
                      <a:endParaRPr lang="fr-FR" dirty="0"/>
                    </a:p>
                  </a:txBody>
                  <a:tcPr/>
                </a:tc>
                <a:tc>
                  <a:txBody>
                    <a:bodyPr/>
                    <a:lstStyle/>
                    <a:p>
                      <a:r>
                        <a:rPr lang="fr-FR" dirty="0" err="1" smtClean="0"/>
                        <a:t>inf</a:t>
                      </a:r>
                      <a:endParaRPr lang="fr-FR" dirty="0"/>
                    </a:p>
                  </a:txBody>
                  <a:tcPr/>
                </a:tc>
                <a:tc>
                  <a:txBody>
                    <a:bodyPr/>
                    <a:lstStyle/>
                    <a:p>
                      <a:r>
                        <a:rPr lang="fr-FR" dirty="0" err="1" smtClean="0"/>
                        <a:t>rcaron@videotron.ca</a:t>
                      </a:r>
                      <a:endParaRPr lang="fr-FR" dirty="0"/>
                    </a:p>
                  </a:txBody>
                  <a:tcPr/>
                </a:tc>
              </a:tr>
            </a:tbl>
          </a:graphicData>
        </a:graphic>
      </p:graphicFrame>
      <p:sp>
        <p:nvSpPr>
          <p:cNvPr id="17" name="Rectangle 16"/>
          <p:cNvSpPr/>
          <p:nvPr/>
        </p:nvSpPr>
        <p:spPr>
          <a:xfrm>
            <a:off x="1738835" y="1078468"/>
            <a:ext cx="5652565" cy="369332"/>
          </a:xfrm>
          <a:prstGeom prst="rect">
            <a:avLst/>
          </a:prstGeom>
        </p:spPr>
        <p:txBody>
          <a:bodyPr wrap="square">
            <a:spAutoFit/>
          </a:bodyPr>
          <a:lstStyle/>
          <a:p>
            <a:pPr algn="ctr"/>
            <a:r>
              <a:rPr lang="en-US" b="1" dirty="0" err="1" smtClean="0">
                <a:solidFill>
                  <a:srgbClr val="E08434"/>
                </a:solidFill>
                <a:latin typeface="Calibri (Corps)"/>
                <a:cs typeface="Calibri (Corps)"/>
              </a:rPr>
              <a:t>awk</a:t>
            </a:r>
            <a:r>
              <a:rPr lang="en-US" b="1" dirty="0" smtClean="0">
                <a:solidFill>
                  <a:srgbClr val="E08434"/>
                </a:solidFill>
                <a:latin typeface="Calibri (Corps)"/>
                <a:cs typeface="Calibri (Corps)"/>
              </a:rPr>
              <a:t>: </a:t>
            </a:r>
            <a:r>
              <a:rPr lang="en-US" dirty="0" smtClean="0">
                <a:latin typeface="Calibri (Corps)"/>
                <a:cs typeface="Calibri (Corps)"/>
              </a:rPr>
              <a:t>Searching and line modification</a:t>
            </a:r>
            <a:endParaRPr lang="en-US" dirty="0">
              <a:latin typeface="Calibri (Corps)"/>
              <a:cs typeface="Calibri (Corps)"/>
            </a:endParaRPr>
          </a:p>
        </p:txBody>
      </p:sp>
      <p:sp>
        <p:nvSpPr>
          <p:cNvPr id="18" name="Rectangle à coins arrondis 17"/>
          <p:cNvSpPr/>
          <p:nvPr/>
        </p:nvSpPr>
        <p:spPr>
          <a:xfrm>
            <a:off x="1828800" y="3625793"/>
            <a:ext cx="4898232" cy="802245"/>
          </a:xfrm>
          <a:prstGeom prst="roundRect">
            <a:avLst/>
          </a:prstGeom>
          <a:solidFill>
            <a:schemeClr val="bg2"/>
          </a:solidFill>
          <a:ln w="9525">
            <a:solidFill>
              <a:srgbClr val="CEC3A0"/>
            </a:solidFill>
            <a:round/>
            <a:headEnd/>
            <a:tailEnd/>
          </a:ln>
        </p:spPr>
        <p:txBody>
          <a:bodyPr>
            <a:prstTxWarp prst="textNoShape">
              <a:avLst/>
            </a:prstTxWarp>
          </a:bodyPr>
          <a:lstStyle/>
          <a:p>
            <a:pPr marL="0" lvl="1">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i="1" dirty="0" smtClean="0">
              <a:solidFill>
                <a:schemeClr val="tx1">
                  <a:lumMod val="85000"/>
                  <a:lumOff val="15000"/>
                </a:schemeClr>
              </a:solidFill>
              <a:latin typeface="Courier"/>
              <a:cs typeface="Courier"/>
            </a:endParaRPr>
          </a:p>
          <a:p>
            <a:pPr marL="0" lvl="1"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dirty="0" smtClean="0">
                <a:solidFill>
                  <a:schemeClr val="tx1">
                    <a:lumMod val="85000"/>
                    <a:lumOff val="15000"/>
                  </a:schemeClr>
                </a:solidFill>
                <a:latin typeface="Courier"/>
                <a:cs typeface="Courier"/>
              </a:rPr>
              <a:t>$</a:t>
            </a:r>
            <a:r>
              <a:rPr lang="fr-FR" i="1" dirty="0" err="1" smtClean="0">
                <a:solidFill>
                  <a:schemeClr val="tx1">
                    <a:lumMod val="85000"/>
                    <a:lumOff val="15000"/>
                  </a:schemeClr>
                </a:solidFill>
                <a:latin typeface="Courier"/>
                <a:cs typeface="Courier"/>
              </a:rPr>
              <a:t>awk</a:t>
            </a:r>
            <a:r>
              <a:rPr lang="fr-FR" i="1" dirty="0" smtClean="0">
                <a:solidFill>
                  <a:schemeClr val="tx1">
                    <a:lumMod val="85000"/>
                    <a:lumOff val="15000"/>
                  </a:schemeClr>
                </a:solidFill>
                <a:latin typeface="Courier"/>
                <a:cs typeface="Courier"/>
              </a:rPr>
              <a:t> '{</a:t>
            </a:r>
            <a:r>
              <a:rPr lang="fr-FR" i="1" dirty="0" err="1" smtClean="0">
                <a:solidFill>
                  <a:schemeClr val="tx1">
                    <a:lumMod val="85000"/>
                    <a:lumOff val="15000"/>
                  </a:schemeClr>
                </a:solidFill>
                <a:latin typeface="Courier"/>
                <a:cs typeface="Courier"/>
              </a:rPr>
              <a:t>print</a:t>
            </a:r>
            <a:r>
              <a:rPr lang="fr-FR" i="1" dirty="0" smtClean="0">
                <a:solidFill>
                  <a:schemeClr val="tx1">
                    <a:lumMod val="85000"/>
                    <a:lumOff val="15000"/>
                  </a:schemeClr>
                </a:solidFill>
                <a:latin typeface="Courier"/>
                <a:cs typeface="Courier"/>
              </a:rPr>
              <a:t> $NR,$1,$4}’ awk.in</a:t>
            </a:r>
          </a:p>
          <a:p>
            <a:pPr marL="0" lvl="1">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i="1" dirty="0" smtClean="0">
              <a:solidFill>
                <a:schemeClr val="tx1">
                  <a:lumMod val="85000"/>
                  <a:lumOff val="15000"/>
                </a:schemeClr>
              </a:solidFill>
              <a:latin typeface="Courier"/>
              <a:cs typeface="Courier"/>
            </a:endParaRPr>
          </a:p>
        </p:txBody>
      </p:sp>
      <p:cxnSp>
        <p:nvCxnSpPr>
          <p:cNvPr id="19" name="Connecteur droit avec flèche 18"/>
          <p:cNvCxnSpPr/>
          <p:nvPr/>
        </p:nvCxnSpPr>
        <p:spPr>
          <a:xfrm rot="16200000" flipV="1">
            <a:off x="7056303" y="3760330"/>
            <a:ext cx="613367" cy="1467172"/>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0" name="Bulle rectangulaire à coins arrondis 19"/>
          <p:cNvSpPr/>
          <p:nvPr/>
        </p:nvSpPr>
        <p:spPr>
          <a:xfrm>
            <a:off x="6863408" y="4651967"/>
            <a:ext cx="2280591" cy="758233"/>
          </a:xfrm>
          <a:prstGeom prst="wedgeRoundRectCallout">
            <a:avLst>
              <a:gd name="adj1" fmla="val 6514"/>
              <a:gd name="adj2" fmla="val -4964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err="1" smtClean="0">
                <a:solidFill>
                  <a:srgbClr val="595959"/>
                </a:solidFill>
              </a:rPr>
              <a:t>Print</a:t>
            </a:r>
            <a:r>
              <a:rPr lang="fr-FR" sz="1600" b="1" dirty="0" smtClean="0">
                <a:solidFill>
                  <a:srgbClr val="595959"/>
                </a:solidFill>
              </a:rPr>
              <a:t> line </a:t>
            </a:r>
            <a:r>
              <a:rPr lang="fr-FR" sz="1600" b="1" dirty="0" err="1" smtClean="0">
                <a:solidFill>
                  <a:srgbClr val="595959"/>
                </a:solidFill>
              </a:rPr>
              <a:t>number</a:t>
            </a:r>
            <a:r>
              <a:rPr lang="fr-FR" sz="1600" b="1" dirty="0" smtClean="0">
                <a:solidFill>
                  <a:srgbClr val="595959"/>
                </a:solidFill>
              </a:rPr>
              <a:t>,</a:t>
            </a:r>
          </a:p>
          <a:p>
            <a:pPr algn="ctr"/>
            <a:r>
              <a:rPr lang="fr-FR" sz="1600" b="1" dirty="0" smtClean="0">
                <a:solidFill>
                  <a:srgbClr val="595959"/>
                </a:solidFill>
              </a:rPr>
              <a:t>first </a:t>
            </a:r>
            <a:r>
              <a:rPr lang="fr-FR" sz="1600" b="1" dirty="0" err="1" smtClean="0">
                <a:solidFill>
                  <a:srgbClr val="595959"/>
                </a:solidFill>
              </a:rPr>
              <a:t>field</a:t>
            </a:r>
            <a:r>
              <a:rPr lang="fr-FR" sz="1600" b="1" dirty="0" smtClean="0">
                <a:solidFill>
                  <a:srgbClr val="595959"/>
                </a:solidFill>
              </a:rPr>
              <a:t> and </a:t>
            </a:r>
          </a:p>
          <a:p>
            <a:pPr algn="ctr"/>
            <a:r>
              <a:rPr lang="fr-FR" sz="1600" b="1" dirty="0" err="1" smtClean="0">
                <a:solidFill>
                  <a:srgbClr val="595959"/>
                </a:solidFill>
              </a:rPr>
              <a:t>fourth</a:t>
            </a:r>
            <a:r>
              <a:rPr lang="fr-FR" sz="1600" b="1" dirty="0" smtClean="0">
                <a:solidFill>
                  <a:srgbClr val="595959"/>
                </a:solidFill>
              </a:rPr>
              <a:t> </a:t>
            </a:r>
            <a:r>
              <a:rPr lang="fr-FR" sz="1600" b="1" dirty="0" err="1" smtClean="0">
                <a:solidFill>
                  <a:srgbClr val="595959"/>
                </a:solidFill>
              </a:rPr>
              <a:t>field</a:t>
            </a:r>
            <a:endParaRPr lang="fr-FR" sz="1600" b="1" dirty="0" smtClean="0">
              <a:solidFill>
                <a:srgbClr val="595959"/>
              </a:solidFill>
            </a:endParaRPr>
          </a:p>
        </p:txBody>
      </p:sp>
      <p:sp>
        <p:nvSpPr>
          <p:cNvPr id="21" name="Rectangle 20"/>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fr-FR" sz="2400" b="1" dirty="0" smtClean="0">
                <a:solidFill>
                  <a:schemeClr val="bg1"/>
                </a:solidFill>
              </a:rPr>
              <a:t>How to </a:t>
            </a:r>
            <a:r>
              <a:rPr lang="fr-FR" sz="2400" b="1" dirty="0" err="1" smtClean="0">
                <a:solidFill>
                  <a:schemeClr val="bg1"/>
                </a:solidFill>
              </a:rPr>
              <a:t>get</a:t>
            </a:r>
            <a:r>
              <a:rPr lang="fr-FR" sz="2400" b="1" dirty="0" smtClean="0">
                <a:solidFill>
                  <a:schemeClr val="bg1"/>
                </a:solidFill>
              </a:rPr>
              <a:t> information </a:t>
            </a:r>
            <a:r>
              <a:rPr lang="fr-FR" sz="2400" b="1" dirty="0" err="1" smtClean="0">
                <a:solidFill>
                  <a:schemeClr val="bg1"/>
                </a:solidFill>
              </a:rPr>
              <a:t>from</a:t>
            </a:r>
            <a:r>
              <a:rPr lang="fr-FR" sz="2400" b="1" dirty="0" smtClean="0">
                <a:solidFill>
                  <a:schemeClr val="bg1"/>
                </a:solidFill>
              </a:rPr>
              <a:t> output files?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0600" y="0"/>
            <a:ext cx="8153399" cy="473976"/>
          </a:xfrm>
          <a:prstGeom prst="rect">
            <a:avLst/>
          </a:prstGeom>
          <a:solidFill>
            <a:schemeClr val="accent5">
              <a:lumMod val="75000"/>
            </a:schemeClr>
          </a:solidFill>
          <a:ln>
            <a:noFill/>
          </a:ln>
        </p:spPr>
        <p:txBody>
          <a:bodyPr wrap="square">
            <a:spAutoFit/>
          </a:bodyPr>
          <a:lstStyle/>
          <a:p>
            <a:pP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err="1" smtClean="0">
                <a:solidFill>
                  <a:srgbClr val="FFFFFF"/>
                </a:solidFill>
              </a:rPr>
              <a:t>Awk</a:t>
            </a:r>
            <a:r>
              <a:rPr lang="en-GB" sz="2400" b="1" dirty="0" smtClean="0">
                <a:solidFill>
                  <a:srgbClr val="FFFFFF"/>
                </a:solidFill>
              </a:rPr>
              <a:t> : expression </a:t>
            </a:r>
            <a:r>
              <a:rPr lang="en-GB" sz="2400" b="1" dirty="0" err="1" smtClean="0">
                <a:solidFill>
                  <a:srgbClr val="FFFFFF"/>
                </a:solidFill>
              </a:rPr>
              <a:t>régulière</a:t>
            </a:r>
            <a:r>
              <a:rPr lang="en-GB" sz="2400" b="1" dirty="0" smtClean="0">
                <a:solidFill>
                  <a:srgbClr val="FFFFFF"/>
                </a:solidFill>
              </a:rPr>
              <a:t> </a:t>
            </a:r>
          </a:p>
        </p:txBody>
      </p:sp>
      <p:sp>
        <p:nvSpPr>
          <p:cNvPr id="12" name="Rectangle à coins arrondis 6"/>
          <p:cNvSpPr>
            <a:spLocks noChangeArrowheads="1"/>
          </p:cNvSpPr>
          <p:nvPr/>
        </p:nvSpPr>
        <p:spPr bwMode="auto">
          <a:xfrm>
            <a:off x="2204392" y="4267200"/>
            <a:ext cx="4653608" cy="2116232"/>
          </a:xfrm>
          <a:prstGeom prst="roundRect">
            <a:avLst>
              <a:gd name="adj" fmla="val 13579"/>
            </a:avLst>
          </a:prstGeom>
          <a:noFill/>
          <a:ln w="9525">
            <a:solidFill>
              <a:srgbClr val="31859C"/>
            </a:solidFill>
            <a:round/>
            <a:headEnd/>
            <a:tailEnd/>
          </a:ln>
        </p:spPr>
        <p:txBody>
          <a:bodyPr anchor="ctr">
            <a:prstTxWarp prst="textNoShape">
              <a:avLst/>
            </a:prstTxWarp>
          </a:bodyPr>
          <a:lstStyle/>
          <a:p>
            <a:pPr algn="just">
              <a:spcAft>
                <a:spcPts val="600"/>
              </a:spcAft>
            </a:pPr>
            <a:r>
              <a:rPr lang="fr-FR" sz="1800" dirty="0" smtClean="0">
                <a:solidFill>
                  <a:schemeClr val="tx1"/>
                </a:solidFill>
                <a:latin typeface="Courier New" charset="0"/>
                <a:ea typeface="Courier" charset="0"/>
                <a:cs typeface="Courier" charset="0"/>
              </a:rPr>
              <a:t>4 Helene </a:t>
            </a:r>
            <a:r>
              <a:rPr lang="fr-FR" sz="1800" dirty="0" err="1" smtClean="0">
                <a:solidFill>
                  <a:schemeClr val="tx1"/>
                </a:solidFill>
                <a:latin typeface="Courier New" charset="0"/>
                <a:ea typeface="Courier" charset="0"/>
                <a:cs typeface="Courier" charset="0"/>
              </a:rPr>
              <a:t>edu</a:t>
            </a:r>
            <a:endParaRPr lang="fr-FR" sz="1800" dirty="0" smtClean="0">
              <a:solidFill>
                <a:schemeClr val="tx1"/>
              </a:solidFill>
              <a:latin typeface="Courier New" charset="0"/>
              <a:ea typeface="Courier" charset="0"/>
              <a:cs typeface="Courier" charset="0"/>
            </a:endParaRPr>
          </a:p>
          <a:p>
            <a:pPr algn="just">
              <a:spcAft>
                <a:spcPts val="600"/>
              </a:spcAft>
            </a:pPr>
            <a:r>
              <a:rPr lang="fr-FR" sz="1800" dirty="0" smtClean="0">
                <a:solidFill>
                  <a:schemeClr val="tx1"/>
                </a:solidFill>
                <a:latin typeface="Courier New" charset="0"/>
                <a:ea typeface="Courier" charset="0"/>
                <a:cs typeface="Courier" charset="0"/>
              </a:rPr>
              <a:t>4 jean ri</a:t>
            </a:r>
          </a:p>
          <a:p>
            <a:pPr algn="just">
              <a:spcAft>
                <a:spcPts val="600"/>
              </a:spcAft>
            </a:pPr>
            <a:r>
              <a:rPr lang="fr-FR" sz="1800" dirty="0" smtClean="0">
                <a:solidFill>
                  <a:schemeClr val="tx1"/>
                </a:solidFill>
                <a:latin typeface="Courier New" charset="0"/>
                <a:ea typeface="Courier" charset="0"/>
                <a:cs typeface="Courier" charset="0"/>
              </a:rPr>
              <a:t>4 </a:t>
            </a:r>
            <a:r>
              <a:rPr lang="fr-FR" sz="1800" dirty="0" err="1" smtClean="0">
                <a:solidFill>
                  <a:schemeClr val="tx1"/>
                </a:solidFill>
                <a:latin typeface="Courier New" charset="0"/>
                <a:ea typeface="Courier" charset="0"/>
                <a:cs typeface="Courier" charset="0"/>
              </a:rPr>
              <a:t>julie</a:t>
            </a:r>
            <a:r>
              <a:rPr lang="fr-FR" sz="1800" dirty="0" smtClean="0">
                <a:solidFill>
                  <a:schemeClr val="tx1"/>
                </a:solidFill>
                <a:latin typeface="Courier New" charset="0"/>
                <a:ea typeface="Courier" charset="0"/>
                <a:cs typeface="Courier" charset="0"/>
              </a:rPr>
              <a:t> </a:t>
            </a:r>
            <a:r>
              <a:rPr lang="fr-FR" sz="1800" dirty="0" err="1" smtClean="0">
                <a:solidFill>
                  <a:schemeClr val="tx1"/>
                </a:solidFill>
                <a:latin typeface="Courier New" charset="0"/>
                <a:ea typeface="Courier" charset="0"/>
                <a:cs typeface="Courier" charset="0"/>
              </a:rPr>
              <a:t>adm</a:t>
            </a:r>
            <a:endParaRPr lang="fr-FR" sz="1800" dirty="0" smtClean="0">
              <a:solidFill>
                <a:schemeClr val="tx1"/>
              </a:solidFill>
              <a:latin typeface="Courier New" charset="0"/>
              <a:ea typeface="Courier" charset="0"/>
              <a:cs typeface="Courier" charset="0"/>
            </a:endParaRPr>
          </a:p>
          <a:p>
            <a:pPr algn="just">
              <a:spcAft>
                <a:spcPts val="600"/>
              </a:spcAft>
            </a:pPr>
            <a:r>
              <a:rPr lang="fr-FR" sz="1800" dirty="0" smtClean="0">
                <a:solidFill>
                  <a:schemeClr val="tx1"/>
                </a:solidFill>
                <a:latin typeface="Courier New" charset="0"/>
                <a:ea typeface="Courier" charset="0"/>
                <a:cs typeface="Courier" charset="0"/>
              </a:rPr>
              <a:t>4 </a:t>
            </a:r>
            <a:r>
              <a:rPr lang="fr-FR" sz="1800" dirty="0" err="1" smtClean="0">
                <a:solidFill>
                  <a:schemeClr val="tx1"/>
                </a:solidFill>
                <a:latin typeface="Courier New" charset="0"/>
                <a:ea typeface="Courier" charset="0"/>
                <a:cs typeface="Courier" charset="0"/>
              </a:rPr>
              <a:t>michel</a:t>
            </a:r>
            <a:r>
              <a:rPr lang="fr-FR" sz="1800" dirty="0" smtClean="0">
                <a:solidFill>
                  <a:schemeClr val="tx1"/>
                </a:solidFill>
                <a:latin typeface="Courier New" charset="0"/>
                <a:ea typeface="Courier" charset="0"/>
                <a:cs typeface="Courier" charset="0"/>
              </a:rPr>
              <a:t> </a:t>
            </a:r>
            <a:r>
              <a:rPr lang="fr-FR" sz="1800" dirty="0" err="1" smtClean="0">
                <a:solidFill>
                  <a:schemeClr val="tx1"/>
                </a:solidFill>
                <a:latin typeface="Courier New" charset="0"/>
                <a:ea typeface="Courier" charset="0"/>
                <a:cs typeface="Courier" charset="0"/>
              </a:rPr>
              <a:t>inf</a:t>
            </a:r>
            <a:endParaRPr lang="fr-FR" sz="1800" dirty="0" smtClean="0">
              <a:solidFill>
                <a:schemeClr val="tx1"/>
              </a:solidFill>
              <a:latin typeface="Courier New" charset="0"/>
              <a:ea typeface="Courier" charset="0"/>
              <a:cs typeface="Courier" charset="0"/>
            </a:endParaRPr>
          </a:p>
          <a:p>
            <a:pPr algn="just">
              <a:spcAft>
                <a:spcPts val="600"/>
              </a:spcAft>
            </a:pPr>
            <a:r>
              <a:rPr lang="fr-FR" sz="1800" dirty="0" smtClean="0">
                <a:solidFill>
                  <a:schemeClr val="tx1"/>
                </a:solidFill>
                <a:latin typeface="Courier New" charset="0"/>
                <a:ea typeface="Courier" charset="0"/>
                <a:cs typeface="Courier" charset="0"/>
              </a:rPr>
              <a:t>4 richard </a:t>
            </a:r>
            <a:r>
              <a:rPr lang="fr-FR" sz="1800" dirty="0" err="1" smtClean="0">
                <a:solidFill>
                  <a:schemeClr val="tx1"/>
                </a:solidFill>
                <a:latin typeface="Courier New" charset="0"/>
                <a:ea typeface="Courier" charset="0"/>
                <a:cs typeface="Courier" charset="0"/>
              </a:rPr>
              <a:t>inf</a:t>
            </a:r>
            <a:r>
              <a:rPr lang="fr-FR" sz="1800" dirty="0" smtClean="0">
                <a:solidFill>
                  <a:schemeClr val="tx1"/>
                </a:solidFill>
                <a:latin typeface="Courier New" charset="0"/>
                <a:ea typeface="Courier" charset="0"/>
                <a:cs typeface="Courier" charset="0"/>
              </a:rPr>
              <a:t> </a:t>
            </a:r>
            <a:r>
              <a:rPr lang="fr-FR" sz="1800" dirty="0" smtClean="0">
                <a:solidFill>
                  <a:schemeClr val="tx1"/>
                </a:solidFill>
                <a:latin typeface="Courier" charset="0"/>
                <a:ea typeface="Courier" charset="0"/>
                <a:cs typeface="Courier" charset="0"/>
              </a:rPr>
              <a:t>	</a:t>
            </a:r>
            <a:endParaRPr lang="fr-FR" dirty="0"/>
          </a:p>
        </p:txBody>
      </p:sp>
      <p:graphicFrame>
        <p:nvGraphicFramePr>
          <p:cNvPr id="14" name="Tableau 13"/>
          <p:cNvGraphicFramePr>
            <a:graphicFrameLocks noGrp="1"/>
          </p:cNvGraphicFramePr>
          <p:nvPr/>
        </p:nvGraphicFramePr>
        <p:xfrm>
          <a:off x="1447800" y="1524000"/>
          <a:ext cx="6553200" cy="1854200"/>
        </p:xfrm>
        <a:graphic>
          <a:graphicData uri="http://schemas.openxmlformats.org/drawingml/2006/table">
            <a:tbl>
              <a:tblPr firstRow="1" bandRow="1">
                <a:tableStyleId>{C083E6E3-FA7D-4D7B-A595-EF9225AFEA82}</a:tableStyleId>
              </a:tblPr>
              <a:tblGrid>
                <a:gridCol w="1524000"/>
                <a:gridCol w="838200"/>
                <a:gridCol w="1219200"/>
                <a:gridCol w="2971800"/>
              </a:tblGrid>
              <a:tr h="370840">
                <a:tc>
                  <a:txBody>
                    <a:bodyPr/>
                    <a:lstStyle/>
                    <a:p>
                      <a:r>
                        <a:rPr lang="fr-FR" b="0" dirty="0" smtClean="0"/>
                        <a:t>Helene</a:t>
                      </a:r>
                      <a:endParaRPr lang="fr-FR" b="0" dirty="0"/>
                    </a:p>
                  </a:txBody>
                  <a:tcPr/>
                </a:tc>
                <a:tc>
                  <a:txBody>
                    <a:bodyPr/>
                    <a:lstStyle/>
                    <a:p>
                      <a:r>
                        <a:rPr lang="fr-FR" b="0" dirty="0" smtClean="0"/>
                        <a:t>56</a:t>
                      </a:r>
                      <a:endParaRPr lang="fr-FR" b="0" dirty="0"/>
                    </a:p>
                  </a:txBody>
                  <a:tcPr/>
                </a:tc>
                <a:tc>
                  <a:txBody>
                    <a:bodyPr/>
                    <a:lstStyle/>
                    <a:p>
                      <a:r>
                        <a:rPr lang="fr-FR" b="0" dirty="0" err="1" smtClean="0"/>
                        <a:t>edu</a:t>
                      </a:r>
                      <a:endParaRPr lang="fr-FR" b="0" dirty="0"/>
                    </a:p>
                  </a:txBody>
                  <a:tcPr/>
                </a:tc>
                <a:tc>
                  <a:txBody>
                    <a:bodyPr/>
                    <a:lstStyle/>
                    <a:p>
                      <a:r>
                        <a:rPr lang="fr-FR" b="0" dirty="0" err="1" smtClean="0"/>
                        <a:t>hcyr@sun.com</a:t>
                      </a:r>
                      <a:endParaRPr lang="fr-FR" b="0" dirty="0"/>
                    </a:p>
                  </a:txBody>
                  <a:tcPr/>
                </a:tc>
              </a:tr>
              <a:tr h="370840">
                <a:tc>
                  <a:txBody>
                    <a:bodyPr/>
                    <a:lstStyle/>
                    <a:p>
                      <a:r>
                        <a:rPr lang="fr-FR" dirty="0" smtClean="0"/>
                        <a:t>jean</a:t>
                      </a:r>
                      <a:endParaRPr lang="fr-FR" dirty="0"/>
                    </a:p>
                  </a:txBody>
                  <a:tcPr/>
                </a:tc>
                <a:tc>
                  <a:txBody>
                    <a:bodyPr/>
                    <a:lstStyle/>
                    <a:p>
                      <a:r>
                        <a:rPr lang="fr-FR" dirty="0" smtClean="0"/>
                        <a:t>32</a:t>
                      </a:r>
                      <a:endParaRPr lang="fr-FR" dirty="0"/>
                    </a:p>
                  </a:txBody>
                  <a:tcPr/>
                </a:tc>
                <a:tc>
                  <a:txBody>
                    <a:bodyPr/>
                    <a:lstStyle/>
                    <a:p>
                      <a:r>
                        <a:rPr lang="fr-FR" dirty="0" smtClean="0"/>
                        <a:t>ri</a:t>
                      </a:r>
                      <a:endParaRPr lang="fr-FR" dirty="0"/>
                    </a:p>
                  </a:txBody>
                  <a:tcPr/>
                </a:tc>
                <a:tc>
                  <a:txBody>
                    <a:bodyPr/>
                    <a:lstStyle/>
                    <a:p>
                      <a:r>
                        <a:rPr lang="fr-FR" dirty="0" err="1" smtClean="0"/>
                        <a:t>jeanc@inexpress.net</a:t>
                      </a:r>
                      <a:endParaRPr lang="fr-FR" dirty="0"/>
                    </a:p>
                  </a:txBody>
                  <a:tcPr/>
                </a:tc>
              </a:tr>
              <a:tr h="370840">
                <a:tc>
                  <a:txBody>
                    <a:bodyPr/>
                    <a:lstStyle/>
                    <a:p>
                      <a:r>
                        <a:rPr lang="fr-FR" dirty="0" err="1" smtClean="0"/>
                        <a:t>julie</a:t>
                      </a:r>
                      <a:endParaRPr lang="fr-FR" dirty="0"/>
                    </a:p>
                  </a:txBody>
                  <a:tcPr/>
                </a:tc>
                <a:tc>
                  <a:txBody>
                    <a:bodyPr/>
                    <a:lstStyle/>
                    <a:p>
                      <a:r>
                        <a:rPr lang="fr-FR" dirty="0" smtClean="0"/>
                        <a:t>22</a:t>
                      </a:r>
                      <a:endParaRPr lang="fr-FR" dirty="0"/>
                    </a:p>
                  </a:txBody>
                  <a:tcPr/>
                </a:tc>
                <a:tc>
                  <a:txBody>
                    <a:bodyPr/>
                    <a:lstStyle/>
                    <a:p>
                      <a:r>
                        <a:rPr lang="fr-FR" dirty="0" err="1" smtClean="0"/>
                        <a:t>adm</a:t>
                      </a:r>
                      <a:endParaRPr lang="fr-FR" dirty="0"/>
                    </a:p>
                  </a:txBody>
                  <a:tcPr/>
                </a:tc>
                <a:tc>
                  <a:txBody>
                    <a:bodyPr/>
                    <a:lstStyle/>
                    <a:p>
                      <a:r>
                        <a:rPr lang="fr-FR" dirty="0" err="1" smtClean="0"/>
                        <a:t>juliem@sympatico.ca</a:t>
                      </a:r>
                      <a:endParaRPr lang="fr-FR" dirty="0"/>
                    </a:p>
                  </a:txBody>
                  <a:tcPr/>
                </a:tc>
              </a:tr>
              <a:tr h="370840">
                <a:tc>
                  <a:txBody>
                    <a:bodyPr/>
                    <a:lstStyle/>
                    <a:p>
                      <a:r>
                        <a:rPr lang="fr-FR" dirty="0" err="1" smtClean="0"/>
                        <a:t>michel</a:t>
                      </a:r>
                      <a:endParaRPr lang="fr-FR" dirty="0"/>
                    </a:p>
                  </a:txBody>
                  <a:tcPr/>
                </a:tc>
                <a:tc>
                  <a:txBody>
                    <a:bodyPr/>
                    <a:lstStyle/>
                    <a:p>
                      <a:r>
                        <a:rPr lang="fr-FR" dirty="0" smtClean="0"/>
                        <a:t>24</a:t>
                      </a:r>
                      <a:endParaRPr lang="fr-FR" dirty="0"/>
                    </a:p>
                  </a:txBody>
                  <a:tcPr/>
                </a:tc>
                <a:tc>
                  <a:txBody>
                    <a:bodyPr/>
                    <a:lstStyle/>
                    <a:p>
                      <a:r>
                        <a:rPr lang="fr-FR" dirty="0" err="1" smtClean="0"/>
                        <a:t>inf</a:t>
                      </a:r>
                      <a:endParaRPr lang="fr-FR" dirty="0"/>
                    </a:p>
                  </a:txBody>
                  <a:tcPr/>
                </a:tc>
                <a:tc>
                  <a:txBody>
                    <a:bodyPr/>
                    <a:lstStyle/>
                    <a:p>
                      <a:r>
                        <a:rPr lang="fr-FR" dirty="0" err="1" smtClean="0"/>
                        <a:t>michel@uqo.ca</a:t>
                      </a:r>
                      <a:endParaRPr lang="fr-FR" dirty="0"/>
                    </a:p>
                  </a:txBody>
                  <a:tcPr/>
                </a:tc>
              </a:tr>
              <a:tr h="370840">
                <a:tc>
                  <a:txBody>
                    <a:bodyPr/>
                    <a:lstStyle/>
                    <a:p>
                      <a:r>
                        <a:rPr lang="fr-FR" dirty="0" smtClean="0"/>
                        <a:t>richard</a:t>
                      </a:r>
                      <a:endParaRPr lang="fr-FR" dirty="0"/>
                    </a:p>
                  </a:txBody>
                  <a:tcPr/>
                </a:tc>
                <a:tc>
                  <a:txBody>
                    <a:bodyPr/>
                    <a:lstStyle/>
                    <a:p>
                      <a:r>
                        <a:rPr lang="fr-FR" dirty="0" smtClean="0"/>
                        <a:t>25</a:t>
                      </a:r>
                      <a:endParaRPr lang="fr-FR" dirty="0"/>
                    </a:p>
                  </a:txBody>
                  <a:tcPr/>
                </a:tc>
                <a:tc>
                  <a:txBody>
                    <a:bodyPr/>
                    <a:lstStyle/>
                    <a:p>
                      <a:r>
                        <a:rPr lang="fr-FR" dirty="0" err="1" smtClean="0"/>
                        <a:t>inf</a:t>
                      </a:r>
                      <a:endParaRPr lang="fr-FR" dirty="0"/>
                    </a:p>
                  </a:txBody>
                  <a:tcPr/>
                </a:tc>
                <a:tc>
                  <a:txBody>
                    <a:bodyPr/>
                    <a:lstStyle/>
                    <a:p>
                      <a:r>
                        <a:rPr lang="fr-FR" dirty="0" err="1" smtClean="0"/>
                        <a:t>rcaron@videotron.ca</a:t>
                      </a:r>
                      <a:endParaRPr lang="fr-FR" dirty="0"/>
                    </a:p>
                  </a:txBody>
                  <a:tcPr/>
                </a:tc>
              </a:tr>
            </a:tbl>
          </a:graphicData>
        </a:graphic>
      </p:graphicFrame>
      <p:sp>
        <p:nvSpPr>
          <p:cNvPr id="15" name="Rectangle 14"/>
          <p:cNvSpPr/>
          <p:nvPr/>
        </p:nvSpPr>
        <p:spPr>
          <a:xfrm>
            <a:off x="1738835" y="1078468"/>
            <a:ext cx="5652565" cy="369332"/>
          </a:xfrm>
          <a:prstGeom prst="rect">
            <a:avLst/>
          </a:prstGeom>
        </p:spPr>
        <p:txBody>
          <a:bodyPr wrap="square">
            <a:spAutoFit/>
          </a:bodyPr>
          <a:lstStyle/>
          <a:p>
            <a:pPr algn="ctr"/>
            <a:r>
              <a:rPr lang="en-US" b="1" dirty="0" err="1" smtClean="0">
                <a:solidFill>
                  <a:srgbClr val="E08434"/>
                </a:solidFill>
                <a:latin typeface="Calibri (Corps)"/>
                <a:cs typeface="Calibri (Corps)"/>
              </a:rPr>
              <a:t>awk</a:t>
            </a:r>
            <a:r>
              <a:rPr lang="en-US" b="1" dirty="0" smtClean="0">
                <a:solidFill>
                  <a:srgbClr val="E08434"/>
                </a:solidFill>
                <a:latin typeface="Calibri (Corps)"/>
                <a:cs typeface="Calibri (Corps)"/>
              </a:rPr>
              <a:t>: </a:t>
            </a:r>
            <a:r>
              <a:rPr lang="en-US" dirty="0" smtClean="0">
                <a:latin typeface="Calibri (Corps)"/>
                <a:cs typeface="Calibri (Corps)"/>
              </a:rPr>
              <a:t>Searching and line modification</a:t>
            </a:r>
            <a:endParaRPr lang="en-US" dirty="0">
              <a:latin typeface="Calibri (Corps)"/>
              <a:cs typeface="Calibri (Corps)"/>
            </a:endParaRPr>
          </a:p>
        </p:txBody>
      </p:sp>
      <p:sp>
        <p:nvSpPr>
          <p:cNvPr id="16" name="Rectangle à coins arrondis 15"/>
          <p:cNvSpPr/>
          <p:nvPr/>
        </p:nvSpPr>
        <p:spPr>
          <a:xfrm>
            <a:off x="1828800" y="3625793"/>
            <a:ext cx="4898232" cy="802245"/>
          </a:xfrm>
          <a:prstGeom prst="roundRect">
            <a:avLst/>
          </a:prstGeom>
          <a:solidFill>
            <a:schemeClr val="bg2"/>
          </a:solidFill>
          <a:ln w="9525">
            <a:solidFill>
              <a:srgbClr val="CEC3A0"/>
            </a:solidFill>
            <a:round/>
            <a:headEnd/>
            <a:tailEnd/>
          </a:ln>
        </p:spPr>
        <p:txBody>
          <a:bodyPr>
            <a:prstTxWarp prst="textNoShape">
              <a:avLst/>
            </a:prstTxWarp>
          </a:bodyPr>
          <a:lstStyle/>
          <a:p>
            <a:pPr marL="0" lvl="1"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i="1" dirty="0" smtClean="0">
                <a:solidFill>
                  <a:schemeClr val="tx1">
                    <a:lumMod val="85000"/>
                    <a:lumOff val="15000"/>
                  </a:schemeClr>
                </a:solidFill>
                <a:latin typeface="Courier"/>
                <a:cs typeface="Courier"/>
              </a:rPr>
              <a:t>$</a:t>
            </a:r>
            <a:r>
              <a:rPr lang="fr-FR" i="1" dirty="0" err="1" smtClean="0">
                <a:solidFill>
                  <a:schemeClr val="tx1">
                    <a:lumMod val="85000"/>
                    <a:lumOff val="15000"/>
                  </a:schemeClr>
                </a:solidFill>
                <a:latin typeface="Courier"/>
                <a:cs typeface="Courier"/>
              </a:rPr>
              <a:t>awk</a:t>
            </a:r>
            <a:r>
              <a:rPr lang="fr-FR" i="1" dirty="0" smtClean="0">
                <a:solidFill>
                  <a:schemeClr val="tx1">
                    <a:lumMod val="85000"/>
                    <a:lumOff val="15000"/>
                  </a:schemeClr>
                </a:solidFill>
                <a:latin typeface="Courier"/>
                <a:cs typeface="Courier"/>
              </a:rPr>
              <a:t> '{</a:t>
            </a:r>
            <a:r>
              <a:rPr lang="fr-FR" i="1" dirty="0" err="1" smtClean="0">
                <a:solidFill>
                  <a:schemeClr val="tx1">
                    <a:lumMod val="85000"/>
                    <a:lumOff val="15000"/>
                  </a:schemeClr>
                </a:solidFill>
                <a:latin typeface="Courier"/>
                <a:cs typeface="Courier"/>
              </a:rPr>
              <a:t>print</a:t>
            </a:r>
            <a:r>
              <a:rPr lang="fr-FR" i="1" dirty="0" smtClean="0">
                <a:solidFill>
                  <a:schemeClr val="tx1">
                    <a:lumMod val="85000"/>
                    <a:lumOff val="15000"/>
                  </a:schemeClr>
                </a:solidFill>
                <a:latin typeface="Courier"/>
                <a:cs typeface="Courier"/>
              </a:rPr>
              <a:t> NF,$1,$3}’ </a:t>
            </a:r>
            <a:r>
              <a:rPr lang="fr-FR" i="1" dirty="0" err="1" smtClean="0">
                <a:solidFill>
                  <a:schemeClr val="tx1">
                    <a:lumMod val="85000"/>
                    <a:lumOff val="15000"/>
                  </a:schemeClr>
                </a:solidFill>
                <a:latin typeface="Courier"/>
                <a:cs typeface="Courier"/>
              </a:rPr>
              <a:t>awk.in</a:t>
            </a:r>
            <a:endParaRPr lang="fr-FR" i="1" dirty="0" smtClean="0">
              <a:solidFill>
                <a:schemeClr val="tx1">
                  <a:lumMod val="85000"/>
                  <a:lumOff val="15000"/>
                </a:schemeClr>
              </a:solidFill>
              <a:latin typeface="Courier"/>
              <a:cs typeface="Courier"/>
            </a:endParaRPr>
          </a:p>
          <a:p>
            <a:pPr marL="0" lvl="1">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i="1" dirty="0" smtClean="0">
              <a:solidFill>
                <a:schemeClr val="tx1">
                  <a:lumMod val="85000"/>
                  <a:lumOff val="15000"/>
                </a:schemeClr>
              </a:solidFill>
              <a:latin typeface="Courier"/>
              <a:cs typeface="Courier"/>
            </a:endParaRPr>
          </a:p>
        </p:txBody>
      </p:sp>
      <p:cxnSp>
        <p:nvCxnSpPr>
          <p:cNvPr id="17" name="Connecteur droit avec flèche 16"/>
          <p:cNvCxnSpPr/>
          <p:nvPr/>
        </p:nvCxnSpPr>
        <p:spPr>
          <a:xfrm rot="16200000" flipV="1">
            <a:off x="7056303" y="3760330"/>
            <a:ext cx="613367" cy="1467172"/>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18" name="Bulle rectangulaire à coins arrondis 17"/>
          <p:cNvSpPr/>
          <p:nvPr/>
        </p:nvSpPr>
        <p:spPr>
          <a:xfrm>
            <a:off x="6863408" y="4651967"/>
            <a:ext cx="2280591" cy="758233"/>
          </a:xfrm>
          <a:prstGeom prst="wedgeRoundRectCallout">
            <a:avLst>
              <a:gd name="adj1" fmla="val 6514"/>
              <a:gd name="adj2" fmla="val -4964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err="1" smtClean="0">
                <a:solidFill>
                  <a:srgbClr val="595959"/>
                </a:solidFill>
              </a:rPr>
              <a:t>Print</a:t>
            </a:r>
            <a:r>
              <a:rPr lang="fr-FR" sz="1600" b="1" dirty="0" smtClean="0">
                <a:solidFill>
                  <a:srgbClr val="595959"/>
                </a:solidFill>
              </a:rPr>
              <a:t> </a:t>
            </a:r>
            <a:r>
              <a:rPr lang="fr-FR" sz="1600" b="1" dirty="0" err="1" smtClean="0">
                <a:solidFill>
                  <a:srgbClr val="595959"/>
                </a:solidFill>
              </a:rPr>
              <a:t>field</a:t>
            </a:r>
            <a:r>
              <a:rPr lang="fr-FR" sz="1600" b="1" dirty="0" smtClean="0">
                <a:solidFill>
                  <a:srgbClr val="595959"/>
                </a:solidFill>
              </a:rPr>
              <a:t> </a:t>
            </a:r>
            <a:r>
              <a:rPr lang="fr-FR" sz="1600" b="1" dirty="0" err="1" smtClean="0">
                <a:solidFill>
                  <a:srgbClr val="595959"/>
                </a:solidFill>
              </a:rPr>
              <a:t>number</a:t>
            </a:r>
            <a:r>
              <a:rPr lang="fr-FR" sz="1600" b="1" dirty="0" smtClean="0">
                <a:solidFill>
                  <a:srgbClr val="595959"/>
                </a:solidFill>
              </a:rPr>
              <a:t>,</a:t>
            </a:r>
          </a:p>
          <a:p>
            <a:pPr algn="ctr"/>
            <a:r>
              <a:rPr lang="fr-FR" sz="1600" b="1" dirty="0" smtClean="0">
                <a:solidFill>
                  <a:srgbClr val="595959"/>
                </a:solidFill>
              </a:rPr>
              <a:t>first </a:t>
            </a:r>
            <a:r>
              <a:rPr lang="fr-FR" sz="1600" b="1" dirty="0" err="1" smtClean="0">
                <a:solidFill>
                  <a:srgbClr val="595959"/>
                </a:solidFill>
              </a:rPr>
              <a:t>field</a:t>
            </a:r>
            <a:r>
              <a:rPr lang="fr-FR" sz="1600" b="1" dirty="0" smtClean="0">
                <a:solidFill>
                  <a:srgbClr val="595959"/>
                </a:solidFill>
              </a:rPr>
              <a:t> and </a:t>
            </a:r>
          </a:p>
          <a:p>
            <a:pPr algn="ctr"/>
            <a:r>
              <a:rPr lang="fr-FR" sz="1600" b="1" dirty="0" err="1" smtClean="0">
                <a:solidFill>
                  <a:srgbClr val="595959"/>
                </a:solidFill>
              </a:rPr>
              <a:t>third</a:t>
            </a:r>
            <a:r>
              <a:rPr lang="fr-FR" sz="1600" b="1" dirty="0" smtClean="0">
                <a:solidFill>
                  <a:srgbClr val="595959"/>
                </a:solidFill>
              </a:rPr>
              <a:t> </a:t>
            </a:r>
            <a:r>
              <a:rPr lang="fr-FR" sz="1600" b="1" dirty="0" err="1" smtClean="0">
                <a:solidFill>
                  <a:srgbClr val="595959"/>
                </a:solidFill>
              </a:rPr>
              <a:t>field</a:t>
            </a:r>
            <a:endParaRPr lang="fr-FR" sz="1600" b="1" dirty="0" smtClean="0">
              <a:solidFill>
                <a:srgbClr val="595959"/>
              </a:solidFill>
            </a:endParaRPr>
          </a:p>
        </p:txBody>
      </p:sp>
      <p:sp>
        <p:nvSpPr>
          <p:cNvPr id="19" name="Rectangle 18"/>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fr-FR" sz="2400" b="1" dirty="0" smtClean="0">
                <a:solidFill>
                  <a:schemeClr val="bg1"/>
                </a:solidFill>
              </a:rPr>
              <a:t>How to </a:t>
            </a:r>
            <a:r>
              <a:rPr lang="fr-FR" sz="2400" b="1" dirty="0" err="1" smtClean="0">
                <a:solidFill>
                  <a:schemeClr val="bg1"/>
                </a:solidFill>
              </a:rPr>
              <a:t>get</a:t>
            </a:r>
            <a:r>
              <a:rPr lang="fr-FR" sz="2400" b="1" dirty="0" smtClean="0">
                <a:solidFill>
                  <a:schemeClr val="bg1"/>
                </a:solidFill>
              </a:rPr>
              <a:t> information </a:t>
            </a:r>
            <a:r>
              <a:rPr lang="fr-FR" sz="2400" b="1" dirty="0" err="1" smtClean="0">
                <a:solidFill>
                  <a:schemeClr val="bg1"/>
                </a:solidFill>
              </a:rPr>
              <a:t>from</a:t>
            </a:r>
            <a:r>
              <a:rPr lang="fr-FR" sz="2400" b="1" dirty="0" smtClean="0">
                <a:solidFill>
                  <a:schemeClr val="bg1"/>
                </a:solidFill>
              </a:rPr>
              <a:t> output files?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a:spLocks noChangeArrowheads="1"/>
          </p:cNvSpPr>
          <p:nvPr/>
        </p:nvSpPr>
        <p:spPr bwMode="auto">
          <a:xfrm>
            <a:off x="838200" y="4038600"/>
            <a:ext cx="6863408" cy="1828800"/>
          </a:xfrm>
          <a:prstGeom prst="roundRect">
            <a:avLst>
              <a:gd name="adj" fmla="val 13579"/>
            </a:avLst>
          </a:prstGeom>
          <a:noFill/>
          <a:ln w="9525">
            <a:solidFill>
              <a:schemeClr val="accent5">
                <a:lumMod val="75000"/>
              </a:schemeClr>
            </a:solidFill>
            <a:round/>
            <a:headEnd/>
            <a:tailEnd/>
          </a:ln>
        </p:spPr>
        <p:txBody>
          <a:bodyPr anchor="ctr">
            <a:prstTxWarp prst="textNoShape">
              <a:avLst/>
            </a:prstTxWarp>
          </a:bodyPr>
          <a:lstStyle/>
          <a:p>
            <a:pPr algn="just">
              <a:spcAft>
                <a:spcPts val="600"/>
              </a:spcAft>
            </a:pPr>
            <a:r>
              <a:rPr lang="fr-FR" sz="1800" dirty="0" smtClean="0">
                <a:solidFill>
                  <a:schemeClr val="tx1"/>
                </a:solidFill>
                <a:latin typeface="Courier New" charset="0"/>
                <a:ea typeface="Courier" charset="0"/>
                <a:cs typeface="Courier" charset="0"/>
              </a:rPr>
              <a:t>L </a:t>
            </a:r>
            <a:r>
              <a:rPr lang="fr-FR" sz="1800" dirty="0" err="1" smtClean="0">
                <a:solidFill>
                  <a:schemeClr val="tx1"/>
                </a:solidFill>
                <a:latin typeface="Courier New" charset="0"/>
                <a:ea typeface="Courier" charset="0"/>
                <a:cs typeface="Courier" charset="0"/>
              </a:rPr>
              <a:t>age</a:t>
            </a:r>
            <a:r>
              <a:rPr lang="fr-FR" sz="1800" dirty="0" smtClean="0">
                <a:solidFill>
                  <a:schemeClr val="tx1"/>
                </a:solidFill>
                <a:latin typeface="Courier New" charset="0"/>
                <a:ea typeface="Courier" charset="0"/>
                <a:cs typeface="Courier" charset="0"/>
              </a:rPr>
              <a:t> d Helene est </a:t>
            </a:r>
            <a:r>
              <a:rPr lang="fr-FR" sz="1800" dirty="0" err="1" smtClean="0">
                <a:solidFill>
                  <a:schemeClr val="tx1"/>
                </a:solidFill>
                <a:latin typeface="Courier New" charset="0"/>
                <a:ea typeface="Courier" charset="0"/>
                <a:cs typeface="Courier" charset="0"/>
              </a:rPr>
              <a:t>superieur</a:t>
            </a:r>
            <a:r>
              <a:rPr lang="fr-FR" sz="1800" dirty="0" smtClean="0">
                <a:solidFill>
                  <a:schemeClr val="tx1"/>
                </a:solidFill>
                <a:latin typeface="Courier New" charset="0"/>
                <a:ea typeface="Courier" charset="0"/>
                <a:cs typeface="Courier" charset="0"/>
              </a:rPr>
              <a:t> a 24 et </a:t>
            </a:r>
            <a:r>
              <a:rPr lang="fr-FR" sz="1800" dirty="0" err="1" smtClean="0">
                <a:solidFill>
                  <a:schemeClr val="tx1"/>
                </a:solidFill>
                <a:latin typeface="Courier New" charset="0"/>
                <a:ea typeface="Courier" charset="0"/>
                <a:cs typeface="Courier" charset="0"/>
              </a:rPr>
              <a:t>egal</a:t>
            </a:r>
            <a:r>
              <a:rPr lang="fr-FR" sz="1800" dirty="0" smtClean="0">
                <a:solidFill>
                  <a:schemeClr val="tx1"/>
                </a:solidFill>
                <a:latin typeface="Courier New" charset="0"/>
                <a:ea typeface="Courier" charset="0"/>
                <a:cs typeface="Courier" charset="0"/>
              </a:rPr>
              <a:t> a 56</a:t>
            </a:r>
          </a:p>
          <a:p>
            <a:pPr algn="just">
              <a:spcAft>
                <a:spcPts val="600"/>
              </a:spcAft>
            </a:pPr>
            <a:r>
              <a:rPr lang="fr-FR" sz="1800" dirty="0" smtClean="0">
                <a:solidFill>
                  <a:schemeClr val="tx1"/>
                </a:solidFill>
                <a:latin typeface="Courier New" charset="0"/>
                <a:ea typeface="Courier" charset="0"/>
                <a:cs typeface="Courier" charset="0"/>
              </a:rPr>
              <a:t>L </a:t>
            </a:r>
            <a:r>
              <a:rPr lang="fr-FR" sz="1800" dirty="0" err="1" smtClean="0">
                <a:solidFill>
                  <a:schemeClr val="tx1"/>
                </a:solidFill>
                <a:latin typeface="Courier New" charset="0"/>
                <a:ea typeface="Courier" charset="0"/>
                <a:cs typeface="Courier" charset="0"/>
              </a:rPr>
              <a:t>age</a:t>
            </a:r>
            <a:r>
              <a:rPr lang="fr-FR" sz="1800" dirty="0" smtClean="0">
                <a:solidFill>
                  <a:schemeClr val="tx1"/>
                </a:solidFill>
                <a:latin typeface="Courier New" charset="0"/>
                <a:ea typeface="Courier" charset="0"/>
                <a:cs typeface="Courier" charset="0"/>
              </a:rPr>
              <a:t> d jean est </a:t>
            </a:r>
            <a:r>
              <a:rPr lang="fr-FR" sz="1800" dirty="0" err="1" smtClean="0">
                <a:solidFill>
                  <a:schemeClr val="tx1"/>
                </a:solidFill>
                <a:latin typeface="Courier New" charset="0"/>
                <a:ea typeface="Courier" charset="0"/>
                <a:cs typeface="Courier" charset="0"/>
              </a:rPr>
              <a:t>superieur</a:t>
            </a:r>
            <a:r>
              <a:rPr lang="fr-FR" sz="1800" dirty="0" smtClean="0">
                <a:solidFill>
                  <a:schemeClr val="tx1"/>
                </a:solidFill>
                <a:latin typeface="Courier New" charset="0"/>
                <a:ea typeface="Courier" charset="0"/>
                <a:cs typeface="Courier" charset="0"/>
              </a:rPr>
              <a:t> a 24 et </a:t>
            </a:r>
            <a:r>
              <a:rPr lang="fr-FR" sz="1800" dirty="0" err="1" smtClean="0">
                <a:solidFill>
                  <a:schemeClr val="tx1"/>
                </a:solidFill>
                <a:latin typeface="Courier New" charset="0"/>
                <a:ea typeface="Courier" charset="0"/>
                <a:cs typeface="Courier" charset="0"/>
              </a:rPr>
              <a:t>egal</a:t>
            </a:r>
            <a:r>
              <a:rPr lang="fr-FR" sz="1800" dirty="0" smtClean="0">
                <a:solidFill>
                  <a:schemeClr val="tx1"/>
                </a:solidFill>
                <a:latin typeface="Courier New" charset="0"/>
                <a:ea typeface="Courier" charset="0"/>
                <a:cs typeface="Courier" charset="0"/>
              </a:rPr>
              <a:t> a 32</a:t>
            </a:r>
          </a:p>
          <a:p>
            <a:pPr algn="just">
              <a:spcAft>
                <a:spcPts val="600"/>
              </a:spcAft>
            </a:pPr>
            <a:r>
              <a:rPr lang="fr-FR" sz="1800" dirty="0" smtClean="0">
                <a:solidFill>
                  <a:schemeClr val="tx1"/>
                </a:solidFill>
                <a:latin typeface="Courier New" charset="0"/>
                <a:ea typeface="Courier" charset="0"/>
                <a:cs typeface="Courier" charset="0"/>
              </a:rPr>
              <a:t>L </a:t>
            </a:r>
            <a:r>
              <a:rPr lang="fr-FR" sz="1800" dirty="0" err="1" smtClean="0">
                <a:solidFill>
                  <a:schemeClr val="tx1"/>
                </a:solidFill>
                <a:latin typeface="Courier New" charset="0"/>
                <a:ea typeface="Courier" charset="0"/>
                <a:cs typeface="Courier" charset="0"/>
              </a:rPr>
              <a:t>age</a:t>
            </a:r>
            <a:r>
              <a:rPr lang="fr-FR" sz="1800" dirty="0" smtClean="0">
                <a:solidFill>
                  <a:schemeClr val="tx1"/>
                </a:solidFill>
                <a:latin typeface="Courier New" charset="0"/>
                <a:ea typeface="Courier" charset="0"/>
                <a:cs typeface="Courier" charset="0"/>
              </a:rPr>
              <a:t> d richard est </a:t>
            </a:r>
            <a:r>
              <a:rPr lang="fr-FR" sz="1800" dirty="0" err="1" smtClean="0">
                <a:solidFill>
                  <a:schemeClr val="tx1"/>
                </a:solidFill>
                <a:latin typeface="Courier New" charset="0"/>
                <a:ea typeface="Courier" charset="0"/>
                <a:cs typeface="Courier" charset="0"/>
              </a:rPr>
              <a:t>superieur</a:t>
            </a:r>
            <a:r>
              <a:rPr lang="fr-FR" sz="1800" dirty="0" smtClean="0">
                <a:solidFill>
                  <a:schemeClr val="tx1"/>
                </a:solidFill>
                <a:latin typeface="Courier New" charset="0"/>
                <a:ea typeface="Courier" charset="0"/>
                <a:cs typeface="Courier" charset="0"/>
              </a:rPr>
              <a:t> a 24 et </a:t>
            </a:r>
            <a:r>
              <a:rPr lang="fr-FR" sz="1800" dirty="0" err="1" smtClean="0">
                <a:solidFill>
                  <a:schemeClr val="tx1"/>
                </a:solidFill>
                <a:latin typeface="Courier New" charset="0"/>
                <a:ea typeface="Courier" charset="0"/>
                <a:cs typeface="Courier" charset="0"/>
              </a:rPr>
              <a:t>egal</a:t>
            </a:r>
            <a:r>
              <a:rPr lang="fr-FR" sz="1800" dirty="0" smtClean="0">
                <a:solidFill>
                  <a:schemeClr val="tx1"/>
                </a:solidFill>
                <a:latin typeface="Courier New" charset="0"/>
                <a:ea typeface="Courier" charset="0"/>
                <a:cs typeface="Courier" charset="0"/>
              </a:rPr>
              <a:t> a 25</a:t>
            </a:r>
            <a:endParaRPr lang="fr-FR" sz="1800" dirty="0">
              <a:solidFill>
                <a:schemeClr val="tx1"/>
              </a:solidFill>
              <a:latin typeface="Courier New" charset="0"/>
              <a:ea typeface="Courier" charset="0"/>
              <a:cs typeface="Courier" charset="0"/>
            </a:endParaRPr>
          </a:p>
        </p:txBody>
      </p:sp>
      <p:sp>
        <p:nvSpPr>
          <p:cNvPr id="18" name="Rectangle 17"/>
          <p:cNvSpPr/>
          <p:nvPr/>
        </p:nvSpPr>
        <p:spPr>
          <a:xfrm>
            <a:off x="762000" y="1494472"/>
            <a:ext cx="7620000" cy="1477328"/>
          </a:xfrm>
          <a:prstGeom prst="rect">
            <a:avLst/>
          </a:prstGeom>
        </p:spPr>
        <p:txBody>
          <a:bodyPr wrap="square">
            <a:spAutoFit/>
          </a:bodyPr>
          <a:lstStyle/>
          <a:p>
            <a:r>
              <a:rPr lang="fr-FR" dirty="0" err="1" smtClean="0"/>
              <a:t>Programming</a:t>
            </a:r>
            <a:r>
              <a:rPr lang="fr-FR" dirty="0" smtClean="0"/>
              <a:t> </a:t>
            </a:r>
            <a:r>
              <a:rPr lang="fr-FR" dirty="0" err="1" smtClean="0"/>
              <a:t>language</a:t>
            </a:r>
            <a:r>
              <a:rPr lang="fr-FR" dirty="0" smtClean="0"/>
              <a:t> </a:t>
            </a:r>
            <a:r>
              <a:rPr lang="fr-FR" dirty="0" err="1" smtClean="0"/>
              <a:t>with</a:t>
            </a:r>
            <a:r>
              <a:rPr lang="fr-FR" dirty="0" smtClean="0"/>
              <a:t> </a:t>
            </a:r>
            <a:r>
              <a:rPr lang="fr-FR" dirty="0" err="1" smtClean="0"/>
              <a:t>list</a:t>
            </a:r>
            <a:r>
              <a:rPr lang="fr-FR" dirty="0" smtClean="0"/>
              <a:t> of instructions</a:t>
            </a:r>
          </a:p>
          <a:p>
            <a:r>
              <a:rPr lang="fr-FR" dirty="0" err="1" smtClean="0"/>
              <a:t>awk</a:t>
            </a:r>
            <a:r>
              <a:rPr lang="fr-FR" dirty="0" smtClean="0"/>
              <a:t> 'Program' File-1 File-2 ..... </a:t>
            </a:r>
            <a:r>
              <a:rPr lang="fr-FR" dirty="0" err="1" smtClean="0"/>
              <a:t>File-n</a:t>
            </a:r>
            <a:endParaRPr lang="fr-FR" dirty="0" smtClean="0"/>
          </a:p>
          <a:p>
            <a:endParaRPr lang="fr-FR" dirty="0" smtClean="0"/>
          </a:p>
          <a:p>
            <a:r>
              <a:rPr lang="fr-FR" b="1" dirty="0" smtClean="0"/>
              <a:t>Program </a:t>
            </a:r>
            <a:r>
              <a:rPr lang="fr-FR" b="1" dirty="0" err="1" smtClean="0"/>
              <a:t>is</a:t>
            </a:r>
            <a:r>
              <a:rPr lang="fr-FR" b="1" dirty="0" smtClean="0"/>
              <a:t> a </a:t>
            </a:r>
            <a:r>
              <a:rPr lang="fr-FR" b="1" dirty="0" err="1" smtClean="0"/>
              <a:t>list</a:t>
            </a:r>
            <a:r>
              <a:rPr lang="fr-FR" b="1" dirty="0" smtClean="0"/>
              <a:t> of instructions </a:t>
            </a:r>
            <a:r>
              <a:rPr lang="fr-FR" b="1" dirty="0" err="1" smtClean="0"/>
              <a:t>with</a:t>
            </a:r>
            <a:r>
              <a:rPr lang="fr-FR" b="1" dirty="0" smtClean="0"/>
              <a:t> a </a:t>
            </a:r>
            <a:r>
              <a:rPr lang="fr-FR" b="1" dirty="0" err="1" smtClean="0"/>
              <a:t>general</a:t>
            </a:r>
            <a:r>
              <a:rPr lang="fr-FR" b="1" dirty="0" smtClean="0"/>
              <a:t> </a:t>
            </a:r>
            <a:r>
              <a:rPr lang="fr-FR" b="1" dirty="0" err="1" smtClean="0"/>
              <a:t>form</a:t>
            </a:r>
            <a:r>
              <a:rPr lang="fr-FR" b="1" dirty="0" smtClean="0"/>
              <a:t> as </a:t>
            </a:r>
            <a:r>
              <a:rPr lang="fr-FR" b="1" dirty="0" err="1" smtClean="0"/>
              <a:t>follows</a:t>
            </a:r>
            <a:r>
              <a:rPr lang="fr-FR" b="1" dirty="0" smtClean="0"/>
              <a:t>:</a:t>
            </a:r>
          </a:p>
          <a:p>
            <a:r>
              <a:rPr lang="fr-FR" dirty="0" smtClean="0"/>
              <a:t>Condition {Instr-1; Instr-2; ...; </a:t>
            </a:r>
            <a:r>
              <a:rPr lang="fr-FR" dirty="0" err="1" smtClean="0"/>
              <a:t>Instr-n</a:t>
            </a:r>
            <a:r>
              <a:rPr lang="fr-FR" dirty="0" smtClean="0"/>
              <a:t>}</a:t>
            </a:r>
          </a:p>
        </p:txBody>
      </p:sp>
      <p:sp>
        <p:nvSpPr>
          <p:cNvPr id="19" name="Rectangle à coins arrondis 18"/>
          <p:cNvSpPr/>
          <p:nvPr/>
        </p:nvSpPr>
        <p:spPr>
          <a:xfrm>
            <a:off x="838200" y="3312555"/>
            <a:ext cx="7848600" cy="802245"/>
          </a:xfrm>
          <a:prstGeom prst="roundRect">
            <a:avLst/>
          </a:prstGeom>
          <a:solidFill>
            <a:schemeClr val="bg2"/>
          </a:solidFill>
          <a:ln w="9525">
            <a:solidFill>
              <a:srgbClr val="CEC3A0"/>
            </a:solidFill>
            <a:round/>
            <a:headEnd/>
            <a:tailEnd/>
          </a:ln>
        </p:spPr>
        <p:txBody>
          <a:bodyPr>
            <a:prstTxWarp prst="textNoShape">
              <a:avLst/>
            </a:prstTxWarp>
          </a:bodyPr>
          <a:lstStyle/>
          <a:p>
            <a:pPr marL="0" lvl="1"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err="1" smtClean="0">
                <a:solidFill>
                  <a:srgbClr val="000000"/>
                </a:solidFill>
                <a:latin typeface="Courier New"/>
                <a:cs typeface="Courier New"/>
              </a:rPr>
              <a:t>awk</a:t>
            </a:r>
            <a:r>
              <a:rPr lang="fr-FR" dirty="0" smtClean="0">
                <a:solidFill>
                  <a:srgbClr val="000000"/>
                </a:solidFill>
                <a:latin typeface="Courier New"/>
                <a:cs typeface="Courier New"/>
              </a:rPr>
              <a:t> '{if($2&gt;24) </a:t>
            </a:r>
            <a:r>
              <a:rPr lang="fr-FR" dirty="0" err="1" smtClean="0">
                <a:solidFill>
                  <a:srgbClr val="000000"/>
                </a:solidFill>
                <a:latin typeface="Courier New"/>
                <a:cs typeface="Courier New"/>
              </a:rPr>
              <a:t>print</a:t>
            </a:r>
            <a:r>
              <a:rPr lang="fr-FR" dirty="0" smtClean="0">
                <a:solidFill>
                  <a:srgbClr val="000000"/>
                </a:solidFill>
                <a:latin typeface="Courier New"/>
                <a:cs typeface="Courier New"/>
              </a:rPr>
              <a:t> « L </a:t>
            </a:r>
            <a:r>
              <a:rPr lang="fr-FR" dirty="0" err="1" smtClean="0">
                <a:solidFill>
                  <a:srgbClr val="000000"/>
                </a:solidFill>
                <a:latin typeface="Courier New"/>
                <a:cs typeface="Courier New"/>
              </a:rPr>
              <a:t>age</a:t>
            </a:r>
            <a:r>
              <a:rPr lang="fr-FR" dirty="0" smtClean="0">
                <a:solidFill>
                  <a:srgbClr val="000000"/>
                </a:solidFill>
                <a:latin typeface="Courier New"/>
                <a:cs typeface="Courier New"/>
              </a:rPr>
              <a:t> d », $1, « est </a:t>
            </a:r>
            <a:r>
              <a:rPr lang="fr-FR" dirty="0" err="1" smtClean="0">
                <a:solidFill>
                  <a:srgbClr val="000000"/>
                </a:solidFill>
                <a:latin typeface="Courier New"/>
                <a:cs typeface="Courier New"/>
              </a:rPr>
              <a:t>superieur</a:t>
            </a:r>
            <a:r>
              <a:rPr lang="fr-FR" dirty="0" smtClean="0">
                <a:solidFill>
                  <a:srgbClr val="000000"/>
                </a:solidFill>
                <a:latin typeface="Courier New"/>
                <a:cs typeface="Courier New"/>
              </a:rPr>
              <a:t> a 24 et est </a:t>
            </a:r>
            <a:r>
              <a:rPr lang="fr-FR" dirty="0" err="1" smtClean="0">
                <a:solidFill>
                  <a:srgbClr val="000000"/>
                </a:solidFill>
                <a:latin typeface="Courier New"/>
                <a:cs typeface="Courier New"/>
              </a:rPr>
              <a:t>egal</a:t>
            </a:r>
            <a:r>
              <a:rPr lang="fr-FR" dirty="0" smtClean="0">
                <a:solidFill>
                  <a:srgbClr val="000000"/>
                </a:solidFill>
                <a:latin typeface="Courier New"/>
                <a:cs typeface="Courier New"/>
              </a:rPr>
              <a:t> a »,  $2}’</a:t>
            </a:r>
            <a:endParaRPr lang="fr-FR" dirty="0" smtClean="0">
              <a:solidFill>
                <a:srgbClr val="000000"/>
              </a:solidFill>
              <a:latin typeface="Courier New"/>
              <a:ea typeface="Courier" charset="0"/>
              <a:cs typeface="Courier New"/>
            </a:endParaRPr>
          </a:p>
        </p:txBody>
      </p:sp>
      <p:cxnSp>
        <p:nvCxnSpPr>
          <p:cNvPr id="20" name="Connecteur droit avec flèche 19"/>
          <p:cNvCxnSpPr/>
          <p:nvPr/>
        </p:nvCxnSpPr>
        <p:spPr>
          <a:xfrm rot="16200000" flipV="1">
            <a:off x="7361103" y="3611698"/>
            <a:ext cx="613367" cy="1467172"/>
          </a:xfrm>
          <a:prstGeom prst="straightConnector1">
            <a:avLst/>
          </a:prstGeom>
          <a:ln w="0" cap="flat" cmpd="sng" algn="ctr">
            <a:solidFill>
              <a:schemeClr val="bg2">
                <a:lumMod val="25000"/>
              </a:schemeClr>
            </a:solidFill>
            <a:prstDash val="solid"/>
            <a:round/>
            <a:headEnd type="none" w="med" len="med"/>
            <a:tailEnd type="arrow" w="med" len="med"/>
          </a:ln>
          <a:effectLst>
            <a:outerShdw blurRad="50800" dist="38100" dir="270000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1" name="Bulle rectangulaire à coins arrondis 20"/>
          <p:cNvSpPr/>
          <p:nvPr/>
        </p:nvSpPr>
        <p:spPr>
          <a:xfrm>
            <a:off x="7391400" y="4503335"/>
            <a:ext cx="1670991" cy="758233"/>
          </a:xfrm>
          <a:prstGeom prst="wedgeRoundRectCallout">
            <a:avLst>
              <a:gd name="adj1" fmla="val 6514"/>
              <a:gd name="adj2" fmla="val -4964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err="1" smtClean="0">
                <a:solidFill>
                  <a:srgbClr val="595959"/>
                </a:solidFill>
              </a:rPr>
              <a:t>With</a:t>
            </a:r>
            <a:r>
              <a:rPr lang="fr-FR" sz="1600" b="1" dirty="0" smtClean="0">
                <a:solidFill>
                  <a:srgbClr val="595959"/>
                </a:solidFill>
              </a:rPr>
              <a:t> a condition</a:t>
            </a:r>
          </a:p>
        </p:txBody>
      </p:sp>
      <p:sp>
        <p:nvSpPr>
          <p:cNvPr id="22" name="Rectangle 21"/>
          <p:cNvSpPr/>
          <p:nvPr/>
        </p:nvSpPr>
        <p:spPr>
          <a:xfrm>
            <a:off x="1738835" y="1078468"/>
            <a:ext cx="5652565" cy="369332"/>
          </a:xfrm>
          <a:prstGeom prst="rect">
            <a:avLst/>
          </a:prstGeom>
        </p:spPr>
        <p:txBody>
          <a:bodyPr wrap="square">
            <a:spAutoFit/>
          </a:bodyPr>
          <a:lstStyle/>
          <a:p>
            <a:pPr algn="ctr"/>
            <a:r>
              <a:rPr lang="en-US" b="1" dirty="0" err="1" smtClean="0">
                <a:solidFill>
                  <a:srgbClr val="E08434"/>
                </a:solidFill>
                <a:latin typeface="Calibri (Corps)"/>
                <a:cs typeface="Calibri (Corps)"/>
              </a:rPr>
              <a:t>awk</a:t>
            </a:r>
            <a:r>
              <a:rPr lang="en-US" b="1" dirty="0" smtClean="0">
                <a:solidFill>
                  <a:srgbClr val="E08434"/>
                </a:solidFill>
                <a:latin typeface="Calibri (Corps)"/>
                <a:cs typeface="Calibri (Corps)"/>
              </a:rPr>
              <a:t>: </a:t>
            </a:r>
            <a:r>
              <a:rPr lang="en-US" dirty="0" smtClean="0">
                <a:latin typeface="Calibri (Corps)"/>
                <a:cs typeface="Calibri (Corps)"/>
              </a:rPr>
              <a:t>Searching and line modification</a:t>
            </a:r>
            <a:endParaRPr lang="en-US" dirty="0">
              <a:latin typeface="Calibri (Corps)"/>
              <a:cs typeface="Calibri (Corps)"/>
            </a:endParaRPr>
          </a:p>
        </p:txBody>
      </p:sp>
      <p:sp>
        <p:nvSpPr>
          <p:cNvPr id="23" name="Rectangle 22"/>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fr-FR" sz="2400" b="1" dirty="0" smtClean="0">
                <a:solidFill>
                  <a:schemeClr val="bg1"/>
                </a:solidFill>
              </a:rPr>
              <a:t>How to </a:t>
            </a:r>
            <a:r>
              <a:rPr lang="fr-FR" sz="2400" b="1" dirty="0" err="1" smtClean="0">
                <a:solidFill>
                  <a:schemeClr val="bg1"/>
                </a:solidFill>
              </a:rPr>
              <a:t>get</a:t>
            </a:r>
            <a:r>
              <a:rPr lang="fr-FR" sz="2400" b="1" dirty="0" smtClean="0">
                <a:solidFill>
                  <a:schemeClr val="bg1"/>
                </a:solidFill>
              </a:rPr>
              <a:t> information </a:t>
            </a:r>
            <a:r>
              <a:rPr lang="fr-FR" sz="2400" b="1" dirty="0" err="1" smtClean="0">
                <a:solidFill>
                  <a:schemeClr val="bg1"/>
                </a:solidFill>
              </a:rPr>
              <a:t>from</a:t>
            </a:r>
            <a:r>
              <a:rPr lang="fr-FR" sz="2400" b="1" dirty="0" smtClean="0">
                <a:solidFill>
                  <a:schemeClr val="bg1"/>
                </a:solidFill>
              </a:rPr>
              <a:t> output files?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794362" y="1524000"/>
            <a:ext cx="7511438" cy="3739485"/>
          </a:xfrm>
          <a:prstGeom prst="rect">
            <a:avLst/>
          </a:prstGeom>
        </p:spPr>
        <p:txBody>
          <a:bodyPr wrap="square">
            <a:spAutoFit/>
          </a:bodyPr>
          <a:lstStyle/>
          <a:p>
            <a:pPr lvl="0">
              <a:spcAft>
                <a:spcPts val="1800"/>
              </a:spcAft>
              <a:buClr>
                <a:schemeClr val="accent5">
                  <a:lumMod val="75000"/>
                </a:schemeClr>
              </a:buClr>
              <a:buFont typeface="Wingdings" charset="2"/>
              <a:buChar char="§"/>
            </a:pPr>
            <a:r>
              <a:rPr lang="en-US" dirty="0" smtClean="0">
                <a:solidFill>
                  <a:srgbClr val="000000"/>
                </a:solidFill>
              </a:rPr>
              <a:t> Numerous small programs/commands in the “Shell” very powerful</a:t>
            </a:r>
          </a:p>
          <a:p>
            <a:pPr lvl="0">
              <a:spcAft>
                <a:spcPts val="1800"/>
              </a:spcAft>
              <a:buClr>
                <a:schemeClr val="accent5">
                  <a:lumMod val="75000"/>
                </a:schemeClr>
              </a:buClr>
              <a:buFont typeface="Wingdings" charset="2"/>
              <a:buChar char="§"/>
            </a:pPr>
            <a:r>
              <a:rPr lang="en-US" dirty="0" smtClean="0">
                <a:solidFill>
                  <a:srgbClr val="000000"/>
                </a:solidFill>
              </a:rPr>
              <a:t> Easy to develop workflow to link programs/commands between them</a:t>
            </a:r>
          </a:p>
          <a:p>
            <a:pPr lvl="0">
              <a:spcAft>
                <a:spcPts val="1800"/>
              </a:spcAft>
              <a:buClr>
                <a:schemeClr val="accent5">
                  <a:lumMod val="75000"/>
                </a:schemeClr>
              </a:buClr>
              <a:buFont typeface="Wingdings" charset="2"/>
              <a:buChar char="§"/>
            </a:pPr>
            <a:r>
              <a:rPr lang="en-US" dirty="0" smtClean="0">
                <a:solidFill>
                  <a:srgbClr val="000000"/>
                </a:solidFill>
              </a:rPr>
              <a:t> A lot of free bioinformatics programs available</a:t>
            </a:r>
          </a:p>
          <a:p>
            <a:pPr lvl="0">
              <a:spcAft>
                <a:spcPts val="1800"/>
              </a:spcAft>
              <a:buClr>
                <a:schemeClr val="accent5">
                  <a:lumMod val="75000"/>
                </a:schemeClr>
              </a:buClr>
              <a:buFont typeface="Wingdings" charset="2"/>
              <a:buChar char="§"/>
            </a:pPr>
            <a:r>
              <a:rPr lang="en-US" dirty="0" smtClean="0">
                <a:solidFill>
                  <a:srgbClr val="000000"/>
                </a:solidFill>
              </a:rPr>
              <a:t> Not necessary to waste power resources to manage graphical windows</a:t>
            </a:r>
          </a:p>
          <a:p>
            <a:pPr lvl="0">
              <a:spcAft>
                <a:spcPts val="1800"/>
              </a:spcAft>
              <a:buClr>
                <a:schemeClr val="accent5">
                  <a:lumMod val="75000"/>
                </a:schemeClr>
              </a:buClr>
              <a:buFont typeface="Wingdings" charset="2"/>
              <a:buChar char="§"/>
            </a:pPr>
            <a:r>
              <a:rPr lang="en-US" dirty="0" smtClean="0">
                <a:solidFill>
                  <a:srgbClr val="000000"/>
                </a:solidFill>
              </a:rPr>
              <a:t> 90% of Servers are on Linux</a:t>
            </a:r>
          </a:p>
          <a:p>
            <a:pPr lvl="0"/>
            <a:endParaRPr lang="en-US" dirty="0" smtClean="0">
              <a:solidFill>
                <a:srgbClr val="000000"/>
              </a:solidFill>
            </a:endParaRPr>
          </a:p>
          <a:p>
            <a:r>
              <a:rPr lang="fr-FR" b="1" dirty="0" err="1" smtClean="0"/>
              <a:t>Negative</a:t>
            </a:r>
            <a:r>
              <a:rPr lang="fr-FR" b="1" dirty="0" smtClean="0"/>
              <a:t> point </a:t>
            </a:r>
            <a:r>
              <a:rPr lang="fr-FR" dirty="0" smtClean="0"/>
              <a:t>: </a:t>
            </a:r>
            <a:r>
              <a:rPr lang="fr-FR" dirty="0" err="1" smtClean="0"/>
              <a:t>friendliness</a:t>
            </a:r>
            <a:r>
              <a:rPr lang="fr-FR" dirty="0" smtClean="0"/>
              <a:t> ? No... </a:t>
            </a:r>
            <a:r>
              <a:rPr lang="fr-FR" dirty="0" err="1" smtClean="0"/>
              <a:t>Graphical</a:t>
            </a:r>
            <a:r>
              <a:rPr lang="fr-FR" dirty="0" smtClean="0"/>
              <a:t> interfaces, </a:t>
            </a:r>
            <a:r>
              <a:rPr lang="fr-FR" dirty="0" err="1" smtClean="0"/>
              <a:t>high-level</a:t>
            </a:r>
            <a:r>
              <a:rPr lang="fr-FR" dirty="0" smtClean="0"/>
              <a:t> of </a:t>
            </a:r>
            <a:r>
              <a:rPr lang="fr-FR" dirty="0" err="1" smtClean="0"/>
              <a:t>user-experience</a:t>
            </a:r>
            <a:r>
              <a:rPr lang="fr-FR" dirty="0" smtClean="0"/>
              <a:t>.</a:t>
            </a:r>
          </a:p>
          <a:p>
            <a:pPr lvl="0"/>
            <a:endParaRPr lang="en-US" dirty="0">
              <a:solidFill>
                <a:srgbClr val="000000"/>
              </a:solidFill>
            </a:endParaRPr>
          </a:p>
        </p:txBody>
      </p:sp>
      <p:sp>
        <p:nvSpPr>
          <p:cNvPr id="13" name="Rectangle 12"/>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Why using Linux ?</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a:spLocks noChangeArrowheads="1"/>
          </p:cNvSpPr>
          <p:nvPr/>
        </p:nvSpPr>
        <p:spPr bwMode="auto">
          <a:xfrm>
            <a:off x="1828800" y="4419600"/>
            <a:ext cx="5105400" cy="1371600"/>
          </a:xfrm>
          <a:prstGeom prst="roundRect">
            <a:avLst>
              <a:gd name="adj" fmla="val 13579"/>
            </a:avLst>
          </a:prstGeom>
          <a:noFill/>
          <a:ln w="9525">
            <a:solidFill>
              <a:srgbClr val="31859C"/>
            </a:solidFill>
            <a:round/>
            <a:headEnd/>
            <a:tailEnd/>
          </a:ln>
        </p:spPr>
        <p:txBody>
          <a:bodyPr anchor="ctr">
            <a:prstTxWarp prst="textNoShape">
              <a:avLst/>
            </a:prstTxWarp>
          </a:bodyPr>
          <a:lstStyle/>
          <a:p>
            <a:pPr algn="just">
              <a:spcAft>
                <a:spcPts val="600"/>
              </a:spcAft>
            </a:pPr>
            <a:endParaRPr lang="fr-FR" sz="1800" b="1" dirty="0" smtClean="0">
              <a:solidFill>
                <a:schemeClr val="tx1"/>
              </a:solidFill>
              <a:latin typeface="Courier New" charset="0"/>
              <a:ea typeface="Courier" charset="0"/>
              <a:cs typeface="Courier" charset="0"/>
            </a:endParaRPr>
          </a:p>
          <a:p>
            <a:pPr algn="just">
              <a:spcAft>
                <a:spcPts val="600"/>
              </a:spcAft>
            </a:pPr>
            <a:endParaRPr lang="fr-FR" sz="1800" b="1" dirty="0" smtClean="0">
              <a:solidFill>
                <a:schemeClr val="tx1"/>
              </a:solidFill>
              <a:latin typeface="Courier New" charset="0"/>
              <a:ea typeface="Courier" charset="0"/>
              <a:cs typeface="Courier" charset="0"/>
            </a:endParaRPr>
          </a:p>
          <a:p>
            <a:pPr algn="just">
              <a:spcAft>
                <a:spcPts val="0"/>
              </a:spcAft>
            </a:pPr>
            <a:r>
              <a:rPr lang="fr-FR" sz="1800" dirty="0" smtClean="0">
                <a:solidFill>
                  <a:schemeClr val="tx1"/>
                </a:solidFill>
                <a:latin typeface="Courier New" charset="0"/>
                <a:ea typeface="Courier" charset="0"/>
                <a:cs typeface="Courier" charset="0"/>
              </a:rPr>
              <a:t>jean 32 ri </a:t>
            </a:r>
            <a:r>
              <a:rPr lang="fr-FR" sz="1800" dirty="0" err="1" smtClean="0">
                <a:solidFill>
                  <a:schemeClr val="tx1"/>
                </a:solidFill>
                <a:latin typeface="Courier New" charset="0"/>
                <a:ea typeface="Courier" charset="0"/>
                <a:cs typeface="Courier" charset="0"/>
              </a:rPr>
              <a:t>jeanc@inexpress.net</a:t>
            </a:r>
            <a:endParaRPr lang="fr-FR" sz="1800" dirty="0" smtClean="0">
              <a:solidFill>
                <a:schemeClr val="tx1"/>
              </a:solidFill>
              <a:latin typeface="Courier New" charset="0"/>
              <a:ea typeface="Courier" charset="0"/>
              <a:cs typeface="Courier" charset="0"/>
            </a:endParaRPr>
          </a:p>
          <a:p>
            <a:pPr algn="just">
              <a:spcAft>
                <a:spcPts val="0"/>
              </a:spcAft>
            </a:pPr>
            <a:r>
              <a:rPr lang="fr-FR" sz="1800" dirty="0" err="1" smtClean="0">
                <a:solidFill>
                  <a:schemeClr val="tx1"/>
                </a:solidFill>
                <a:latin typeface="Courier New" charset="0"/>
                <a:ea typeface="Courier" charset="0"/>
                <a:cs typeface="Courier" charset="0"/>
              </a:rPr>
              <a:t>julie</a:t>
            </a:r>
            <a:r>
              <a:rPr lang="fr-FR" sz="1800" dirty="0" smtClean="0">
                <a:solidFill>
                  <a:schemeClr val="tx1"/>
                </a:solidFill>
                <a:latin typeface="Courier New" charset="0"/>
                <a:ea typeface="Courier" charset="0"/>
                <a:cs typeface="Courier" charset="0"/>
              </a:rPr>
              <a:t> 22 </a:t>
            </a:r>
            <a:r>
              <a:rPr lang="fr-FR" sz="1800" dirty="0" err="1" smtClean="0">
                <a:solidFill>
                  <a:schemeClr val="tx1"/>
                </a:solidFill>
                <a:latin typeface="Courier New" charset="0"/>
                <a:ea typeface="Courier" charset="0"/>
                <a:cs typeface="Courier" charset="0"/>
              </a:rPr>
              <a:t>adm</a:t>
            </a:r>
            <a:r>
              <a:rPr lang="fr-FR" sz="1800" dirty="0" smtClean="0">
                <a:solidFill>
                  <a:schemeClr val="tx1"/>
                </a:solidFill>
                <a:latin typeface="Courier New" charset="0"/>
                <a:ea typeface="Courier" charset="0"/>
                <a:cs typeface="Courier" charset="0"/>
              </a:rPr>
              <a:t> </a:t>
            </a:r>
            <a:r>
              <a:rPr lang="fr-FR" sz="1800" dirty="0" err="1" smtClean="0">
                <a:solidFill>
                  <a:schemeClr val="tx1"/>
                </a:solidFill>
                <a:latin typeface="Courier New" charset="0"/>
                <a:ea typeface="Courier" charset="0"/>
                <a:cs typeface="Courier" charset="0"/>
              </a:rPr>
              <a:t>juliem@sympatico.ca</a:t>
            </a:r>
            <a:endParaRPr lang="fr-FR" sz="1800" dirty="0" smtClean="0">
              <a:solidFill>
                <a:schemeClr val="tx1"/>
              </a:solidFill>
              <a:latin typeface="Courier New" charset="0"/>
              <a:ea typeface="Courier" charset="0"/>
              <a:cs typeface="Courier" charset="0"/>
            </a:endParaRPr>
          </a:p>
          <a:p>
            <a:pPr algn="just">
              <a:spcAft>
                <a:spcPts val="600"/>
              </a:spcAft>
            </a:pPr>
            <a:endParaRPr lang="fr-FR" sz="1800" b="1" dirty="0" smtClean="0">
              <a:solidFill>
                <a:schemeClr val="tx1"/>
              </a:solidFill>
              <a:latin typeface="Courier New"/>
              <a:ea typeface="Courier" charset="0"/>
              <a:cs typeface="Courier New"/>
            </a:endParaRPr>
          </a:p>
          <a:p>
            <a:pPr algn="just">
              <a:spcAft>
                <a:spcPts val="600"/>
              </a:spcAft>
            </a:pPr>
            <a:r>
              <a:rPr lang="fr-FR" sz="1800" dirty="0" smtClean="0">
                <a:solidFill>
                  <a:schemeClr val="tx1"/>
                </a:solidFill>
                <a:latin typeface="Courier" charset="0"/>
                <a:ea typeface="Courier" charset="0"/>
                <a:cs typeface="Courier" charset="0"/>
              </a:rPr>
              <a:t>	</a:t>
            </a:r>
            <a:endParaRPr lang="fr-FR" dirty="0"/>
          </a:p>
        </p:txBody>
      </p:sp>
      <p:sp>
        <p:nvSpPr>
          <p:cNvPr id="11" name="Rectangle à coins arrondis 10"/>
          <p:cNvSpPr>
            <a:spLocks noChangeArrowheads="1"/>
          </p:cNvSpPr>
          <p:nvPr/>
        </p:nvSpPr>
        <p:spPr bwMode="auto">
          <a:xfrm>
            <a:off x="1752600" y="2326245"/>
            <a:ext cx="5105400" cy="1102755"/>
          </a:xfrm>
          <a:prstGeom prst="roundRect">
            <a:avLst>
              <a:gd name="adj" fmla="val 13579"/>
            </a:avLst>
          </a:prstGeom>
          <a:noFill/>
          <a:ln w="9525">
            <a:solidFill>
              <a:schemeClr val="accent5">
                <a:lumMod val="75000"/>
              </a:schemeClr>
            </a:solidFill>
            <a:round/>
            <a:headEnd/>
            <a:tailEnd/>
          </a:ln>
        </p:spPr>
        <p:txBody>
          <a:bodyPr anchor="ctr">
            <a:prstTxWarp prst="textNoShape">
              <a:avLst/>
            </a:prstTxWarp>
          </a:bodyPr>
          <a:lstStyle/>
          <a:p>
            <a:pPr algn="just">
              <a:spcAft>
                <a:spcPts val="0"/>
              </a:spcAft>
            </a:pPr>
            <a:r>
              <a:rPr lang="fr-FR" dirty="0" err="1" smtClean="0">
                <a:latin typeface="Courier New" charset="0"/>
                <a:ea typeface="Courier" charset="0"/>
                <a:cs typeface="Courier" charset="0"/>
              </a:rPr>
              <a:t>michel</a:t>
            </a:r>
            <a:r>
              <a:rPr lang="fr-FR" dirty="0" smtClean="0">
                <a:latin typeface="Courier New" charset="0"/>
                <a:ea typeface="Courier" charset="0"/>
                <a:cs typeface="Courier" charset="0"/>
              </a:rPr>
              <a:t> 24 </a:t>
            </a:r>
            <a:r>
              <a:rPr lang="fr-FR" dirty="0" err="1" smtClean="0">
                <a:latin typeface="Courier New" charset="0"/>
                <a:ea typeface="Courier" charset="0"/>
                <a:cs typeface="Courier" charset="0"/>
              </a:rPr>
              <a:t>inf</a:t>
            </a:r>
            <a:r>
              <a:rPr lang="fr-FR" dirty="0" smtClean="0">
                <a:latin typeface="Courier New" charset="0"/>
                <a:ea typeface="Courier" charset="0"/>
                <a:cs typeface="Courier" charset="0"/>
              </a:rPr>
              <a:t> </a:t>
            </a:r>
            <a:r>
              <a:rPr lang="fr-FR" dirty="0" err="1" smtClean="0">
                <a:latin typeface="Courier New" charset="0"/>
                <a:ea typeface="Courier" charset="0"/>
                <a:cs typeface="Courier" charset="0"/>
              </a:rPr>
              <a:t>michel@uqo.ca</a:t>
            </a:r>
            <a:endParaRPr lang="fr-FR" dirty="0" smtClean="0">
              <a:latin typeface="Courier New" charset="0"/>
              <a:ea typeface="Courier" charset="0"/>
              <a:cs typeface="Courier" charset="0"/>
            </a:endParaRPr>
          </a:p>
          <a:p>
            <a:pPr algn="just">
              <a:spcAft>
                <a:spcPts val="0"/>
              </a:spcAft>
            </a:pPr>
            <a:r>
              <a:rPr lang="fr-FR" dirty="0" smtClean="0">
                <a:latin typeface="Courier New" charset="0"/>
                <a:ea typeface="Courier" charset="0"/>
                <a:cs typeface="Courier" charset="0"/>
              </a:rPr>
              <a:t>richard 25 </a:t>
            </a:r>
            <a:r>
              <a:rPr lang="fr-FR" dirty="0" err="1" smtClean="0">
                <a:latin typeface="Courier New" charset="0"/>
                <a:ea typeface="Courier" charset="0"/>
                <a:cs typeface="Courier" charset="0"/>
              </a:rPr>
              <a:t>inf</a:t>
            </a:r>
            <a:r>
              <a:rPr lang="fr-FR" dirty="0" smtClean="0">
                <a:latin typeface="Courier New" charset="0"/>
                <a:ea typeface="Courier" charset="0"/>
                <a:cs typeface="Courier" charset="0"/>
              </a:rPr>
              <a:t> </a:t>
            </a:r>
            <a:r>
              <a:rPr lang="fr-FR" dirty="0" err="1" smtClean="0">
                <a:latin typeface="Courier New" charset="0"/>
                <a:ea typeface="Courier" charset="0"/>
                <a:cs typeface="Courier" charset="0"/>
              </a:rPr>
              <a:t>rcaron@videotron.ca</a:t>
            </a:r>
            <a:r>
              <a:rPr lang="fr-FR" dirty="0" smtClean="0">
                <a:latin typeface="Courier New" charset="0"/>
                <a:ea typeface="Courier" charset="0"/>
                <a:cs typeface="Courier" charset="0"/>
              </a:rPr>
              <a:t> </a:t>
            </a:r>
            <a:endParaRPr lang="fr-FR" dirty="0"/>
          </a:p>
        </p:txBody>
      </p:sp>
      <p:sp>
        <p:nvSpPr>
          <p:cNvPr id="13" name="Rectangle à coins arrondis 12"/>
          <p:cNvSpPr/>
          <p:nvPr/>
        </p:nvSpPr>
        <p:spPr>
          <a:xfrm>
            <a:off x="1295400" y="1716645"/>
            <a:ext cx="5791200" cy="802245"/>
          </a:xfrm>
          <a:prstGeom prst="roundRect">
            <a:avLst/>
          </a:prstGeom>
          <a:solidFill>
            <a:schemeClr val="bg2"/>
          </a:solidFill>
          <a:ln w="9525">
            <a:solidFill>
              <a:srgbClr val="CEC3A0"/>
            </a:solidFill>
            <a:round/>
            <a:headEnd/>
            <a:tailEnd/>
          </a:ln>
        </p:spPr>
        <p:txBody>
          <a:bodyPr>
            <a:prstTxWarp prst="textNoShape">
              <a:avLst/>
            </a:prstTxWarp>
          </a:bodyPr>
          <a:lstStyle/>
          <a:p>
            <a:pPr marL="0" lvl="1"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err="1" smtClean="0">
                <a:solidFill>
                  <a:srgbClr val="000000"/>
                </a:solidFill>
                <a:latin typeface="Courier New"/>
                <a:cs typeface="Courier New"/>
              </a:rPr>
              <a:t>awk</a:t>
            </a:r>
            <a:r>
              <a:rPr lang="fr-FR" dirty="0" smtClean="0">
                <a:solidFill>
                  <a:srgbClr val="000000"/>
                </a:solidFill>
                <a:latin typeface="Courier New"/>
                <a:cs typeface="Courier New"/>
              </a:rPr>
              <a:t> ’$3 == “</a:t>
            </a:r>
            <a:r>
              <a:rPr lang="fr-FR" dirty="0" err="1" smtClean="0">
                <a:solidFill>
                  <a:srgbClr val="000000"/>
                </a:solidFill>
                <a:latin typeface="Courier New"/>
                <a:cs typeface="Courier New"/>
              </a:rPr>
              <a:t>inf</a:t>
            </a:r>
            <a:r>
              <a:rPr lang="fr-FR" dirty="0" smtClean="0">
                <a:solidFill>
                  <a:srgbClr val="000000"/>
                </a:solidFill>
                <a:latin typeface="Courier New"/>
                <a:cs typeface="Courier New"/>
              </a:rPr>
              <a:t>" {</a:t>
            </a:r>
            <a:r>
              <a:rPr lang="fr-FR" dirty="0" err="1" smtClean="0">
                <a:solidFill>
                  <a:srgbClr val="000000"/>
                </a:solidFill>
                <a:latin typeface="Courier New"/>
                <a:cs typeface="Courier New"/>
              </a:rPr>
              <a:t>print</a:t>
            </a:r>
            <a:r>
              <a:rPr lang="fr-FR" dirty="0" smtClean="0">
                <a:solidFill>
                  <a:srgbClr val="000000"/>
                </a:solidFill>
                <a:latin typeface="Courier New"/>
                <a:cs typeface="Courier New"/>
              </a:rPr>
              <a:t> $0}' ’ </a:t>
            </a:r>
            <a:r>
              <a:rPr lang="fr-FR" dirty="0" err="1" smtClean="0">
                <a:solidFill>
                  <a:srgbClr val="000000"/>
                </a:solidFill>
                <a:latin typeface="Courier New"/>
                <a:cs typeface="Courier New"/>
              </a:rPr>
              <a:t>awk.in</a:t>
            </a:r>
            <a:endParaRPr lang="fr-FR" dirty="0" smtClean="0">
              <a:solidFill>
                <a:srgbClr val="000000"/>
              </a:solidFill>
              <a:latin typeface="Courier New"/>
              <a:ea typeface="Courier" charset="0"/>
              <a:cs typeface="Courier New"/>
            </a:endParaRPr>
          </a:p>
        </p:txBody>
      </p:sp>
      <p:sp>
        <p:nvSpPr>
          <p:cNvPr id="15" name="Rectangle à coins arrondis 14"/>
          <p:cNvSpPr/>
          <p:nvPr/>
        </p:nvSpPr>
        <p:spPr>
          <a:xfrm>
            <a:off x="1295400" y="3962400"/>
            <a:ext cx="5791200" cy="802245"/>
          </a:xfrm>
          <a:prstGeom prst="roundRect">
            <a:avLst/>
          </a:prstGeom>
          <a:solidFill>
            <a:schemeClr val="bg2"/>
          </a:solidFill>
          <a:ln w="9525">
            <a:solidFill>
              <a:srgbClr val="CEC3A0"/>
            </a:solidFill>
            <a:round/>
            <a:headEnd/>
            <a:tailEnd/>
          </a:ln>
        </p:spPr>
        <p:txBody>
          <a:bodyPr>
            <a:prstTxWarp prst="textNoShape">
              <a:avLst/>
            </a:prstTxWarp>
          </a:bodyPr>
          <a:lstStyle/>
          <a:p>
            <a:pPr marL="0" lvl="1"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smtClean="0">
                <a:solidFill>
                  <a:srgbClr val="000000"/>
                </a:solidFill>
                <a:latin typeface="Courier New"/>
                <a:cs typeface="Courier New"/>
              </a:rPr>
              <a:t>$</a:t>
            </a:r>
            <a:r>
              <a:rPr lang="fr-FR" dirty="0" err="1" smtClean="0">
                <a:solidFill>
                  <a:srgbClr val="000000"/>
                </a:solidFill>
                <a:latin typeface="Courier New"/>
                <a:cs typeface="Courier New"/>
              </a:rPr>
              <a:t>awk</a:t>
            </a:r>
            <a:r>
              <a:rPr lang="fr-FR" dirty="0" smtClean="0">
                <a:solidFill>
                  <a:srgbClr val="000000"/>
                </a:solidFill>
                <a:latin typeface="Courier New"/>
                <a:cs typeface="Courier New"/>
              </a:rPr>
              <a:t> ’/j/  {</a:t>
            </a:r>
            <a:r>
              <a:rPr lang="fr-FR" dirty="0" err="1" smtClean="0">
                <a:solidFill>
                  <a:srgbClr val="000000"/>
                </a:solidFill>
                <a:latin typeface="Courier New"/>
                <a:cs typeface="Courier New"/>
              </a:rPr>
              <a:t>print</a:t>
            </a:r>
            <a:r>
              <a:rPr lang="fr-FR" dirty="0" smtClean="0">
                <a:solidFill>
                  <a:srgbClr val="000000"/>
                </a:solidFill>
                <a:latin typeface="Courier New"/>
                <a:cs typeface="Courier New"/>
              </a:rPr>
              <a:t> $0}' ’ </a:t>
            </a:r>
            <a:r>
              <a:rPr lang="fr-FR" dirty="0" err="1" smtClean="0">
                <a:solidFill>
                  <a:srgbClr val="000000"/>
                </a:solidFill>
                <a:latin typeface="Courier New"/>
                <a:cs typeface="Courier New"/>
              </a:rPr>
              <a:t>awk.in</a:t>
            </a:r>
            <a:endParaRPr lang="fr-FR" dirty="0" smtClean="0">
              <a:solidFill>
                <a:srgbClr val="000000"/>
              </a:solidFill>
              <a:latin typeface="Courier New"/>
              <a:cs typeface="Courier New"/>
            </a:endParaRPr>
          </a:p>
        </p:txBody>
      </p:sp>
      <p:sp>
        <p:nvSpPr>
          <p:cNvPr id="18" name="Rectangle 17"/>
          <p:cNvSpPr/>
          <p:nvPr/>
        </p:nvSpPr>
        <p:spPr>
          <a:xfrm>
            <a:off x="1738835" y="1078468"/>
            <a:ext cx="5652565" cy="369332"/>
          </a:xfrm>
          <a:prstGeom prst="rect">
            <a:avLst/>
          </a:prstGeom>
        </p:spPr>
        <p:txBody>
          <a:bodyPr wrap="square">
            <a:spAutoFit/>
          </a:bodyPr>
          <a:lstStyle/>
          <a:p>
            <a:pPr algn="ctr"/>
            <a:r>
              <a:rPr lang="en-US" b="1" dirty="0" err="1" smtClean="0">
                <a:solidFill>
                  <a:srgbClr val="E08434"/>
                </a:solidFill>
                <a:latin typeface="Calibri (Corps)"/>
                <a:cs typeface="Calibri (Corps)"/>
              </a:rPr>
              <a:t>awk</a:t>
            </a:r>
            <a:r>
              <a:rPr lang="en-US" b="1" dirty="0" smtClean="0">
                <a:solidFill>
                  <a:srgbClr val="E08434"/>
                </a:solidFill>
                <a:latin typeface="Calibri (Corps)"/>
                <a:cs typeface="Calibri (Corps)"/>
              </a:rPr>
              <a:t>: </a:t>
            </a:r>
            <a:r>
              <a:rPr lang="en-US" dirty="0" smtClean="0">
                <a:latin typeface="Calibri (Corps)"/>
                <a:cs typeface="Calibri (Corps)"/>
              </a:rPr>
              <a:t>Searching and line modification</a:t>
            </a:r>
            <a:endParaRPr lang="en-US" dirty="0">
              <a:latin typeface="Calibri (Corps)"/>
              <a:cs typeface="Calibri (Corps)"/>
            </a:endParaRPr>
          </a:p>
        </p:txBody>
      </p:sp>
      <p:sp>
        <p:nvSpPr>
          <p:cNvPr id="19" name="Rectangle 18"/>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fr-FR" sz="2400" b="1" dirty="0" smtClean="0">
                <a:solidFill>
                  <a:schemeClr val="bg1"/>
                </a:solidFill>
              </a:rPr>
              <a:t>How to </a:t>
            </a:r>
            <a:r>
              <a:rPr lang="fr-FR" sz="2400" b="1" dirty="0" err="1" smtClean="0">
                <a:solidFill>
                  <a:schemeClr val="bg1"/>
                </a:solidFill>
              </a:rPr>
              <a:t>get</a:t>
            </a:r>
            <a:r>
              <a:rPr lang="fr-FR" sz="2400" b="1" dirty="0" smtClean="0">
                <a:solidFill>
                  <a:schemeClr val="bg1"/>
                </a:solidFill>
              </a:rPr>
              <a:t> information </a:t>
            </a:r>
            <a:r>
              <a:rPr lang="fr-FR" sz="2400" b="1" dirty="0" err="1" smtClean="0">
                <a:solidFill>
                  <a:schemeClr val="bg1"/>
                </a:solidFill>
              </a:rPr>
              <a:t>from</a:t>
            </a:r>
            <a:r>
              <a:rPr lang="fr-FR" sz="2400" b="1" dirty="0" smtClean="0">
                <a:solidFill>
                  <a:schemeClr val="bg1"/>
                </a:solidFill>
              </a:rPr>
              <a:t> output files?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11"/>
          <p:cNvSpPr>
            <a:spLocks noChangeArrowheads="1"/>
          </p:cNvSpPr>
          <p:nvPr/>
        </p:nvSpPr>
        <p:spPr bwMode="auto">
          <a:xfrm>
            <a:off x="1828800" y="4800600"/>
            <a:ext cx="5105400" cy="914400"/>
          </a:xfrm>
          <a:prstGeom prst="roundRect">
            <a:avLst>
              <a:gd name="adj" fmla="val 13579"/>
            </a:avLst>
          </a:prstGeom>
          <a:noFill/>
          <a:ln w="9525">
            <a:solidFill>
              <a:srgbClr val="31859C"/>
            </a:solidFill>
            <a:round/>
            <a:headEnd/>
            <a:tailEnd/>
          </a:ln>
        </p:spPr>
        <p:txBody>
          <a:bodyPr anchor="ctr">
            <a:prstTxWarp prst="textNoShape">
              <a:avLst/>
            </a:prstTxWarp>
          </a:bodyPr>
          <a:lstStyle/>
          <a:p>
            <a:pPr algn="just">
              <a:spcAft>
                <a:spcPts val="600"/>
              </a:spcAft>
            </a:pPr>
            <a:endParaRPr lang="fr-FR" sz="1800" b="1" dirty="0" smtClean="0">
              <a:solidFill>
                <a:schemeClr val="tx1"/>
              </a:solidFill>
              <a:latin typeface="Courier New" charset="0"/>
              <a:ea typeface="Courier" charset="0"/>
              <a:cs typeface="Courier" charset="0"/>
            </a:endParaRPr>
          </a:p>
          <a:p>
            <a:pPr algn="just">
              <a:spcAft>
                <a:spcPts val="600"/>
              </a:spcAft>
            </a:pPr>
            <a:r>
              <a:rPr lang="fr-FR" dirty="0" smtClean="0">
                <a:latin typeface="Courier New" charset="0"/>
                <a:ea typeface="Courier" charset="0"/>
                <a:cs typeface="Courier" charset="0"/>
              </a:rPr>
              <a:t>jean 32 ri </a:t>
            </a:r>
            <a:r>
              <a:rPr lang="fr-FR" dirty="0" err="1" smtClean="0">
                <a:latin typeface="Courier New" charset="0"/>
                <a:ea typeface="Courier" charset="0"/>
                <a:cs typeface="Courier" charset="0"/>
              </a:rPr>
              <a:t>jeanc@inexpress.net</a:t>
            </a:r>
            <a:endParaRPr lang="fr-FR" sz="1800" b="1" dirty="0" smtClean="0">
              <a:solidFill>
                <a:schemeClr val="tx1"/>
              </a:solidFill>
              <a:latin typeface="Courier New"/>
              <a:ea typeface="Courier" charset="0"/>
              <a:cs typeface="Courier New"/>
            </a:endParaRPr>
          </a:p>
          <a:p>
            <a:pPr algn="just">
              <a:spcAft>
                <a:spcPts val="600"/>
              </a:spcAft>
            </a:pPr>
            <a:r>
              <a:rPr lang="fr-FR" sz="1800" dirty="0" smtClean="0">
                <a:solidFill>
                  <a:schemeClr val="tx1"/>
                </a:solidFill>
                <a:latin typeface="Courier" charset="0"/>
                <a:ea typeface="Courier" charset="0"/>
                <a:cs typeface="Courier" charset="0"/>
              </a:rPr>
              <a:t>	</a:t>
            </a:r>
            <a:endParaRPr lang="fr-FR" dirty="0"/>
          </a:p>
        </p:txBody>
      </p:sp>
      <p:sp>
        <p:nvSpPr>
          <p:cNvPr id="13" name="Rectangle à coins arrondis 12"/>
          <p:cNvSpPr>
            <a:spLocks noChangeArrowheads="1"/>
          </p:cNvSpPr>
          <p:nvPr/>
        </p:nvSpPr>
        <p:spPr bwMode="auto">
          <a:xfrm>
            <a:off x="1752600" y="2362200"/>
            <a:ext cx="5334000" cy="1524000"/>
          </a:xfrm>
          <a:prstGeom prst="roundRect">
            <a:avLst>
              <a:gd name="adj" fmla="val 13579"/>
            </a:avLst>
          </a:prstGeom>
          <a:noFill/>
          <a:ln w="9525">
            <a:solidFill>
              <a:schemeClr val="accent5">
                <a:lumMod val="75000"/>
              </a:schemeClr>
            </a:solidFill>
            <a:round/>
            <a:headEnd/>
            <a:tailEnd/>
          </a:ln>
        </p:spPr>
        <p:txBody>
          <a:bodyPr anchor="ctr">
            <a:prstTxWarp prst="textNoShape">
              <a:avLst/>
            </a:prstTxWarp>
          </a:bodyPr>
          <a:lstStyle/>
          <a:p>
            <a:pPr algn="just">
              <a:spcAft>
                <a:spcPts val="0"/>
              </a:spcAft>
            </a:pPr>
            <a:endParaRPr lang="fr-FR" dirty="0" smtClean="0">
              <a:latin typeface="Courier New" charset="0"/>
              <a:ea typeface="Courier" charset="0"/>
              <a:cs typeface="Courier" charset="0"/>
            </a:endParaRPr>
          </a:p>
          <a:p>
            <a:pPr algn="just">
              <a:spcAft>
                <a:spcPts val="0"/>
              </a:spcAft>
            </a:pPr>
            <a:r>
              <a:rPr lang="fr-FR" dirty="0" smtClean="0">
                <a:latin typeface="Courier New" charset="0"/>
                <a:ea typeface="Courier" charset="0"/>
                <a:cs typeface="Courier" charset="0"/>
              </a:rPr>
              <a:t>Helene 46</a:t>
            </a:r>
          </a:p>
          <a:p>
            <a:pPr algn="just">
              <a:spcAft>
                <a:spcPts val="0"/>
              </a:spcAft>
            </a:pPr>
            <a:r>
              <a:rPr lang="fr-FR" dirty="0" smtClean="0">
                <a:latin typeface="Courier New" charset="0"/>
                <a:ea typeface="Courier" charset="0"/>
                <a:cs typeface="Courier" charset="0"/>
              </a:rPr>
              <a:t>Jean 12</a:t>
            </a:r>
          </a:p>
          <a:p>
            <a:pPr algn="just">
              <a:spcAft>
                <a:spcPts val="0"/>
              </a:spcAft>
            </a:pPr>
            <a:r>
              <a:rPr lang="fr-FR" dirty="0" smtClean="0">
                <a:latin typeface="Courier New" charset="0"/>
                <a:ea typeface="Courier" charset="0"/>
                <a:cs typeface="Courier" charset="0"/>
              </a:rPr>
              <a:t>Julie 12</a:t>
            </a:r>
          </a:p>
          <a:p>
            <a:pPr algn="just">
              <a:spcAft>
                <a:spcPts val="0"/>
              </a:spcAft>
            </a:pPr>
            <a:r>
              <a:rPr lang="fr-FR" dirty="0" smtClean="0">
                <a:latin typeface="Courier New" charset="0"/>
                <a:ea typeface="Courier" charset="0"/>
                <a:cs typeface="Courier" charset="0"/>
              </a:rPr>
              <a:t>Michel 14</a:t>
            </a:r>
          </a:p>
          <a:p>
            <a:pPr algn="just">
              <a:spcAft>
                <a:spcPts val="0"/>
              </a:spcAft>
            </a:pPr>
            <a:r>
              <a:rPr lang="fr-FR" dirty="0" smtClean="0">
                <a:latin typeface="Courier New" charset="0"/>
                <a:ea typeface="Courier" charset="0"/>
                <a:cs typeface="Courier" charset="0"/>
              </a:rPr>
              <a:t>Richard 15 </a:t>
            </a:r>
            <a:r>
              <a:rPr lang="fr-FR" dirty="0" smtClean="0">
                <a:latin typeface="Courier" charset="0"/>
                <a:ea typeface="Courier" charset="0"/>
                <a:cs typeface="Courier" charset="0"/>
              </a:rPr>
              <a:t>	</a:t>
            </a:r>
            <a:endParaRPr lang="fr-FR" b="1" dirty="0" smtClean="0">
              <a:latin typeface="Courier New"/>
              <a:ea typeface="Courier" charset="0"/>
              <a:cs typeface="Courier New"/>
            </a:endParaRPr>
          </a:p>
          <a:p>
            <a:pPr algn="just">
              <a:spcAft>
                <a:spcPts val="600"/>
              </a:spcAft>
            </a:pPr>
            <a:r>
              <a:rPr lang="fr-FR" dirty="0" smtClean="0">
                <a:latin typeface="Courier" charset="0"/>
                <a:ea typeface="Courier" charset="0"/>
                <a:cs typeface="Courier" charset="0"/>
              </a:rPr>
              <a:t>	</a:t>
            </a:r>
            <a:endParaRPr lang="fr-FR" dirty="0"/>
          </a:p>
        </p:txBody>
      </p:sp>
      <p:sp>
        <p:nvSpPr>
          <p:cNvPr id="14" name="Rectangle à coins arrondis 13"/>
          <p:cNvSpPr/>
          <p:nvPr/>
        </p:nvSpPr>
        <p:spPr>
          <a:xfrm>
            <a:off x="1295400" y="1640445"/>
            <a:ext cx="5791200" cy="802245"/>
          </a:xfrm>
          <a:prstGeom prst="roundRect">
            <a:avLst/>
          </a:prstGeom>
          <a:solidFill>
            <a:schemeClr val="bg2"/>
          </a:solidFill>
          <a:ln w="9525">
            <a:solidFill>
              <a:srgbClr val="CEC3A0"/>
            </a:solidFill>
            <a:round/>
            <a:headEnd/>
            <a:tailEnd/>
          </a:ln>
        </p:spPr>
        <p:txBody>
          <a:bodyPr>
            <a:prstTxWarp prst="textNoShape">
              <a:avLst/>
            </a:prstTxWarp>
          </a:bodyPr>
          <a:lstStyle/>
          <a:p>
            <a:pPr marL="0" lvl="1"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err="1" smtClean="0">
                <a:solidFill>
                  <a:srgbClr val="000000"/>
                </a:solidFill>
                <a:latin typeface="Courier New"/>
                <a:cs typeface="Courier New"/>
              </a:rPr>
              <a:t>awk</a:t>
            </a:r>
            <a:r>
              <a:rPr lang="fr-FR" dirty="0" smtClean="0">
                <a:solidFill>
                  <a:srgbClr val="000000"/>
                </a:solidFill>
                <a:latin typeface="Courier New"/>
                <a:cs typeface="Courier New"/>
              </a:rPr>
              <a:t>  ’ {</a:t>
            </a:r>
            <a:r>
              <a:rPr lang="fr-FR" dirty="0" err="1" smtClean="0">
                <a:solidFill>
                  <a:srgbClr val="000000"/>
                </a:solidFill>
                <a:latin typeface="Courier New"/>
                <a:cs typeface="Courier New"/>
              </a:rPr>
              <a:t>print</a:t>
            </a:r>
            <a:r>
              <a:rPr lang="fr-FR" dirty="0" smtClean="0">
                <a:solidFill>
                  <a:srgbClr val="000000"/>
                </a:solidFill>
                <a:latin typeface="Courier New"/>
                <a:cs typeface="Courier New"/>
              </a:rPr>
              <a:t> $1,$2-10} ’ </a:t>
            </a:r>
            <a:r>
              <a:rPr lang="fr-FR" dirty="0" err="1" smtClean="0">
                <a:solidFill>
                  <a:srgbClr val="000000"/>
                </a:solidFill>
                <a:latin typeface="Courier New"/>
                <a:cs typeface="Courier New"/>
              </a:rPr>
              <a:t>awk.in</a:t>
            </a:r>
            <a:endParaRPr lang="fr-FR" dirty="0" smtClean="0">
              <a:solidFill>
                <a:srgbClr val="000000"/>
              </a:solidFill>
              <a:latin typeface="Courier New"/>
              <a:ea typeface="Courier" charset="0"/>
              <a:cs typeface="Courier New"/>
            </a:endParaRPr>
          </a:p>
        </p:txBody>
      </p:sp>
      <p:sp>
        <p:nvSpPr>
          <p:cNvPr id="15" name="Rectangle à coins arrondis 14"/>
          <p:cNvSpPr/>
          <p:nvPr/>
        </p:nvSpPr>
        <p:spPr>
          <a:xfrm>
            <a:off x="838200" y="4267200"/>
            <a:ext cx="7543800" cy="802245"/>
          </a:xfrm>
          <a:prstGeom prst="roundRect">
            <a:avLst/>
          </a:prstGeom>
          <a:solidFill>
            <a:schemeClr val="bg2"/>
          </a:solidFill>
          <a:ln w="9525">
            <a:solidFill>
              <a:srgbClr val="CEC3A0"/>
            </a:solidFill>
            <a:round/>
            <a:headEnd/>
            <a:tailEnd/>
          </a:ln>
        </p:spPr>
        <p:txBody>
          <a:bodyPr>
            <a:prstTxWarp prst="textNoShape">
              <a:avLst/>
            </a:prstTxWarp>
          </a:bodyPr>
          <a:lstStyle/>
          <a:p>
            <a:pPr marL="0" lvl="1"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err="1" smtClean="0">
                <a:solidFill>
                  <a:srgbClr val="000000"/>
                </a:solidFill>
                <a:latin typeface="Courier New"/>
                <a:cs typeface="Courier New"/>
              </a:rPr>
              <a:t>awk</a:t>
            </a:r>
            <a:r>
              <a:rPr lang="fr-FR" dirty="0" smtClean="0">
                <a:solidFill>
                  <a:srgbClr val="000000"/>
                </a:solidFill>
                <a:latin typeface="Courier New"/>
                <a:cs typeface="Courier New"/>
              </a:rPr>
              <a:t>  ’ $2 &gt; 30 &amp;&amp; $3 ==  “ri"  {</a:t>
            </a:r>
            <a:r>
              <a:rPr lang="fr-FR" dirty="0" err="1" smtClean="0">
                <a:solidFill>
                  <a:srgbClr val="000000"/>
                </a:solidFill>
                <a:latin typeface="Courier New"/>
                <a:cs typeface="Courier New"/>
              </a:rPr>
              <a:t>print</a:t>
            </a:r>
            <a:r>
              <a:rPr lang="fr-FR" dirty="0" smtClean="0">
                <a:solidFill>
                  <a:srgbClr val="000000"/>
                </a:solidFill>
                <a:latin typeface="Courier New"/>
                <a:cs typeface="Courier New"/>
              </a:rPr>
              <a:t> $0} ’ </a:t>
            </a:r>
            <a:r>
              <a:rPr lang="fr-FR" dirty="0" err="1" smtClean="0">
                <a:solidFill>
                  <a:srgbClr val="000000"/>
                </a:solidFill>
                <a:latin typeface="Courier New"/>
                <a:cs typeface="Courier New"/>
              </a:rPr>
              <a:t>awk.in</a:t>
            </a:r>
            <a:endParaRPr lang="fr-FR" dirty="0" smtClean="0">
              <a:solidFill>
                <a:srgbClr val="000000"/>
              </a:solidFill>
              <a:latin typeface="Courier New"/>
              <a:cs typeface="Courier New"/>
            </a:endParaRPr>
          </a:p>
        </p:txBody>
      </p:sp>
      <p:sp>
        <p:nvSpPr>
          <p:cNvPr id="16" name="Rectangle 5"/>
          <p:cNvSpPr>
            <a:spLocks noChangeArrowheads="1"/>
          </p:cNvSpPr>
          <p:nvPr/>
        </p:nvSpPr>
        <p:spPr bwMode="auto">
          <a:xfrm>
            <a:off x="835025" y="5890043"/>
            <a:ext cx="7089775" cy="586957"/>
          </a:xfrm>
          <a:prstGeom prst="rect">
            <a:avLst/>
          </a:prstGeom>
          <a:noFill/>
          <a:ln w="9525">
            <a:noFill/>
            <a:round/>
            <a:headEnd/>
            <a:tailEnd/>
          </a:ln>
        </p:spPr>
        <p:txBody>
          <a:bodyPr wrap="square" lIns="90000" tIns="46800" rIns="90000" bIns="46800">
            <a:prstTxWarp prst="textNoShape">
              <a:avLst/>
            </a:prstTxWarp>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1" dirty="0" smtClean="0">
                <a:solidFill>
                  <a:schemeClr val="accent6">
                    <a:lumMod val="75000"/>
                  </a:schemeClr>
                </a:solidFill>
                <a:latin typeface="Calibri (Corps)"/>
                <a:cs typeface="Calibri (Corps)"/>
              </a:rPr>
              <a:t>Theses commands can be used either with  STDOUT or tabulated files (such as </a:t>
            </a:r>
            <a:r>
              <a:rPr lang="en-US" sz="1600" b="1" dirty="0" err="1" smtClean="0">
                <a:solidFill>
                  <a:schemeClr val="accent6">
                    <a:lumMod val="75000"/>
                  </a:schemeClr>
                </a:solidFill>
                <a:latin typeface="Calibri (Corps)"/>
                <a:cs typeface="Calibri (Corps)"/>
              </a:rPr>
              <a:t>gff</a:t>
            </a:r>
            <a:r>
              <a:rPr lang="en-US" sz="1600" b="1" dirty="0" smtClean="0">
                <a:solidFill>
                  <a:schemeClr val="accent6">
                    <a:lumMod val="75000"/>
                  </a:schemeClr>
                </a:solidFill>
                <a:latin typeface="Calibri (Corps)"/>
                <a:cs typeface="Calibri (Corps)"/>
              </a:rPr>
              <a:t>, blast m8 files, </a:t>
            </a:r>
            <a:r>
              <a:rPr lang="en-US" sz="1600" b="1" dirty="0" err="1" smtClean="0">
                <a:solidFill>
                  <a:schemeClr val="accent6">
                    <a:lumMod val="75000"/>
                  </a:schemeClr>
                </a:solidFill>
                <a:latin typeface="Calibri (Corps)"/>
                <a:cs typeface="Calibri (Corps)"/>
              </a:rPr>
              <a:t>vcf</a:t>
            </a:r>
            <a:r>
              <a:rPr lang="en-US" sz="1600" b="1" dirty="0" smtClean="0">
                <a:solidFill>
                  <a:schemeClr val="accent6">
                    <a:lumMod val="75000"/>
                  </a:schemeClr>
                </a:solidFill>
                <a:latin typeface="Calibri (Corps)"/>
                <a:cs typeface="Calibri (Corps)"/>
              </a:rPr>
              <a:t>)</a:t>
            </a:r>
            <a:endParaRPr lang="en-US" sz="1600" b="1" dirty="0">
              <a:solidFill>
                <a:schemeClr val="accent6">
                  <a:lumMod val="75000"/>
                </a:schemeClr>
              </a:solidFill>
              <a:latin typeface="Calibri (Corps)"/>
              <a:cs typeface="Calibri (Corps)"/>
            </a:endParaRPr>
          </a:p>
        </p:txBody>
      </p:sp>
      <p:sp>
        <p:nvSpPr>
          <p:cNvPr id="17" name="Rectangle 16"/>
          <p:cNvSpPr/>
          <p:nvPr/>
        </p:nvSpPr>
        <p:spPr>
          <a:xfrm>
            <a:off x="1738835" y="1078468"/>
            <a:ext cx="5652565" cy="369332"/>
          </a:xfrm>
          <a:prstGeom prst="rect">
            <a:avLst/>
          </a:prstGeom>
        </p:spPr>
        <p:txBody>
          <a:bodyPr wrap="square">
            <a:spAutoFit/>
          </a:bodyPr>
          <a:lstStyle/>
          <a:p>
            <a:pPr algn="ctr"/>
            <a:r>
              <a:rPr lang="en-US" b="1" dirty="0" err="1" smtClean="0">
                <a:solidFill>
                  <a:srgbClr val="E08434"/>
                </a:solidFill>
                <a:latin typeface="Calibri (Corps)"/>
                <a:cs typeface="Calibri (Corps)"/>
              </a:rPr>
              <a:t>awk</a:t>
            </a:r>
            <a:r>
              <a:rPr lang="en-US" b="1" dirty="0" smtClean="0">
                <a:solidFill>
                  <a:srgbClr val="E08434"/>
                </a:solidFill>
                <a:latin typeface="Calibri (Corps)"/>
                <a:cs typeface="Calibri (Corps)"/>
              </a:rPr>
              <a:t>: </a:t>
            </a:r>
            <a:r>
              <a:rPr lang="en-US" dirty="0" smtClean="0">
                <a:latin typeface="Calibri (Corps)"/>
                <a:cs typeface="Calibri (Corps)"/>
              </a:rPr>
              <a:t>Searching and line modification</a:t>
            </a:r>
            <a:endParaRPr lang="en-US" dirty="0">
              <a:latin typeface="Calibri (Corps)"/>
              <a:cs typeface="Calibri (Corps)"/>
            </a:endParaRPr>
          </a:p>
        </p:txBody>
      </p:sp>
      <p:sp>
        <p:nvSpPr>
          <p:cNvPr id="18" name="Rectangle 17"/>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fr-FR" sz="2400" b="1" dirty="0" smtClean="0">
                <a:solidFill>
                  <a:schemeClr val="bg1"/>
                </a:solidFill>
              </a:rPr>
              <a:t>How to </a:t>
            </a:r>
            <a:r>
              <a:rPr lang="fr-FR" sz="2400" b="1" dirty="0" err="1" smtClean="0">
                <a:solidFill>
                  <a:schemeClr val="bg1"/>
                </a:solidFill>
              </a:rPr>
              <a:t>get</a:t>
            </a:r>
            <a:r>
              <a:rPr lang="fr-FR" sz="2400" b="1" dirty="0" smtClean="0">
                <a:solidFill>
                  <a:schemeClr val="bg1"/>
                </a:solidFill>
              </a:rPr>
              <a:t> information </a:t>
            </a:r>
            <a:r>
              <a:rPr lang="fr-FR" sz="2400" b="1" dirty="0" err="1" smtClean="0">
                <a:solidFill>
                  <a:schemeClr val="bg1"/>
                </a:solidFill>
              </a:rPr>
              <a:t>from</a:t>
            </a:r>
            <a:r>
              <a:rPr lang="fr-FR" sz="2400" b="1" dirty="0" smtClean="0">
                <a:solidFill>
                  <a:schemeClr val="bg1"/>
                </a:solidFill>
              </a:rPr>
              <a:t> output files?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fr-FR" sz="2400" b="1" dirty="0" smtClean="0">
                <a:solidFill>
                  <a:schemeClr val="bg1"/>
                </a:solidFill>
              </a:rPr>
              <a:t>Data </a:t>
            </a:r>
            <a:r>
              <a:rPr lang="fr-FR" sz="2400" b="1" dirty="0" err="1" smtClean="0">
                <a:solidFill>
                  <a:schemeClr val="bg1"/>
                </a:solidFill>
              </a:rPr>
              <a:t>transfer</a:t>
            </a:r>
            <a:r>
              <a:rPr lang="fr-FR" sz="2400" b="1" dirty="0" smtClean="0">
                <a:solidFill>
                  <a:schemeClr val="bg1"/>
                </a:solidFill>
              </a:rPr>
              <a:t> : </a:t>
            </a:r>
            <a:r>
              <a:rPr lang="fr-FR" sz="2400" b="1" dirty="0" err="1" smtClean="0">
                <a:solidFill>
                  <a:schemeClr val="bg1"/>
                </a:solidFill>
              </a:rPr>
              <a:t>from</a:t>
            </a:r>
            <a:r>
              <a:rPr lang="fr-FR" sz="2400" b="1" dirty="0" smtClean="0">
                <a:solidFill>
                  <a:schemeClr val="bg1"/>
                </a:solidFill>
              </a:rPr>
              <a:t>/to </a:t>
            </a:r>
            <a:r>
              <a:rPr lang="fr-FR" sz="2400" b="1" dirty="0" err="1" smtClean="0">
                <a:solidFill>
                  <a:schemeClr val="bg1"/>
                </a:solidFill>
              </a:rPr>
              <a:t>my</a:t>
            </a:r>
            <a:r>
              <a:rPr lang="fr-FR" sz="2400" b="1" dirty="0" smtClean="0">
                <a:solidFill>
                  <a:schemeClr val="bg1"/>
                </a:solidFill>
              </a:rPr>
              <a:t> desktop</a:t>
            </a:r>
          </a:p>
        </p:txBody>
      </p:sp>
      <p:sp>
        <p:nvSpPr>
          <p:cNvPr id="6" name="Rectangle 5"/>
          <p:cNvSpPr/>
          <p:nvPr/>
        </p:nvSpPr>
        <p:spPr>
          <a:xfrm>
            <a:off x="1738835" y="1078468"/>
            <a:ext cx="6073525" cy="369332"/>
          </a:xfrm>
          <a:prstGeom prst="rect">
            <a:avLst/>
          </a:prstGeom>
        </p:spPr>
        <p:txBody>
          <a:bodyPr wrap="square">
            <a:spAutoFit/>
          </a:bodyPr>
          <a:lstStyle/>
          <a:p>
            <a:pPr algn="ctr"/>
            <a:r>
              <a:rPr lang="en-US" b="1" dirty="0" err="1" smtClean="0">
                <a:solidFill>
                  <a:srgbClr val="E08434"/>
                </a:solidFill>
                <a:latin typeface="Calibri (Corps)"/>
                <a:cs typeface="Calibri (Corps)"/>
              </a:rPr>
              <a:t>Filezilla</a:t>
            </a:r>
            <a:r>
              <a:rPr lang="en-US" b="1" dirty="0" smtClean="0">
                <a:solidFill>
                  <a:srgbClr val="E08434"/>
                </a:solidFill>
                <a:latin typeface="Calibri (Corps)"/>
                <a:cs typeface="Calibri (Corps)"/>
              </a:rPr>
              <a:t>, </a:t>
            </a:r>
            <a:r>
              <a:rPr lang="en-US" b="1" dirty="0" err="1" smtClean="0">
                <a:solidFill>
                  <a:srgbClr val="E08434"/>
                </a:solidFill>
                <a:latin typeface="Calibri (Corps)"/>
                <a:cs typeface="Calibri (Corps)"/>
              </a:rPr>
              <a:t>winscp</a:t>
            </a:r>
            <a:r>
              <a:rPr lang="en-US" b="1" dirty="0" smtClean="0">
                <a:solidFill>
                  <a:srgbClr val="E08434"/>
                </a:solidFill>
                <a:latin typeface="Calibri (Corps)"/>
                <a:cs typeface="Calibri (Corps)"/>
              </a:rPr>
              <a:t>, </a:t>
            </a:r>
            <a:r>
              <a:rPr lang="en-US" b="1" dirty="0" err="1" smtClean="0">
                <a:solidFill>
                  <a:srgbClr val="E08434"/>
                </a:solidFill>
                <a:latin typeface="Calibri (Corps)"/>
                <a:cs typeface="Calibri (Corps)"/>
              </a:rPr>
              <a:t>mobaxterm</a:t>
            </a:r>
            <a:endParaRPr lang="en-US" dirty="0">
              <a:latin typeface="Calibri (Corps)"/>
              <a:cs typeface="Calibri (Corp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628801"/>
            <a:ext cx="3096344" cy="460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8" y="1628801"/>
            <a:ext cx="5868142" cy="5215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fr-FR" sz="2400" b="1" dirty="0" smtClean="0">
                <a:solidFill>
                  <a:prstClr val="white"/>
                </a:solidFill>
              </a:rPr>
              <a:t>Data </a:t>
            </a:r>
            <a:r>
              <a:rPr lang="fr-FR" sz="2400" b="1" dirty="0" err="1" smtClean="0">
                <a:solidFill>
                  <a:prstClr val="white"/>
                </a:solidFill>
              </a:rPr>
              <a:t>transfer</a:t>
            </a:r>
            <a:r>
              <a:rPr lang="fr-FR" sz="2400" b="1" dirty="0" smtClean="0">
                <a:solidFill>
                  <a:prstClr val="white"/>
                </a:solidFill>
              </a:rPr>
              <a:t> : </a:t>
            </a:r>
            <a:r>
              <a:rPr lang="fr-FR" sz="2400" b="1" dirty="0" err="1" smtClean="0">
                <a:solidFill>
                  <a:prstClr val="white"/>
                </a:solidFill>
              </a:rPr>
              <a:t>from</a:t>
            </a:r>
            <a:r>
              <a:rPr lang="fr-FR" sz="2400" b="1" dirty="0" smtClean="0">
                <a:solidFill>
                  <a:prstClr val="white"/>
                </a:solidFill>
              </a:rPr>
              <a:t>/to </a:t>
            </a:r>
            <a:r>
              <a:rPr lang="fr-FR" sz="2400" b="1" dirty="0" err="1" smtClean="0">
                <a:solidFill>
                  <a:prstClr val="white"/>
                </a:solidFill>
              </a:rPr>
              <a:t>remote</a:t>
            </a:r>
            <a:r>
              <a:rPr lang="fr-FR" sz="2400" b="1" dirty="0" smtClean="0">
                <a:solidFill>
                  <a:prstClr val="white"/>
                </a:solidFill>
              </a:rPr>
              <a:t> linux </a:t>
            </a:r>
            <a:r>
              <a:rPr lang="fr-FR" sz="2400" b="1" dirty="0" err="1" smtClean="0">
                <a:solidFill>
                  <a:prstClr val="white"/>
                </a:solidFill>
              </a:rPr>
              <a:t>systems</a:t>
            </a:r>
            <a:endParaRPr lang="fr-FR" sz="2400" b="1" dirty="0" smtClean="0">
              <a:solidFill>
                <a:prstClr val="white"/>
              </a:solidFill>
            </a:endParaRPr>
          </a:p>
        </p:txBody>
      </p:sp>
      <p:sp>
        <p:nvSpPr>
          <p:cNvPr id="6" name="Rectangle 5"/>
          <p:cNvSpPr/>
          <p:nvPr/>
        </p:nvSpPr>
        <p:spPr>
          <a:xfrm>
            <a:off x="1738835" y="1078468"/>
            <a:ext cx="6073525" cy="369332"/>
          </a:xfrm>
          <a:prstGeom prst="rect">
            <a:avLst/>
          </a:prstGeom>
        </p:spPr>
        <p:txBody>
          <a:bodyPr wrap="square">
            <a:spAutoFit/>
          </a:bodyPr>
          <a:lstStyle/>
          <a:p>
            <a:pPr algn="ctr"/>
            <a:r>
              <a:rPr lang="en-US" b="1" dirty="0" err="1" smtClean="0">
                <a:solidFill>
                  <a:srgbClr val="E08434"/>
                </a:solidFill>
                <a:latin typeface="Calibri (Corps)"/>
                <a:cs typeface="Calibri (Corps)"/>
              </a:rPr>
              <a:t>scp</a:t>
            </a:r>
            <a:r>
              <a:rPr lang="en-US" b="1" dirty="0" smtClean="0">
                <a:solidFill>
                  <a:srgbClr val="E08434"/>
                </a:solidFill>
                <a:latin typeface="Calibri (Corps)"/>
                <a:cs typeface="Calibri (Corps)"/>
              </a:rPr>
              <a:t> : </a:t>
            </a:r>
            <a:r>
              <a:rPr lang="en-US" dirty="0" smtClean="0">
                <a:solidFill>
                  <a:prstClr val="black"/>
                </a:solidFill>
                <a:latin typeface="Calibri (Corps)"/>
                <a:cs typeface="Calibri (Corps)"/>
              </a:rPr>
              <a:t>transfer data from one Linux system to another one</a:t>
            </a:r>
            <a:endParaRPr lang="en-US" dirty="0">
              <a:solidFill>
                <a:prstClr val="black"/>
              </a:solidFill>
              <a:latin typeface="Calibri (Corps)"/>
              <a:cs typeface="Calibri (Corps)"/>
            </a:endParaRPr>
          </a:p>
        </p:txBody>
      </p:sp>
      <p:sp>
        <p:nvSpPr>
          <p:cNvPr id="4" name="Rectangle à coins arrondis 3"/>
          <p:cNvSpPr/>
          <p:nvPr/>
        </p:nvSpPr>
        <p:spPr>
          <a:xfrm>
            <a:off x="1879997" y="1848922"/>
            <a:ext cx="5791200" cy="802245"/>
          </a:xfrm>
          <a:prstGeom prst="roundRect">
            <a:avLst/>
          </a:prstGeom>
          <a:solidFill>
            <a:schemeClr val="bg2"/>
          </a:solidFill>
          <a:ln w="9525">
            <a:solidFill>
              <a:srgbClr val="CEC3A0"/>
            </a:solidFill>
            <a:round/>
            <a:headEnd/>
            <a:tailEnd/>
          </a:ln>
        </p:spPr>
        <p:txBody>
          <a:bodyPr>
            <a:prstTxWarp prst="textNoShape">
              <a:avLst/>
            </a:prstTxWarp>
          </a:bodyPr>
          <a:lstStyle/>
          <a:p>
            <a:pPr marL="0" lvl="1"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err="1" smtClean="0">
                <a:solidFill>
                  <a:srgbClr val="000000"/>
                </a:solidFill>
                <a:latin typeface="Courier New"/>
                <a:cs typeface="Courier New"/>
              </a:rPr>
              <a:t>scp</a:t>
            </a:r>
            <a:r>
              <a:rPr lang="fr-FR" dirty="0" smtClean="0">
                <a:solidFill>
                  <a:srgbClr val="000000"/>
                </a:solidFill>
                <a:latin typeface="Courier New"/>
                <a:cs typeface="Courier New"/>
              </a:rPr>
              <a:t> </a:t>
            </a:r>
            <a:r>
              <a:rPr lang="fr-FR" dirty="0" err="1" smtClean="0">
                <a:solidFill>
                  <a:srgbClr val="000000"/>
                </a:solidFill>
                <a:latin typeface="Courier New"/>
                <a:cs typeface="Courier New"/>
              </a:rPr>
              <a:t>src</a:t>
            </a:r>
            <a:r>
              <a:rPr lang="fr-FR" dirty="0" smtClean="0">
                <a:solidFill>
                  <a:srgbClr val="000000"/>
                </a:solidFill>
                <a:latin typeface="Courier New"/>
                <a:cs typeface="Courier New"/>
              </a:rPr>
              <a:t>:/</a:t>
            </a:r>
            <a:r>
              <a:rPr lang="fr-FR" dirty="0" err="1" smtClean="0">
                <a:solidFill>
                  <a:srgbClr val="000000"/>
                </a:solidFill>
                <a:latin typeface="Courier New"/>
                <a:cs typeface="Courier New"/>
              </a:rPr>
              <a:t>src_path</a:t>
            </a:r>
            <a:r>
              <a:rPr lang="fr-FR" dirty="0" smtClean="0">
                <a:solidFill>
                  <a:srgbClr val="000000"/>
                </a:solidFill>
                <a:latin typeface="Courier New"/>
                <a:cs typeface="Courier New"/>
              </a:rPr>
              <a:t> </a:t>
            </a:r>
            <a:r>
              <a:rPr lang="fr-FR" dirty="0" err="1" smtClean="0">
                <a:solidFill>
                  <a:srgbClr val="000000"/>
                </a:solidFill>
                <a:latin typeface="Courier New"/>
                <a:cs typeface="Courier New"/>
              </a:rPr>
              <a:t>dest</a:t>
            </a:r>
            <a:r>
              <a:rPr lang="fr-FR" dirty="0" smtClean="0">
                <a:solidFill>
                  <a:srgbClr val="000000"/>
                </a:solidFill>
                <a:latin typeface="Courier New"/>
                <a:cs typeface="Courier New"/>
              </a:rPr>
              <a:t>:/</a:t>
            </a:r>
            <a:r>
              <a:rPr lang="fr-FR" dirty="0" err="1" smtClean="0">
                <a:solidFill>
                  <a:srgbClr val="000000"/>
                </a:solidFill>
                <a:latin typeface="Courier New"/>
                <a:cs typeface="Courier New"/>
              </a:rPr>
              <a:t>dest_path</a:t>
            </a:r>
            <a:r>
              <a:rPr lang="fr-FR" dirty="0" smtClean="0">
                <a:solidFill>
                  <a:srgbClr val="000000"/>
                </a:solidFill>
                <a:latin typeface="Courier New"/>
                <a:cs typeface="Courier New"/>
              </a:rPr>
              <a:t> </a:t>
            </a:r>
            <a:endParaRPr lang="fr-FR" dirty="0" smtClean="0">
              <a:solidFill>
                <a:srgbClr val="000000"/>
              </a:solidFill>
              <a:latin typeface="Courier New"/>
              <a:ea typeface="Courier" charset="0"/>
              <a:cs typeface="Courier New"/>
            </a:endParaRPr>
          </a:p>
        </p:txBody>
      </p:sp>
    </p:spTree>
    <p:extLst>
      <p:ext uri="{BB962C8B-B14F-4D97-AF65-F5344CB8AC3E}">
        <p14:creationId xmlns:p14="http://schemas.microsoft.com/office/powerpoint/2010/main" val="36628215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fr-FR" sz="2400" b="1" dirty="0" smtClean="0">
                <a:solidFill>
                  <a:prstClr val="white"/>
                </a:solidFill>
              </a:rPr>
              <a:t>Data </a:t>
            </a:r>
            <a:r>
              <a:rPr lang="fr-FR" sz="2400" b="1" dirty="0" err="1" smtClean="0">
                <a:solidFill>
                  <a:prstClr val="white"/>
                </a:solidFill>
              </a:rPr>
              <a:t>transfer</a:t>
            </a:r>
            <a:r>
              <a:rPr lang="fr-FR" sz="2400" b="1" dirty="0" smtClean="0">
                <a:solidFill>
                  <a:prstClr val="white"/>
                </a:solidFill>
              </a:rPr>
              <a:t> : </a:t>
            </a:r>
            <a:r>
              <a:rPr lang="fr-FR" sz="2400" b="1" dirty="0" err="1" smtClean="0">
                <a:solidFill>
                  <a:prstClr val="white"/>
                </a:solidFill>
              </a:rPr>
              <a:t>wget</a:t>
            </a:r>
            <a:endParaRPr lang="fr-FR" sz="2400" b="1" dirty="0" smtClean="0">
              <a:solidFill>
                <a:prstClr val="white"/>
              </a:solidFill>
            </a:endParaRPr>
          </a:p>
        </p:txBody>
      </p:sp>
      <p:sp>
        <p:nvSpPr>
          <p:cNvPr id="6" name="Rectangle 5"/>
          <p:cNvSpPr/>
          <p:nvPr/>
        </p:nvSpPr>
        <p:spPr>
          <a:xfrm>
            <a:off x="1043608" y="1078468"/>
            <a:ext cx="7416824" cy="369332"/>
          </a:xfrm>
          <a:prstGeom prst="rect">
            <a:avLst/>
          </a:prstGeom>
        </p:spPr>
        <p:txBody>
          <a:bodyPr wrap="square">
            <a:spAutoFit/>
          </a:bodyPr>
          <a:lstStyle/>
          <a:p>
            <a:pPr algn="ctr"/>
            <a:r>
              <a:rPr lang="en-US" b="1" dirty="0" err="1" smtClean="0">
                <a:solidFill>
                  <a:srgbClr val="E08434"/>
                </a:solidFill>
                <a:latin typeface="Calibri (Corps)"/>
                <a:cs typeface="Calibri (Corps)"/>
              </a:rPr>
              <a:t>wget</a:t>
            </a:r>
            <a:r>
              <a:rPr lang="en-US" b="1" dirty="0" smtClean="0">
                <a:solidFill>
                  <a:srgbClr val="E08434"/>
                </a:solidFill>
                <a:latin typeface="Calibri (Corps)"/>
                <a:cs typeface="Calibri (Corps)"/>
              </a:rPr>
              <a:t> : </a:t>
            </a:r>
            <a:r>
              <a:rPr lang="en-US" dirty="0" smtClean="0">
                <a:solidFill>
                  <a:prstClr val="black"/>
                </a:solidFill>
                <a:latin typeface="Calibri (Corps)"/>
                <a:cs typeface="Calibri (Corps)"/>
              </a:rPr>
              <a:t>get a file available for download via a web site (but not by ftp)</a:t>
            </a:r>
            <a:endParaRPr lang="en-US" dirty="0">
              <a:solidFill>
                <a:prstClr val="black"/>
              </a:solidFill>
              <a:latin typeface="Calibri (Corps)"/>
              <a:cs typeface="Calibri (Corps)"/>
            </a:endParaRPr>
          </a:p>
        </p:txBody>
      </p:sp>
      <p:sp>
        <p:nvSpPr>
          <p:cNvPr id="4" name="Rectangle 3"/>
          <p:cNvSpPr/>
          <p:nvPr/>
        </p:nvSpPr>
        <p:spPr>
          <a:xfrm>
            <a:off x="1058491" y="1732166"/>
            <a:ext cx="7416824" cy="369332"/>
          </a:xfrm>
          <a:prstGeom prst="rect">
            <a:avLst/>
          </a:prstGeom>
        </p:spPr>
        <p:txBody>
          <a:bodyPr wrap="square">
            <a:spAutoFit/>
          </a:bodyPr>
          <a:lstStyle/>
          <a:p>
            <a:pPr algn="ctr"/>
            <a:r>
              <a:rPr lang="en-US" dirty="0" smtClean="0">
                <a:solidFill>
                  <a:prstClr val="black"/>
                </a:solidFill>
                <a:latin typeface="Calibri (Corps)"/>
                <a:cs typeface="Calibri (Corps)"/>
              </a:rPr>
              <a:t>Will get the contents of any </a:t>
            </a:r>
            <a:r>
              <a:rPr lang="en-US" dirty="0" err="1" smtClean="0">
                <a:solidFill>
                  <a:prstClr val="black"/>
                </a:solidFill>
                <a:latin typeface="Calibri (Corps)"/>
                <a:cs typeface="Calibri (Corps)"/>
              </a:rPr>
              <a:t>url</a:t>
            </a:r>
            <a:r>
              <a:rPr lang="en-US" dirty="0" smtClean="0">
                <a:solidFill>
                  <a:prstClr val="black"/>
                </a:solidFill>
                <a:latin typeface="Calibri (Corps)"/>
                <a:cs typeface="Calibri (Corps)"/>
              </a:rPr>
              <a:t> and put them in a file.</a:t>
            </a:r>
            <a:endParaRPr lang="en-US" dirty="0">
              <a:solidFill>
                <a:prstClr val="black"/>
              </a:solidFill>
              <a:latin typeface="Calibri (Corps)"/>
              <a:cs typeface="Calibri (Corps)"/>
            </a:endParaRPr>
          </a:p>
        </p:txBody>
      </p:sp>
      <p:sp>
        <p:nvSpPr>
          <p:cNvPr id="5" name="Rectangle à coins arrondis 4"/>
          <p:cNvSpPr/>
          <p:nvPr/>
        </p:nvSpPr>
        <p:spPr>
          <a:xfrm>
            <a:off x="0" y="2636912"/>
            <a:ext cx="8964488" cy="802245"/>
          </a:xfrm>
          <a:prstGeom prst="roundRect">
            <a:avLst/>
          </a:prstGeom>
          <a:solidFill>
            <a:schemeClr val="bg2"/>
          </a:solidFill>
          <a:ln w="9525">
            <a:solidFill>
              <a:srgbClr val="CEC3A0"/>
            </a:solidFill>
            <a:round/>
            <a:headEnd/>
            <a:tailEnd/>
          </a:ln>
        </p:spPr>
        <p:txBody>
          <a:bodyPr>
            <a:prstTxWarp prst="textNoShape">
              <a:avLst/>
            </a:prstTxWarp>
          </a:bodyPr>
          <a:lstStyle/>
          <a:p>
            <a:pPr marL="0" lvl="1"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err="1" smtClean="0">
                <a:solidFill>
                  <a:srgbClr val="000000"/>
                </a:solidFill>
                <a:latin typeface="Courier New"/>
                <a:cs typeface="Courier New"/>
              </a:rPr>
              <a:t>wget</a:t>
            </a:r>
            <a:r>
              <a:rPr lang="fr-FR" dirty="0" smtClean="0">
                <a:solidFill>
                  <a:srgbClr val="000000"/>
                </a:solidFill>
                <a:latin typeface="Courier New"/>
                <a:cs typeface="Courier New"/>
              </a:rPr>
              <a:t> </a:t>
            </a:r>
            <a:r>
              <a:rPr lang="fr-FR" dirty="0">
                <a:solidFill>
                  <a:srgbClr val="000000"/>
                </a:solidFill>
                <a:latin typeface="Courier New"/>
                <a:cs typeface="Courier New"/>
              </a:rPr>
              <a:t>ftp://ftp.ncbi.nlm.nih.gov/blast/db/16SMicrobial.tar.gz</a:t>
            </a:r>
            <a:endParaRPr lang="fr-FR" dirty="0" smtClean="0">
              <a:solidFill>
                <a:srgbClr val="000000"/>
              </a:solidFill>
              <a:latin typeface="Courier New"/>
              <a:ea typeface="Courier" charset="0"/>
              <a:cs typeface="Courier New"/>
            </a:endParaRPr>
          </a:p>
        </p:txBody>
      </p:sp>
    </p:spTree>
    <p:extLst>
      <p:ext uri="{BB962C8B-B14F-4D97-AF65-F5344CB8AC3E}">
        <p14:creationId xmlns:p14="http://schemas.microsoft.com/office/powerpoint/2010/main" val="36628215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6900" y="1373981"/>
            <a:ext cx="7226300" cy="3970318"/>
          </a:xfrm>
          <a:prstGeom prst="rect">
            <a:avLst/>
          </a:prstGeom>
        </p:spPr>
        <p:txBody>
          <a:bodyPr wrap="square">
            <a:spAutoFit/>
          </a:bodyPr>
          <a:lstStyle/>
          <a:p>
            <a:r>
              <a:rPr lang="en-US" dirty="0" smtClean="0">
                <a:solidFill>
                  <a:srgbClr val="000000"/>
                </a:solidFill>
              </a:rPr>
              <a:t>Compress/decompress (files): </a:t>
            </a:r>
          </a:p>
          <a:p>
            <a:pPr lvl="1">
              <a:buFontTx/>
              <a:buNone/>
            </a:pPr>
            <a:r>
              <a:rPr lang="en-US" b="1" dirty="0" smtClean="0">
                <a:solidFill>
                  <a:srgbClr val="000000"/>
                </a:solidFill>
                <a:latin typeface="Courier New"/>
                <a:ea typeface="Courier New" pitchFamily="-100" charset="0"/>
                <a:cs typeface="Courier New"/>
              </a:rPr>
              <a:t>	</a:t>
            </a:r>
            <a:r>
              <a:rPr lang="en-US" b="1" dirty="0" err="1" smtClean="0">
                <a:solidFill>
                  <a:srgbClr val="000000"/>
                </a:solidFill>
                <a:latin typeface="Courier New"/>
                <a:ea typeface="Courier New" pitchFamily="-100" charset="0"/>
                <a:cs typeface="Courier New"/>
              </a:rPr>
              <a:t>gzip</a:t>
            </a:r>
            <a:r>
              <a:rPr lang="en-US" b="1" dirty="0" smtClean="0">
                <a:solidFill>
                  <a:srgbClr val="000000"/>
                </a:solidFill>
                <a:latin typeface="Courier New"/>
                <a:ea typeface="Courier New" pitchFamily="-100" charset="0"/>
                <a:cs typeface="Courier New"/>
              </a:rPr>
              <a:t> </a:t>
            </a:r>
            <a:r>
              <a:rPr lang="en-US" b="1" dirty="0" err="1" smtClean="0">
                <a:solidFill>
                  <a:srgbClr val="000000"/>
                </a:solidFill>
                <a:latin typeface="Courier New"/>
                <a:ea typeface="Courier New" pitchFamily="-100" charset="0"/>
                <a:cs typeface="Courier New"/>
              </a:rPr>
              <a:t>file_name</a:t>
            </a:r>
            <a:endParaRPr lang="en-US" b="1" dirty="0" smtClean="0">
              <a:solidFill>
                <a:srgbClr val="000000"/>
              </a:solidFill>
              <a:latin typeface="Courier New"/>
              <a:ea typeface="Courier New" pitchFamily="-100" charset="0"/>
              <a:cs typeface="Courier New"/>
            </a:endParaRPr>
          </a:p>
          <a:p>
            <a:pPr lvl="1">
              <a:buFontTx/>
              <a:buNone/>
            </a:pPr>
            <a:r>
              <a:rPr lang="en-US" b="1" dirty="0">
                <a:solidFill>
                  <a:srgbClr val="000000"/>
                </a:solidFill>
                <a:latin typeface="Courier New"/>
                <a:ea typeface="Courier New" pitchFamily="-100" charset="0"/>
                <a:cs typeface="Courier New"/>
              </a:rPr>
              <a:t>	</a:t>
            </a:r>
            <a:r>
              <a:rPr lang="en-US" b="1" dirty="0" err="1" smtClean="0">
                <a:solidFill>
                  <a:srgbClr val="000000"/>
                </a:solidFill>
                <a:latin typeface="Courier New"/>
                <a:ea typeface="Courier New" pitchFamily="-100" charset="0"/>
                <a:cs typeface="Courier New"/>
              </a:rPr>
              <a:t>gunzip</a:t>
            </a:r>
            <a:r>
              <a:rPr lang="en-US" b="1" dirty="0" smtClean="0">
                <a:solidFill>
                  <a:srgbClr val="000000"/>
                </a:solidFill>
                <a:latin typeface="Courier New"/>
                <a:ea typeface="Courier New" pitchFamily="-100" charset="0"/>
                <a:cs typeface="Courier New"/>
              </a:rPr>
              <a:t> file_name.gz or </a:t>
            </a:r>
            <a:r>
              <a:rPr lang="en-US" b="1" dirty="0" err="1" smtClean="0">
                <a:solidFill>
                  <a:srgbClr val="000000"/>
                </a:solidFill>
                <a:latin typeface="Courier New"/>
                <a:ea typeface="Courier New" pitchFamily="-100" charset="0"/>
                <a:cs typeface="Courier New"/>
              </a:rPr>
              <a:t>gzip</a:t>
            </a:r>
            <a:r>
              <a:rPr lang="en-US" b="1" dirty="0" smtClean="0">
                <a:solidFill>
                  <a:srgbClr val="000000"/>
                </a:solidFill>
                <a:latin typeface="Courier New"/>
                <a:ea typeface="Courier New" pitchFamily="-100" charset="0"/>
                <a:cs typeface="Courier New"/>
              </a:rPr>
              <a:t> –d file_name.gz</a:t>
            </a:r>
          </a:p>
          <a:p>
            <a:r>
              <a:rPr lang="en-US" dirty="0" smtClean="0">
                <a:solidFill>
                  <a:srgbClr val="000000"/>
                </a:solidFill>
              </a:rPr>
              <a:t>Archive (directory tree):</a:t>
            </a:r>
          </a:p>
          <a:p>
            <a:r>
              <a:rPr lang="en-US" dirty="0">
                <a:solidFill>
                  <a:srgbClr val="000000"/>
                </a:solidFill>
              </a:rPr>
              <a:t>	</a:t>
            </a:r>
            <a:r>
              <a:rPr lang="en-US" dirty="0" smtClean="0">
                <a:solidFill>
                  <a:srgbClr val="000000"/>
                </a:solidFill>
              </a:rPr>
              <a:t>	</a:t>
            </a:r>
            <a:r>
              <a:rPr lang="en-US" b="1" dirty="0">
                <a:solidFill>
                  <a:srgbClr val="000000"/>
                </a:solidFill>
                <a:latin typeface="Courier New"/>
                <a:ea typeface="Courier New" pitchFamily="-100" charset="0"/>
                <a:cs typeface="Courier New"/>
              </a:rPr>
              <a:t> </a:t>
            </a:r>
            <a:r>
              <a:rPr lang="en-US" b="1" dirty="0" smtClean="0">
                <a:solidFill>
                  <a:srgbClr val="000000"/>
                </a:solidFill>
                <a:latin typeface="Courier New"/>
                <a:ea typeface="Courier New" pitchFamily="-100" charset="0"/>
                <a:cs typeface="Courier New"/>
              </a:rPr>
              <a:t>tar </a:t>
            </a:r>
            <a:r>
              <a:rPr lang="en-US" b="1" dirty="0">
                <a:solidFill>
                  <a:srgbClr val="000000"/>
                </a:solidFill>
                <a:latin typeface="Courier New"/>
                <a:ea typeface="Courier New" pitchFamily="-100" charset="0"/>
                <a:cs typeface="Courier New"/>
              </a:rPr>
              <a:t>–</a:t>
            </a:r>
            <a:r>
              <a:rPr lang="en-US" b="1" dirty="0" err="1">
                <a:solidFill>
                  <a:srgbClr val="000000"/>
                </a:solidFill>
                <a:latin typeface="Courier New"/>
                <a:ea typeface="Courier New" pitchFamily="-100" charset="0"/>
                <a:cs typeface="Courier New"/>
              </a:rPr>
              <a:t>cvf</a:t>
            </a:r>
            <a:r>
              <a:rPr lang="en-US" b="1" dirty="0">
                <a:solidFill>
                  <a:srgbClr val="000000"/>
                </a:solidFill>
                <a:latin typeface="Courier New"/>
                <a:ea typeface="Courier New" pitchFamily="-100" charset="0"/>
                <a:cs typeface="Courier New"/>
              </a:rPr>
              <a:t> </a:t>
            </a:r>
            <a:r>
              <a:rPr lang="en-US" b="1" dirty="0" err="1">
                <a:solidFill>
                  <a:srgbClr val="000000"/>
                </a:solidFill>
                <a:latin typeface="Courier New"/>
                <a:ea typeface="Courier New" pitchFamily="-100" charset="0"/>
                <a:cs typeface="Courier New"/>
              </a:rPr>
              <a:t>tarfile</a:t>
            </a:r>
            <a:r>
              <a:rPr lang="en-US" b="1" dirty="0">
                <a:solidFill>
                  <a:srgbClr val="000000"/>
                </a:solidFill>
                <a:latin typeface="Courier New"/>
                <a:ea typeface="Courier New" pitchFamily="-100" charset="0"/>
                <a:cs typeface="Courier New"/>
              </a:rPr>
              <a:t> </a:t>
            </a:r>
            <a:r>
              <a:rPr lang="en-US" b="1" dirty="0" smtClean="0">
                <a:solidFill>
                  <a:srgbClr val="000000"/>
                </a:solidFill>
                <a:latin typeface="Courier New"/>
                <a:ea typeface="Courier New" pitchFamily="-100" charset="0"/>
                <a:cs typeface="Courier New"/>
              </a:rPr>
              <a:t>directory</a:t>
            </a:r>
          </a:p>
          <a:p>
            <a:r>
              <a:rPr lang="en-US" b="1" dirty="0">
                <a:solidFill>
                  <a:srgbClr val="000000"/>
                </a:solidFill>
                <a:latin typeface="Courier New"/>
                <a:cs typeface="Courier New"/>
              </a:rPr>
              <a:t>	</a:t>
            </a:r>
            <a:r>
              <a:rPr lang="en-US" b="1" dirty="0" smtClean="0">
                <a:solidFill>
                  <a:srgbClr val="000000"/>
                </a:solidFill>
                <a:latin typeface="Courier New"/>
                <a:cs typeface="Courier New"/>
              </a:rPr>
              <a:t>	 tar –</a:t>
            </a:r>
            <a:r>
              <a:rPr lang="en-US" b="1" dirty="0" err="1" smtClean="0">
                <a:solidFill>
                  <a:srgbClr val="000000"/>
                </a:solidFill>
                <a:latin typeface="Courier New"/>
                <a:cs typeface="Courier New"/>
              </a:rPr>
              <a:t>xvf</a:t>
            </a:r>
            <a:r>
              <a:rPr lang="en-US" b="1" dirty="0" smtClean="0">
                <a:solidFill>
                  <a:srgbClr val="000000"/>
                </a:solidFill>
                <a:latin typeface="Courier New"/>
                <a:cs typeface="Courier New"/>
              </a:rPr>
              <a:t> archive.tar</a:t>
            </a:r>
          </a:p>
          <a:p>
            <a:r>
              <a:rPr lang="en-US" b="1" dirty="0">
                <a:solidFill>
                  <a:srgbClr val="000000"/>
                </a:solidFill>
                <a:latin typeface="Courier New"/>
                <a:cs typeface="Courier New"/>
              </a:rPr>
              <a:t>	</a:t>
            </a:r>
            <a:r>
              <a:rPr lang="en-US" b="1" dirty="0" smtClean="0">
                <a:solidFill>
                  <a:srgbClr val="000000"/>
                </a:solidFill>
                <a:latin typeface="Courier New"/>
                <a:cs typeface="Courier New"/>
              </a:rPr>
              <a:t>	 tar –</a:t>
            </a:r>
            <a:r>
              <a:rPr lang="en-US" b="1" dirty="0" err="1" smtClean="0">
                <a:solidFill>
                  <a:srgbClr val="000000"/>
                </a:solidFill>
                <a:latin typeface="Courier New"/>
                <a:cs typeface="Courier New"/>
              </a:rPr>
              <a:t>tvf</a:t>
            </a:r>
            <a:r>
              <a:rPr lang="en-US" b="1" dirty="0" smtClean="0">
                <a:solidFill>
                  <a:srgbClr val="000000"/>
                </a:solidFill>
                <a:latin typeface="Courier New"/>
                <a:cs typeface="Courier New"/>
              </a:rPr>
              <a:t> archive.tar</a:t>
            </a:r>
            <a:endParaRPr lang="en-US" dirty="0" smtClean="0">
              <a:solidFill>
                <a:srgbClr val="000000"/>
              </a:solidFill>
            </a:endParaRPr>
          </a:p>
          <a:p>
            <a:r>
              <a:rPr lang="en-US" dirty="0" smtClean="0">
                <a:solidFill>
                  <a:srgbClr val="000000"/>
                </a:solidFill>
              </a:rPr>
              <a:t>Display:</a:t>
            </a:r>
            <a:endParaRPr lang="en-US" dirty="0" smtClean="0">
              <a:solidFill>
                <a:srgbClr val="000000"/>
              </a:solidFill>
              <a:latin typeface="Courier New"/>
              <a:cs typeface="Courier New"/>
            </a:endParaRPr>
          </a:p>
          <a:p>
            <a:r>
              <a:rPr lang="en-US" dirty="0" smtClean="0">
                <a:solidFill>
                  <a:srgbClr val="000000"/>
                </a:solidFill>
                <a:latin typeface="Courier New"/>
                <a:cs typeface="Courier New"/>
              </a:rPr>
              <a:t>		</a:t>
            </a:r>
            <a:r>
              <a:rPr lang="en-US" b="1" dirty="0" err="1" smtClean="0">
                <a:solidFill>
                  <a:srgbClr val="000000"/>
                </a:solidFill>
                <a:latin typeface="Courier New"/>
                <a:ea typeface="Courier New" pitchFamily="-100" charset="0"/>
                <a:cs typeface="Courier New"/>
              </a:rPr>
              <a:t>zmore</a:t>
            </a:r>
            <a:r>
              <a:rPr lang="en-US" b="1" dirty="0" smtClean="0">
                <a:solidFill>
                  <a:srgbClr val="000000"/>
                </a:solidFill>
                <a:latin typeface="Courier New"/>
                <a:ea typeface="Courier New" pitchFamily="-100" charset="0"/>
                <a:cs typeface="Courier New"/>
              </a:rPr>
              <a:t> </a:t>
            </a:r>
            <a:r>
              <a:rPr lang="en-US" b="1" dirty="0" err="1" smtClean="0">
                <a:solidFill>
                  <a:srgbClr val="000000"/>
                </a:solidFill>
                <a:latin typeface="Courier New"/>
                <a:ea typeface="Courier New" pitchFamily="-100" charset="0"/>
                <a:cs typeface="Courier New"/>
              </a:rPr>
              <a:t>data.txt.gz</a:t>
            </a:r>
            <a:endParaRPr lang="en-US" b="1" dirty="0" smtClean="0">
              <a:solidFill>
                <a:srgbClr val="000000"/>
              </a:solidFill>
              <a:latin typeface="Courier New"/>
              <a:ea typeface="Courier New" pitchFamily="-100" charset="0"/>
              <a:cs typeface="Courier New"/>
            </a:endParaRPr>
          </a:p>
          <a:p>
            <a:r>
              <a:rPr lang="en-US" dirty="0" smtClean="0">
                <a:solidFill>
                  <a:srgbClr val="000000"/>
                </a:solidFill>
              </a:rPr>
              <a:t>Compare files: </a:t>
            </a:r>
          </a:p>
          <a:p>
            <a:r>
              <a:rPr lang="en-US" b="1" dirty="0" smtClean="0">
                <a:solidFill>
                  <a:srgbClr val="000000"/>
                </a:solidFill>
                <a:ea typeface="Courier New" pitchFamily="-100" charset="0"/>
                <a:cs typeface="Courier New" pitchFamily="-100" charset="0"/>
              </a:rPr>
              <a:t>		</a:t>
            </a:r>
            <a:r>
              <a:rPr lang="en-US" b="1" dirty="0" err="1" smtClean="0">
                <a:solidFill>
                  <a:srgbClr val="000000"/>
                </a:solidFill>
                <a:latin typeface="Courier New"/>
                <a:ea typeface="Courier New" pitchFamily="-100" charset="0"/>
                <a:cs typeface="Courier New"/>
              </a:rPr>
              <a:t>zdiff</a:t>
            </a:r>
            <a:r>
              <a:rPr lang="en-US" b="1" dirty="0" smtClean="0">
                <a:solidFill>
                  <a:srgbClr val="000000"/>
                </a:solidFill>
                <a:latin typeface="Courier New"/>
                <a:ea typeface="Courier New" pitchFamily="-100" charset="0"/>
                <a:cs typeface="Courier New"/>
              </a:rPr>
              <a:t> data1.gz data2.gz</a:t>
            </a:r>
          </a:p>
          <a:p>
            <a:r>
              <a:rPr lang="en-US" dirty="0" smtClean="0">
                <a:solidFill>
                  <a:srgbClr val="000000"/>
                </a:solidFill>
              </a:rPr>
              <a:t>Search expression:</a:t>
            </a:r>
          </a:p>
          <a:p>
            <a:pPr lvl="1">
              <a:buFontTx/>
              <a:buNone/>
            </a:pPr>
            <a:r>
              <a:rPr lang="en-US" b="1" dirty="0" smtClean="0">
                <a:solidFill>
                  <a:srgbClr val="000000"/>
                </a:solidFill>
                <a:latin typeface="Courier New"/>
                <a:ea typeface="Courier New" pitchFamily="-100" charset="0"/>
                <a:cs typeface="Courier New"/>
              </a:rPr>
              <a:t>	</a:t>
            </a:r>
            <a:r>
              <a:rPr lang="en-US" b="1" dirty="0" err="1" smtClean="0">
                <a:solidFill>
                  <a:srgbClr val="000000"/>
                </a:solidFill>
                <a:latin typeface="Courier New"/>
                <a:ea typeface="Courier New" pitchFamily="-100" charset="0"/>
                <a:cs typeface="Courier New"/>
              </a:rPr>
              <a:t>zgrep</a:t>
            </a:r>
            <a:r>
              <a:rPr lang="en-US" b="1" dirty="0" smtClean="0">
                <a:solidFill>
                  <a:srgbClr val="000000"/>
                </a:solidFill>
                <a:latin typeface="Courier New"/>
                <a:ea typeface="Courier New" pitchFamily="-100" charset="0"/>
                <a:cs typeface="Courier New"/>
              </a:rPr>
              <a:t> ‘NM_000020’ </a:t>
            </a:r>
            <a:r>
              <a:rPr lang="en-US" b="1" dirty="0" err="1" smtClean="0">
                <a:solidFill>
                  <a:srgbClr val="000000"/>
                </a:solidFill>
                <a:latin typeface="Courier New"/>
                <a:ea typeface="Courier New" pitchFamily="-100" charset="0"/>
                <a:cs typeface="Courier New"/>
              </a:rPr>
              <a:t>data.gz</a:t>
            </a:r>
            <a:endParaRPr lang="en-US" b="1" dirty="0" smtClean="0">
              <a:solidFill>
                <a:srgbClr val="000000"/>
              </a:solidFill>
              <a:latin typeface="Courier New"/>
              <a:ea typeface="Courier New" pitchFamily="-100" charset="0"/>
              <a:cs typeface="Courier New"/>
            </a:endParaRPr>
          </a:p>
          <a:p>
            <a:endParaRPr lang="en-US" dirty="0">
              <a:solidFill>
                <a:srgbClr val="000000"/>
              </a:solidFill>
            </a:endParaRPr>
          </a:p>
        </p:txBody>
      </p:sp>
      <p:sp>
        <p:nvSpPr>
          <p:cNvPr id="7" name="Rectangle 6"/>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fr-FR" sz="2400" b="1" dirty="0" err="1" smtClean="0">
                <a:solidFill>
                  <a:schemeClr val="bg1"/>
                </a:solidFill>
              </a:rPr>
              <a:t>Compress</a:t>
            </a:r>
            <a:r>
              <a:rPr lang="fr-FR" sz="2400" b="1" dirty="0" smtClean="0">
                <a:solidFill>
                  <a:schemeClr val="bg1"/>
                </a:solidFill>
              </a:rPr>
              <a:t> files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931386"/>
            <a:ext cx="5652565" cy="369332"/>
          </a:xfrm>
          <a:prstGeom prst="rect">
            <a:avLst/>
          </a:prstGeom>
        </p:spPr>
        <p:txBody>
          <a:bodyPr wrap="square">
            <a:spAutoFit/>
          </a:bodyPr>
          <a:lstStyle/>
          <a:p>
            <a:r>
              <a:rPr lang="en-US" b="1" dirty="0" smtClean="0">
                <a:solidFill>
                  <a:schemeClr val="accent5">
                    <a:lumMod val="75000"/>
                  </a:schemeClr>
                </a:solidFill>
                <a:latin typeface="Calibri (Corps)"/>
                <a:cs typeface="Calibri (Corps)"/>
              </a:rPr>
              <a:t>rename - renames multiple files</a:t>
            </a:r>
          </a:p>
        </p:txBody>
      </p:sp>
      <p:graphicFrame>
        <p:nvGraphicFramePr>
          <p:cNvPr id="6" name="Group 3"/>
          <p:cNvGraphicFramePr>
            <a:graphicFrameLocks noGrp="1"/>
          </p:cNvGraphicFramePr>
          <p:nvPr/>
        </p:nvGraphicFramePr>
        <p:xfrm>
          <a:off x="762000" y="1600200"/>
          <a:ext cx="7545388" cy="2378075"/>
        </p:xfrm>
        <a:graphic>
          <a:graphicData uri="http://schemas.openxmlformats.org/drawingml/2006/table">
            <a:tbl>
              <a:tblPr/>
              <a:tblGrid>
                <a:gridCol w="2806700"/>
                <a:gridCol w="4738688"/>
              </a:tblGrid>
              <a:tr h="40957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noProof="0" smtClean="0">
                          <a:ln>
                            <a:noFill/>
                          </a:ln>
                          <a:solidFill>
                            <a:srgbClr val="FFFFFF"/>
                          </a:solidFill>
                          <a:effectLst/>
                          <a:latin typeface="Calibri"/>
                          <a:ea typeface="DejaVu Sans" charset="0"/>
                          <a:cs typeface="Calibri"/>
                        </a:rPr>
                        <a:t>Exemple</a:t>
                      </a:r>
                      <a:endParaRPr kumimoji="0" lang="en-US" sz="1600" b="1" i="0" u="none" strike="noStrike" cap="none" normalizeH="0" baseline="0" noProof="0">
                        <a:ln>
                          <a:noFill/>
                        </a:ln>
                        <a:solidFill>
                          <a:srgbClr val="FFFFFF"/>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4F81BD"/>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1" i="0" u="none" strike="noStrike" cap="none" normalizeH="0" baseline="0" noProof="0" smtClean="0">
                          <a:ln>
                            <a:noFill/>
                          </a:ln>
                          <a:solidFill>
                            <a:srgbClr val="FFFFFF"/>
                          </a:solidFill>
                          <a:effectLst/>
                          <a:latin typeface="Calibri"/>
                          <a:ea typeface="DejaVu Sans" charset="0"/>
                          <a:cs typeface="Calibri"/>
                        </a:rPr>
                        <a:t>Description</a:t>
                      </a:r>
                      <a:endParaRPr kumimoji="0" lang="en-US" sz="1600" b="1" i="0" u="none" strike="noStrike" cap="none" normalizeH="0" baseline="0" noProof="0">
                        <a:ln>
                          <a:noFill/>
                        </a:ln>
                        <a:solidFill>
                          <a:srgbClr val="FFFFFF"/>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4F81BD"/>
                    </a:solidFill>
                  </a:tcPr>
                </a:tc>
              </a:tr>
              <a:tr h="56832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Calibri"/>
                          <a:ea typeface="DejaVu Sans" charset="0"/>
                          <a:cs typeface="Calibri"/>
                        </a:rPr>
                        <a:t>rename ‘</a:t>
                      </a:r>
                      <a:r>
                        <a:rPr kumimoji="0" lang="en-US" sz="1600" b="0" i="0" u="none" strike="noStrike" cap="none" normalizeH="0" baseline="0" noProof="0" dirty="0" err="1" smtClean="0">
                          <a:ln>
                            <a:noFill/>
                          </a:ln>
                          <a:solidFill>
                            <a:srgbClr val="000000"/>
                          </a:solidFill>
                          <a:effectLst/>
                          <a:latin typeface="Calibri"/>
                          <a:ea typeface="DejaVu Sans" charset="0"/>
                          <a:cs typeface="Calibri"/>
                        </a:rPr>
                        <a:t>s/.txt/.fasta</a:t>
                      </a:r>
                      <a:r>
                        <a:rPr kumimoji="0" lang="en-US" sz="1600" b="0" i="0" u="none" strike="noStrike" cap="none" normalizeH="0" baseline="0" noProof="0" dirty="0" smtClean="0">
                          <a:ln>
                            <a:noFill/>
                          </a:ln>
                          <a:solidFill>
                            <a:srgbClr val="000000"/>
                          </a:solidFill>
                          <a:effectLst/>
                          <a:latin typeface="Calibri"/>
                          <a:ea typeface="DejaVu Sans" charset="0"/>
                          <a:cs typeface="Calibri"/>
                        </a:rPr>
                        <a:t>/’ *</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Calibri"/>
                          <a:ea typeface="DejaVu Sans" charset="0"/>
                          <a:cs typeface="Calibri"/>
                        </a:rPr>
                        <a:t>rename the extension of all files</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r>
              <a:tr h="40957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mn-lt"/>
                          <a:ea typeface="DejaVu Sans" charset="0"/>
                          <a:cs typeface="Calibri"/>
                        </a:rPr>
                        <a:t>rename ‘</a:t>
                      </a:r>
                      <a:r>
                        <a:rPr kumimoji="0" lang="en-US" sz="1600" b="0" i="0" u="none" strike="noStrike" cap="none" normalizeH="0" baseline="0" noProof="0" dirty="0" err="1" smtClean="0">
                          <a:ln>
                            <a:noFill/>
                          </a:ln>
                          <a:solidFill>
                            <a:srgbClr val="000000"/>
                          </a:solidFill>
                          <a:effectLst/>
                          <a:latin typeface="+mn-lt"/>
                          <a:ea typeface="DejaVu Sans" charset="0"/>
                          <a:cs typeface="Calibri"/>
                        </a:rPr>
                        <a:t>y/a-z/A-Z</a:t>
                      </a:r>
                      <a:r>
                        <a:rPr kumimoji="0" lang="en-US" sz="1600" b="0" i="0" u="none" strike="noStrike" cap="none" normalizeH="0" baseline="0" noProof="0" dirty="0" smtClean="0">
                          <a:ln>
                            <a:noFill/>
                          </a:ln>
                          <a:solidFill>
                            <a:srgbClr val="000000"/>
                          </a:solidFill>
                          <a:effectLst/>
                          <a:latin typeface="+mn-lt"/>
                          <a:ea typeface="DejaVu Sans" charset="0"/>
                          <a:cs typeface="Calibri"/>
                        </a:rPr>
                        <a:t>/’ *</a:t>
                      </a:r>
                      <a:endParaRPr kumimoji="0" lang="en-US" sz="1600" b="0" i="0" u="none" strike="noStrike" cap="none" normalizeH="0" baseline="0" noProof="0" dirty="0">
                        <a:ln>
                          <a:noFill/>
                        </a:ln>
                        <a:solidFill>
                          <a:srgbClr val="000000"/>
                        </a:solidFill>
                        <a:effectLst/>
                        <a:latin typeface="+mn-lt"/>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cap="none" normalizeH="0" baseline="0" noProof="0" dirty="0" smtClean="0">
                          <a:ln>
                            <a:noFill/>
                          </a:ln>
                          <a:solidFill>
                            <a:srgbClr val="000000"/>
                          </a:solidFill>
                          <a:effectLst/>
                          <a:latin typeface="Calibri"/>
                          <a:ea typeface="DejaVu Sans" charset="0"/>
                          <a:cs typeface="Calibri"/>
                        </a:rPr>
                        <a:t>rename files in uppercase</a:t>
                      </a: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r>
              <a:tr h="40957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E9EDF4"/>
                    </a:solidFill>
                  </a:tcPr>
                </a:tc>
              </a:tr>
              <a:tr h="581025">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c>
                  <a:txBody>
                    <a:bodyPr/>
                    <a:lstStyle/>
                    <a:p>
                      <a:pPr marL="0" marR="0" lvl="0" indent="0" algn="just" defTabSz="44926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sz="1600" b="0" i="0" u="none" strike="noStrike" cap="none" normalizeH="0" baseline="0" noProof="0" dirty="0">
                        <a:ln>
                          <a:noFill/>
                        </a:ln>
                        <a:solidFill>
                          <a:srgbClr val="000000"/>
                        </a:solidFill>
                        <a:effectLst/>
                        <a:latin typeface="Calibri"/>
                        <a:ea typeface="DejaVu Sans" charset="0"/>
                        <a:cs typeface="Calibri"/>
                      </a:endParaRPr>
                    </a:p>
                  </a:txBody>
                  <a:tcPr marL="90000" marR="90000" marT="60912" marB="46800" horzOverflow="overflow">
                    <a:lnL>
                      <a:noFill/>
                    </a:lnL>
                    <a:lnR>
                      <a:noFill/>
                    </a:lnR>
                    <a:lnT>
                      <a:noFill/>
                    </a:lnT>
                    <a:lnB>
                      <a:noFill/>
                    </a:lnB>
                    <a:lnTlToBr>
                      <a:noFill/>
                    </a:lnTlToBr>
                    <a:lnBlToTr>
                      <a:noFill/>
                    </a:lnBlToTr>
                    <a:solidFill>
                      <a:srgbClr val="FFFFFF"/>
                    </a:solidFill>
                  </a:tcPr>
                </a:tc>
              </a:tr>
            </a:tbl>
          </a:graphicData>
        </a:graphic>
      </p:graphicFrame>
      <p:sp>
        <p:nvSpPr>
          <p:cNvPr id="9" name="Rectangle 8"/>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fr-FR" sz="2400" b="1" dirty="0" err="1" smtClean="0">
                <a:solidFill>
                  <a:schemeClr val="bg1"/>
                </a:solidFill>
              </a:rPr>
              <a:t>Renames</a:t>
            </a:r>
            <a:r>
              <a:rPr lang="fr-FR" sz="2400" b="1" dirty="0" smtClean="0">
                <a:solidFill>
                  <a:schemeClr val="bg1"/>
                </a:solidFill>
              </a:rPr>
              <a:t> files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fr-FR" sz="2400" b="1" dirty="0" err="1" smtClean="0">
                <a:solidFill>
                  <a:prstClr val="white"/>
                </a:solidFill>
              </a:rPr>
              <a:t>Find</a:t>
            </a:r>
            <a:r>
              <a:rPr lang="fr-FR" sz="2400" b="1" dirty="0" smtClean="0">
                <a:solidFill>
                  <a:prstClr val="white"/>
                </a:solidFill>
              </a:rPr>
              <a:t> files</a:t>
            </a:r>
          </a:p>
        </p:txBody>
      </p:sp>
      <p:sp>
        <p:nvSpPr>
          <p:cNvPr id="6" name="Rectangle 5"/>
          <p:cNvSpPr/>
          <p:nvPr/>
        </p:nvSpPr>
        <p:spPr>
          <a:xfrm>
            <a:off x="1738835" y="1078468"/>
            <a:ext cx="6073525" cy="369332"/>
          </a:xfrm>
          <a:prstGeom prst="rect">
            <a:avLst/>
          </a:prstGeom>
        </p:spPr>
        <p:txBody>
          <a:bodyPr wrap="square">
            <a:spAutoFit/>
          </a:bodyPr>
          <a:lstStyle/>
          <a:p>
            <a:pPr algn="ctr"/>
            <a:r>
              <a:rPr lang="en-US" b="1" dirty="0" smtClean="0">
                <a:solidFill>
                  <a:srgbClr val="E08434"/>
                </a:solidFill>
                <a:latin typeface="Calibri (Corps)"/>
                <a:cs typeface="Calibri (Corps)"/>
              </a:rPr>
              <a:t>find : </a:t>
            </a:r>
            <a:r>
              <a:rPr lang="en-US" dirty="0" smtClean="0">
                <a:solidFill>
                  <a:prstClr val="black"/>
                </a:solidFill>
                <a:latin typeface="Calibri (Corps)"/>
                <a:cs typeface="Calibri (Corps)"/>
              </a:rPr>
              <a:t>search for files in the directory tree</a:t>
            </a:r>
            <a:endParaRPr lang="en-US" dirty="0">
              <a:solidFill>
                <a:prstClr val="black"/>
              </a:solidFill>
              <a:latin typeface="Calibri (Corps)"/>
              <a:cs typeface="Calibri (Corps)"/>
            </a:endParaRPr>
          </a:p>
        </p:txBody>
      </p:sp>
      <p:sp>
        <p:nvSpPr>
          <p:cNvPr id="4" name="Rectangle à coins arrondis 3"/>
          <p:cNvSpPr/>
          <p:nvPr/>
        </p:nvSpPr>
        <p:spPr>
          <a:xfrm>
            <a:off x="306315" y="3122966"/>
            <a:ext cx="8568952" cy="1620180"/>
          </a:xfrm>
          <a:prstGeom prst="roundRect">
            <a:avLst/>
          </a:prstGeom>
          <a:solidFill>
            <a:schemeClr val="bg2"/>
          </a:solidFill>
          <a:ln w="9525">
            <a:solidFill>
              <a:srgbClr val="CEC3A0"/>
            </a:solidFill>
            <a:round/>
            <a:headEnd/>
            <a:tailEnd/>
          </a:ln>
        </p:spPr>
        <p:txBody>
          <a:bodyPr>
            <a:prstTxWarp prst="textNoShape">
              <a:avLst/>
            </a:prstTxWarp>
          </a:bodyPr>
          <a:lstStyle/>
          <a:p>
            <a:pPr marL="0" lvl="1"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err="1">
                <a:solidFill>
                  <a:srgbClr val="000000"/>
                </a:solidFill>
                <a:latin typeface="Courier New"/>
                <a:cs typeface="Courier New"/>
              </a:rPr>
              <a:t>f</a:t>
            </a:r>
            <a:r>
              <a:rPr lang="fr-FR" dirty="0" err="1" smtClean="0">
                <a:solidFill>
                  <a:srgbClr val="000000"/>
                </a:solidFill>
                <a:latin typeface="Courier New"/>
                <a:cs typeface="Courier New"/>
              </a:rPr>
              <a:t>ind</a:t>
            </a:r>
            <a:r>
              <a:rPr lang="fr-FR" dirty="0" smtClean="0">
                <a:solidFill>
                  <a:srgbClr val="000000"/>
                </a:solidFill>
                <a:latin typeface="Courier New"/>
                <a:cs typeface="Courier New"/>
              </a:rPr>
              <a:t> / </a:t>
            </a:r>
            <a:r>
              <a:rPr lang="fr-FR" dirty="0" err="1" smtClean="0">
                <a:solidFill>
                  <a:srgbClr val="000000"/>
                </a:solidFill>
                <a:latin typeface="Courier New"/>
                <a:cs typeface="Courier New"/>
              </a:rPr>
              <a:t>name</a:t>
            </a:r>
            <a:r>
              <a:rPr lang="fr-FR" dirty="0" smtClean="0">
                <a:solidFill>
                  <a:srgbClr val="000000"/>
                </a:solidFill>
                <a:latin typeface="Courier New"/>
                <a:cs typeface="Courier New"/>
              </a:rPr>
              <a:t> </a:t>
            </a:r>
            <a:r>
              <a:rPr lang="fr-FR" dirty="0" err="1" smtClean="0">
                <a:solidFill>
                  <a:srgbClr val="000000"/>
                </a:solidFill>
                <a:latin typeface="Courier New"/>
                <a:cs typeface="Courier New"/>
              </a:rPr>
              <a:t>my_file</a:t>
            </a:r>
            <a:r>
              <a:rPr lang="fr-FR" dirty="0" smtClean="0">
                <a:solidFill>
                  <a:srgbClr val="000000"/>
                </a:solidFill>
                <a:latin typeface="Courier New"/>
                <a:cs typeface="Courier New"/>
              </a:rPr>
              <a:t> : </a:t>
            </a:r>
            <a:r>
              <a:rPr lang="fr-FR" dirty="0" err="1" smtClean="0">
                <a:solidFill>
                  <a:srgbClr val="000000"/>
                </a:solidFill>
                <a:latin typeface="Courier New"/>
                <a:cs typeface="Courier New"/>
              </a:rPr>
              <a:t>search</a:t>
            </a:r>
            <a:r>
              <a:rPr lang="fr-FR" dirty="0" smtClean="0">
                <a:solidFill>
                  <a:srgbClr val="000000"/>
                </a:solidFill>
                <a:latin typeface="Courier New"/>
                <a:cs typeface="Courier New"/>
              </a:rPr>
              <a:t> file </a:t>
            </a:r>
            <a:r>
              <a:rPr lang="fr-FR" dirty="0" err="1" smtClean="0">
                <a:solidFill>
                  <a:srgbClr val="000000"/>
                </a:solidFill>
                <a:latin typeface="Courier New"/>
                <a:cs typeface="Courier New"/>
              </a:rPr>
              <a:t>named</a:t>
            </a:r>
            <a:r>
              <a:rPr lang="fr-FR" dirty="0" smtClean="0">
                <a:solidFill>
                  <a:srgbClr val="000000"/>
                </a:solidFill>
                <a:latin typeface="Courier New"/>
                <a:cs typeface="Courier New"/>
              </a:rPr>
              <a:t> </a:t>
            </a:r>
            <a:r>
              <a:rPr lang="fr-FR" dirty="0" err="1" smtClean="0">
                <a:solidFill>
                  <a:srgbClr val="000000"/>
                </a:solidFill>
                <a:latin typeface="Courier New"/>
                <a:cs typeface="Courier New"/>
              </a:rPr>
              <a:t>my_file</a:t>
            </a:r>
            <a:r>
              <a:rPr lang="fr-FR" dirty="0" smtClean="0">
                <a:solidFill>
                  <a:srgbClr val="000000"/>
                </a:solidFill>
                <a:latin typeface="Courier New"/>
                <a:cs typeface="Courier New"/>
              </a:rPr>
              <a:t> </a:t>
            </a:r>
            <a:r>
              <a:rPr lang="fr-FR" dirty="0" err="1" smtClean="0">
                <a:solidFill>
                  <a:srgbClr val="000000"/>
                </a:solidFill>
                <a:latin typeface="Courier New"/>
                <a:cs typeface="Courier New"/>
              </a:rPr>
              <a:t>from</a:t>
            </a:r>
            <a:r>
              <a:rPr lang="fr-FR" dirty="0" smtClean="0">
                <a:solidFill>
                  <a:srgbClr val="000000"/>
                </a:solidFill>
                <a:latin typeface="Courier New"/>
                <a:cs typeface="Courier New"/>
              </a:rPr>
              <a:t> /</a:t>
            </a:r>
          </a:p>
          <a:p>
            <a:pPr marL="0" lvl="1"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dirty="0">
              <a:solidFill>
                <a:srgbClr val="000000"/>
              </a:solidFill>
              <a:latin typeface="Courier New"/>
              <a:ea typeface="Courier" charset="0"/>
              <a:cs typeface="Courier New"/>
            </a:endParaRPr>
          </a:p>
          <a:p>
            <a:pPr marL="0" lvl="1"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err="1">
                <a:solidFill>
                  <a:srgbClr val="000000"/>
                </a:solidFill>
                <a:latin typeface="Courier New"/>
                <a:ea typeface="Courier" charset="0"/>
                <a:cs typeface="Courier New"/>
              </a:rPr>
              <a:t>f</a:t>
            </a:r>
            <a:r>
              <a:rPr lang="fr-FR" dirty="0" err="1" smtClean="0">
                <a:solidFill>
                  <a:srgbClr val="000000"/>
                </a:solidFill>
                <a:latin typeface="Courier New"/>
                <a:ea typeface="Courier" charset="0"/>
                <a:cs typeface="Courier New"/>
              </a:rPr>
              <a:t>ind</a:t>
            </a:r>
            <a:r>
              <a:rPr lang="fr-FR" dirty="0" smtClean="0">
                <a:solidFill>
                  <a:srgbClr val="000000"/>
                </a:solidFill>
                <a:latin typeface="Courier New"/>
                <a:ea typeface="Courier" charset="0"/>
                <a:cs typeface="Courier New"/>
              </a:rPr>
              <a:t> . –</a:t>
            </a:r>
            <a:r>
              <a:rPr lang="fr-FR" dirty="0" err="1" smtClean="0">
                <a:solidFill>
                  <a:srgbClr val="000000"/>
                </a:solidFill>
                <a:latin typeface="Courier New"/>
                <a:ea typeface="Courier" charset="0"/>
                <a:cs typeface="Courier New"/>
              </a:rPr>
              <a:t>name</a:t>
            </a:r>
            <a:r>
              <a:rPr lang="fr-FR" dirty="0" smtClean="0">
                <a:solidFill>
                  <a:srgbClr val="000000"/>
                </a:solidFill>
                <a:latin typeface="Courier New"/>
                <a:ea typeface="Courier" charset="0"/>
                <a:cs typeface="Courier New"/>
              </a:rPr>
              <a:t> </a:t>
            </a:r>
            <a:r>
              <a:rPr lang="fr-FR" dirty="0" err="1" smtClean="0">
                <a:solidFill>
                  <a:srgbClr val="000000"/>
                </a:solidFill>
                <a:latin typeface="Courier New"/>
                <a:ea typeface="Courier" charset="0"/>
                <a:cs typeface="Courier New"/>
              </a:rPr>
              <a:t>my_file</a:t>
            </a:r>
            <a:r>
              <a:rPr lang="fr-FR" dirty="0" smtClean="0">
                <a:solidFill>
                  <a:srgbClr val="000000"/>
                </a:solidFill>
                <a:latin typeface="Courier New"/>
                <a:ea typeface="Courier" charset="0"/>
                <a:cs typeface="Courier New"/>
              </a:rPr>
              <a:t> : </a:t>
            </a:r>
            <a:r>
              <a:rPr lang="fr-FR" dirty="0" err="1" smtClean="0">
                <a:solidFill>
                  <a:srgbClr val="000000"/>
                </a:solidFill>
                <a:latin typeface="Courier New"/>
                <a:ea typeface="Courier" charset="0"/>
                <a:cs typeface="Courier New"/>
              </a:rPr>
              <a:t>search</a:t>
            </a:r>
            <a:r>
              <a:rPr lang="fr-FR" dirty="0" smtClean="0">
                <a:solidFill>
                  <a:srgbClr val="000000"/>
                </a:solidFill>
                <a:latin typeface="Courier New"/>
                <a:ea typeface="Courier" charset="0"/>
                <a:cs typeface="Courier New"/>
              </a:rPr>
              <a:t> file </a:t>
            </a:r>
            <a:r>
              <a:rPr lang="fr-FR" dirty="0" err="1" smtClean="0">
                <a:solidFill>
                  <a:srgbClr val="000000"/>
                </a:solidFill>
                <a:latin typeface="Courier New"/>
                <a:ea typeface="Courier" charset="0"/>
                <a:cs typeface="Courier New"/>
              </a:rPr>
              <a:t>named</a:t>
            </a:r>
            <a:r>
              <a:rPr lang="fr-FR" dirty="0" smtClean="0">
                <a:solidFill>
                  <a:srgbClr val="000000"/>
                </a:solidFill>
                <a:latin typeface="Courier New"/>
                <a:ea typeface="Courier" charset="0"/>
                <a:cs typeface="Courier New"/>
              </a:rPr>
              <a:t> </a:t>
            </a:r>
            <a:r>
              <a:rPr lang="fr-FR" dirty="0" err="1" smtClean="0">
                <a:solidFill>
                  <a:srgbClr val="000000"/>
                </a:solidFill>
                <a:latin typeface="Courier New"/>
                <a:ea typeface="Courier" charset="0"/>
                <a:cs typeface="Courier New"/>
              </a:rPr>
              <a:t>my_file</a:t>
            </a:r>
            <a:r>
              <a:rPr lang="fr-FR" dirty="0" smtClean="0">
                <a:solidFill>
                  <a:srgbClr val="000000"/>
                </a:solidFill>
                <a:latin typeface="Courier New"/>
                <a:ea typeface="Courier" charset="0"/>
                <a:cs typeface="Courier New"/>
              </a:rPr>
              <a:t> </a:t>
            </a:r>
            <a:r>
              <a:rPr lang="fr-FR" dirty="0" err="1" smtClean="0">
                <a:solidFill>
                  <a:srgbClr val="000000"/>
                </a:solidFill>
                <a:latin typeface="Courier New"/>
                <a:ea typeface="Courier" charset="0"/>
                <a:cs typeface="Courier New"/>
              </a:rPr>
              <a:t>from</a:t>
            </a:r>
            <a:r>
              <a:rPr lang="fr-FR" dirty="0" smtClean="0">
                <a:solidFill>
                  <a:srgbClr val="000000"/>
                </a:solidFill>
                <a:latin typeface="Courier New"/>
                <a:ea typeface="Courier" charset="0"/>
                <a:cs typeface="Courier New"/>
              </a:rPr>
              <a:t> </a:t>
            </a:r>
            <a:r>
              <a:rPr lang="fr-FR" dirty="0" err="1" smtClean="0">
                <a:solidFill>
                  <a:srgbClr val="000000"/>
                </a:solidFill>
                <a:latin typeface="Courier New"/>
                <a:ea typeface="Courier" charset="0"/>
                <a:cs typeface="Courier New"/>
              </a:rPr>
              <a:t>current</a:t>
            </a:r>
            <a:r>
              <a:rPr lang="fr-FR" dirty="0" smtClean="0">
                <a:solidFill>
                  <a:srgbClr val="000000"/>
                </a:solidFill>
                <a:latin typeface="Courier New"/>
                <a:ea typeface="Courier" charset="0"/>
                <a:cs typeface="Courier New"/>
              </a:rPr>
              <a:t> directory</a:t>
            </a:r>
            <a:endParaRPr lang="fr-FR" dirty="0" smtClean="0">
              <a:solidFill>
                <a:srgbClr val="000000"/>
              </a:solidFill>
              <a:latin typeface="Courier New"/>
              <a:ea typeface="Courier" charset="0"/>
              <a:cs typeface="Courier New"/>
            </a:endParaRPr>
          </a:p>
        </p:txBody>
      </p:sp>
      <p:sp>
        <p:nvSpPr>
          <p:cNvPr id="7" name="Rectangle 4"/>
          <p:cNvSpPr>
            <a:spLocks noChangeArrowheads="1"/>
          </p:cNvSpPr>
          <p:nvPr/>
        </p:nvSpPr>
        <p:spPr bwMode="auto">
          <a:xfrm>
            <a:off x="170397" y="1873250"/>
            <a:ext cx="8840788" cy="670697"/>
          </a:xfrm>
          <a:prstGeom prst="rect">
            <a:avLst/>
          </a:prstGeom>
          <a:noFill/>
          <a:ln w="9525">
            <a:noFill/>
            <a:round/>
            <a:headEnd/>
            <a:tailEnd/>
          </a:ln>
        </p:spPr>
        <p:txBody>
          <a:bodyPr wrap="square" lIns="90000" tIns="46800" rIns="90000" bIns="46800">
            <a:prstTxWarp prst="textNoShape">
              <a:avLst/>
            </a:prstTxWarp>
            <a:spAutoFit/>
          </a:bodyPr>
          <a:lstStyle/>
          <a:p>
            <a:pPr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err="1" smtClean="0">
                <a:latin typeface="Courier"/>
                <a:cs typeface="Courier"/>
              </a:rPr>
              <a:t>Syntaxe</a:t>
            </a:r>
            <a:r>
              <a:rPr lang="en-US" i="1" dirty="0" smtClean="0">
                <a:latin typeface="Courier"/>
                <a:cs typeface="Courier"/>
              </a:rPr>
              <a:t> : </a:t>
            </a:r>
          </a:p>
          <a:p>
            <a:pPr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smtClean="0">
                <a:latin typeface="Courier"/>
                <a:cs typeface="Courier"/>
              </a:rPr>
              <a:t>	</a:t>
            </a:r>
            <a:r>
              <a:rPr lang="en-US" i="1" dirty="0" err="1" smtClean="0">
                <a:latin typeface="Courier"/>
                <a:cs typeface="Courier"/>
              </a:rPr>
              <a:t>Powerfull</a:t>
            </a:r>
            <a:r>
              <a:rPr lang="en-US" i="1" dirty="0" smtClean="0">
                <a:latin typeface="Courier"/>
                <a:cs typeface="Courier"/>
              </a:rPr>
              <a:t> command, many options, use man</a:t>
            </a:r>
            <a:endParaRPr lang="en-US" i="1" dirty="0">
              <a:latin typeface="Courier"/>
              <a:cs typeface="Courier"/>
            </a:endParaRPr>
          </a:p>
        </p:txBody>
      </p:sp>
    </p:spTree>
    <p:extLst>
      <p:ext uri="{BB962C8B-B14F-4D97-AF65-F5344CB8AC3E}">
        <p14:creationId xmlns:p14="http://schemas.microsoft.com/office/powerpoint/2010/main" val="10786418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0" y="0"/>
            <a:ext cx="1064652" cy="1064652"/>
          </a:xfrm>
          <a:prstGeom prst="rect">
            <a:avLst/>
          </a:prstGeom>
          <a:noFill/>
          <a:ln w="9525">
            <a:noFill/>
            <a:miter lim="800000"/>
            <a:headEnd/>
            <a:tailEnd/>
          </a:ln>
          <a:effectLst/>
        </p:spPr>
      </p:pic>
      <p:sp>
        <p:nvSpPr>
          <p:cNvPr id="12" name="Rectangle 11"/>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fr-FR" sz="2400" b="1" dirty="0" err="1" smtClean="0">
                <a:solidFill>
                  <a:srgbClr val="FFFFFF"/>
                </a:solidFill>
              </a:rPr>
              <a:t>Practical</a:t>
            </a:r>
            <a:r>
              <a:rPr lang="fr-FR" sz="2400" b="1" dirty="0" smtClean="0">
                <a:solidFill>
                  <a:srgbClr val="FFFFFF"/>
                </a:solidFill>
              </a:rPr>
              <a:t> 11 </a:t>
            </a:r>
            <a:endParaRPr lang="fr-FR" sz="2400" dirty="0" smtClean="0">
              <a:solidFill>
                <a:srgbClr val="FFFFFF"/>
              </a:solidFill>
            </a:endParaRPr>
          </a:p>
        </p:txBody>
      </p:sp>
      <p:grpSp>
        <p:nvGrpSpPr>
          <p:cNvPr id="2" name="Grouper 23"/>
          <p:cNvGrpSpPr/>
          <p:nvPr/>
        </p:nvGrpSpPr>
        <p:grpSpPr>
          <a:xfrm>
            <a:off x="1064652" y="1676400"/>
            <a:ext cx="1405071" cy="1371600"/>
            <a:chOff x="70247" y="1672104"/>
            <a:chExt cx="1405071" cy="1371600"/>
          </a:xfrm>
        </p:grpSpPr>
        <p:pic>
          <p:nvPicPr>
            <p:cNvPr id="14" name="Image 13"/>
            <p:cNvPicPr>
              <a:picLocks noChangeAspect="1"/>
            </p:cNvPicPr>
            <p:nvPr/>
          </p:nvPicPr>
          <p:blipFill>
            <a:blip r:embed="rId3"/>
            <a:stretch>
              <a:fillRect/>
            </a:stretch>
          </p:blipFill>
          <p:spPr>
            <a:xfrm>
              <a:off x="103718" y="1672104"/>
              <a:ext cx="1371600" cy="1371600"/>
            </a:xfrm>
            <a:prstGeom prst="rect">
              <a:avLst/>
            </a:prstGeom>
          </p:spPr>
        </p:pic>
        <p:sp>
          <p:nvSpPr>
            <p:cNvPr id="15" name="ZoneTexte 14"/>
            <p:cNvSpPr txBox="1"/>
            <p:nvPr/>
          </p:nvSpPr>
          <p:spPr>
            <a:xfrm>
              <a:off x="70247" y="2057400"/>
              <a:ext cx="615553" cy="523220"/>
            </a:xfrm>
            <a:prstGeom prst="rect">
              <a:avLst/>
            </a:prstGeom>
            <a:noFill/>
          </p:spPr>
          <p:txBody>
            <a:bodyPr vert="horz" wrap="square" rtlCol="0">
              <a:spAutoFit/>
            </a:bodyPr>
            <a:lstStyle/>
            <a:p>
              <a:r>
                <a:rPr lang="fr-FR" sz="2800" b="1" dirty="0" smtClean="0">
                  <a:solidFill>
                    <a:schemeClr val="bg2">
                      <a:lumMod val="25000"/>
                    </a:schemeClr>
                  </a:solidFill>
                </a:rPr>
                <a:t>TP</a:t>
              </a:r>
              <a:endParaRPr lang="fr-FR" sz="2800" b="1" dirty="0">
                <a:solidFill>
                  <a:schemeClr val="bg2">
                    <a:lumMod val="25000"/>
                  </a:schemeClr>
                </a:solidFill>
              </a:endParaRPr>
            </a:p>
          </p:txBody>
        </p:sp>
      </p:grpSp>
      <p:sp>
        <p:nvSpPr>
          <p:cNvPr id="13" name="Rectangle 12"/>
          <p:cNvSpPr/>
          <p:nvPr/>
        </p:nvSpPr>
        <p:spPr>
          <a:xfrm>
            <a:off x="2469723" y="1556792"/>
            <a:ext cx="6172200" cy="4579715"/>
          </a:xfrm>
          <a:prstGeom prst="rect">
            <a:avLst/>
          </a:prstGeom>
        </p:spPr>
        <p:txBody>
          <a:bodyPr wrap="square">
            <a:spAutoFit/>
          </a:bodyPr>
          <a:lstStyle/>
          <a:p>
            <a:pPr>
              <a:lnSpc>
                <a:spcPct val="80000"/>
              </a:lnSpc>
            </a:pPr>
            <a:r>
              <a:rPr lang="fr-FR" altLang="fr-FR" dirty="0"/>
              <a:t>1) Télécharger le fichier à l'adresse suivante de 2 manières différentes (via votre poste de travail, directement sur le serveur):</a:t>
            </a:r>
          </a:p>
          <a:p>
            <a:pPr>
              <a:lnSpc>
                <a:spcPct val="80000"/>
              </a:lnSpc>
            </a:pPr>
            <a:r>
              <a:rPr lang="fr-FR" altLang="fr-FR" dirty="0">
                <a:hlinkClick r:id="rId4"/>
              </a:rPr>
              <a:t>ftp://ftp.sanger.ac.uk/pub/databases/Rfam/CURRENT/Rfam.fasta.gz</a:t>
            </a:r>
            <a:endParaRPr lang="fr-FR" altLang="fr-FR" dirty="0"/>
          </a:p>
          <a:p>
            <a:pPr>
              <a:lnSpc>
                <a:spcPct val="80000"/>
              </a:lnSpc>
            </a:pPr>
            <a:endParaRPr lang="fr-FR" altLang="fr-FR" dirty="0"/>
          </a:p>
          <a:p>
            <a:pPr>
              <a:lnSpc>
                <a:spcPct val="80000"/>
              </a:lnSpc>
            </a:pPr>
            <a:r>
              <a:rPr lang="fr-FR" altLang="fr-FR" dirty="0"/>
              <a:t>2) Décompresser le fichier .</a:t>
            </a:r>
            <a:r>
              <a:rPr lang="fr-FR" altLang="fr-FR" dirty="0" err="1"/>
              <a:t>gz</a:t>
            </a:r>
            <a:endParaRPr lang="fr-FR" altLang="fr-FR" dirty="0"/>
          </a:p>
          <a:p>
            <a:pPr>
              <a:lnSpc>
                <a:spcPct val="80000"/>
              </a:lnSpc>
            </a:pPr>
            <a:endParaRPr lang="fr-FR" altLang="fr-FR" dirty="0"/>
          </a:p>
          <a:p>
            <a:pPr>
              <a:lnSpc>
                <a:spcPct val="80000"/>
              </a:lnSpc>
            </a:pPr>
            <a:r>
              <a:rPr lang="fr-FR" altLang="fr-FR" dirty="0" smtClean="0"/>
              <a:t> le </a:t>
            </a:r>
            <a:r>
              <a:rPr lang="fr-FR" altLang="fr-FR" dirty="0"/>
              <a:t>programme infernal à l'adresse suivante</a:t>
            </a:r>
          </a:p>
          <a:p>
            <a:pPr>
              <a:lnSpc>
                <a:spcPct val="80000"/>
              </a:lnSpc>
            </a:pPr>
            <a:r>
              <a:rPr lang="fr-FR" altLang="fr-FR" dirty="0">
                <a:hlinkClick r:id="rId5"/>
              </a:rPr>
              <a:t>ftp://selab.janelia.org/pub/software/infernal/infernal-0.72.tar.gz</a:t>
            </a:r>
            <a:endParaRPr lang="fr-FR" altLang="fr-FR" dirty="0"/>
          </a:p>
          <a:p>
            <a:pPr>
              <a:lnSpc>
                <a:spcPct val="80000"/>
              </a:lnSpc>
            </a:pPr>
            <a:endParaRPr lang="fr-FR" altLang="fr-FR" dirty="0"/>
          </a:p>
          <a:p>
            <a:pPr>
              <a:lnSpc>
                <a:spcPct val="80000"/>
              </a:lnSpc>
            </a:pPr>
            <a:r>
              <a:rPr lang="fr-FR" altLang="fr-FR" dirty="0"/>
              <a:t>4</a:t>
            </a:r>
            <a:r>
              <a:rPr lang="fr-FR" altLang="fr-FR" dirty="0" smtClean="0"/>
              <a:t>) Décompresser </a:t>
            </a:r>
            <a:r>
              <a:rPr lang="fr-FR" altLang="fr-FR" dirty="0"/>
              <a:t>et « </a:t>
            </a:r>
            <a:r>
              <a:rPr lang="fr-FR" altLang="fr-FR" dirty="0" err="1"/>
              <a:t>détarrer</a:t>
            </a:r>
            <a:r>
              <a:rPr lang="fr-FR" altLang="fr-FR" dirty="0"/>
              <a:t> » le programme infernal en une seule commande.</a:t>
            </a:r>
          </a:p>
          <a:p>
            <a:pPr>
              <a:lnSpc>
                <a:spcPct val="80000"/>
              </a:lnSpc>
            </a:pPr>
            <a:endParaRPr lang="fr-FR" altLang="fr-FR" dirty="0"/>
          </a:p>
          <a:p>
            <a:pPr>
              <a:lnSpc>
                <a:spcPct val="80000"/>
              </a:lnSpc>
            </a:pPr>
            <a:r>
              <a:rPr lang="fr-FR" altLang="fr-FR" dirty="0"/>
              <a:t>5</a:t>
            </a:r>
            <a:r>
              <a:rPr lang="fr-FR" altLang="fr-FR" dirty="0" smtClean="0"/>
              <a:t>) Tuer </a:t>
            </a:r>
            <a:r>
              <a:rPr lang="fr-FR" altLang="fr-FR" dirty="0"/>
              <a:t>le processus, le relancer en tâche de fond.</a:t>
            </a:r>
          </a:p>
          <a:p>
            <a:pPr>
              <a:lnSpc>
                <a:spcPct val="80000"/>
              </a:lnSpc>
            </a:pPr>
            <a:endParaRPr lang="fr-FR" altLang="fr-FR" dirty="0"/>
          </a:p>
          <a:p>
            <a:pPr>
              <a:lnSpc>
                <a:spcPct val="80000"/>
              </a:lnSpc>
            </a:pPr>
            <a:r>
              <a:rPr lang="fr-FR" altLang="fr-FR" dirty="0"/>
              <a:t>6</a:t>
            </a:r>
            <a:r>
              <a:rPr lang="fr-FR" altLang="fr-FR" dirty="0" smtClean="0"/>
              <a:t>) Afficher </a:t>
            </a:r>
            <a:r>
              <a:rPr lang="fr-FR" altLang="fr-FR" dirty="0"/>
              <a:t>les processus en cours</a:t>
            </a:r>
          </a:p>
          <a:p>
            <a:pPr>
              <a:lnSpc>
                <a:spcPct val="80000"/>
              </a:lnSpc>
            </a:pPr>
            <a:endParaRPr lang="fr-FR" altLang="fr-FR" dirty="0"/>
          </a:p>
          <a:p>
            <a:pPr algn="ctr"/>
            <a:endParaRPr lang="en-GB" dirty="0"/>
          </a:p>
        </p:txBody>
      </p:sp>
    </p:spTree>
    <p:extLst>
      <p:ext uri="{BB962C8B-B14F-4D97-AF65-F5344CB8AC3E}">
        <p14:creationId xmlns:p14="http://schemas.microsoft.com/office/powerpoint/2010/main" val="39207671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fr-FR" sz="2400" b="1" dirty="0" err="1" smtClean="0">
                <a:solidFill>
                  <a:prstClr val="white"/>
                </a:solidFill>
              </a:rPr>
              <a:t>Thank</a:t>
            </a:r>
            <a:r>
              <a:rPr lang="fr-FR" sz="2400" b="1" dirty="0" smtClean="0">
                <a:solidFill>
                  <a:prstClr val="white"/>
                </a:solidFill>
              </a:rPr>
              <a:t> </a:t>
            </a:r>
            <a:r>
              <a:rPr lang="fr-FR" sz="2400" b="1" dirty="0" err="1" smtClean="0">
                <a:solidFill>
                  <a:prstClr val="white"/>
                </a:solidFill>
              </a:rPr>
              <a:t>you</a:t>
            </a:r>
            <a:r>
              <a:rPr lang="fr-FR" sz="2400" b="1" dirty="0" smtClean="0">
                <a:solidFill>
                  <a:prstClr val="white"/>
                </a:solidFill>
              </a:rPr>
              <a:t> for </a:t>
            </a:r>
            <a:r>
              <a:rPr lang="fr-FR" sz="2400" b="1" dirty="0" err="1" smtClean="0">
                <a:solidFill>
                  <a:prstClr val="white"/>
                </a:solidFill>
              </a:rPr>
              <a:t>your</a:t>
            </a:r>
            <a:r>
              <a:rPr lang="fr-FR" sz="2400" b="1" dirty="0" smtClean="0">
                <a:solidFill>
                  <a:prstClr val="white"/>
                </a:solidFill>
              </a:rPr>
              <a:t> attention!!!!</a:t>
            </a:r>
          </a:p>
        </p:txBody>
      </p:sp>
      <p:sp>
        <p:nvSpPr>
          <p:cNvPr id="13" name="ZoneTexte 12"/>
          <p:cNvSpPr txBox="1"/>
          <p:nvPr/>
        </p:nvSpPr>
        <p:spPr>
          <a:xfrm>
            <a:off x="2990319" y="2819400"/>
            <a:ext cx="3181881" cy="461665"/>
          </a:xfrm>
          <a:prstGeom prst="rect">
            <a:avLst/>
          </a:prstGeom>
          <a:noFill/>
        </p:spPr>
        <p:txBody>
          <a:bodyPr wrap="none" rtlCol="0">
            <a:spAutoFit/>
          </a:bodyPr>
          <a:lstStyle/>
          <a:p>
            <a:r>
              <a:rPr lang="fr-FR" sz="2400" b="1" dirty="0" smtClean="0">
                <a:solidFill>
                  <a:prstClr val="black"/>
                </a:solidFill>
              </a:rPr>
              <a:t>You </a:t>
            </a:r>
            <a:r>
              <a:rPr lang="fr-FR" sz="2400" b="1" dirty="0" err="1" smtClean="0">
                <a:solidFill>
                  <a:prstClr val="black"/>
                </a:solidFill>
              </a:rPr>
              <a:t>need</a:t>
            </a:r>
            <a:r>
              <a:rPr lang="fr-FR" sz="2400" b="1" dirty="0" smtClean="0">
                <a:solidFill>
                  <a:prstClr val="black"/>
                </a:solidFill>
              </a:rPr>
              <a:t> to practice!!!!</a:t>
            </a:r>
            <a:endParaRPr lang="fr-FR" sz="2400" b="1" dirty="0">
              <a:solidFill>
                <a:prstClr val="black"/>
              </a:solidFill>
            </a:endParaRPr>
          </a:p>
        </p:txBody>
      </p:sp>
    </p:spTree>
    <p:extLst>
      <p:ext uri="{BB962C8B-B14F-4D97-AF65-F5344CB8AC3E}">
        <p14:creationId xmlns:p14="http://schemas.microsoft.com/office/powerpoint/2010/main" val="1690000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65734" y="1409697"/>
            <a:ext cx="6793904" cy="2031325"/>
          </a:xfrm>
          <a:prstGeom prst="rect">
            <a:avLst/>
          </a:prstGeom>
        </p:spPr>
        <p:txBody>
          <a:bodyPr wrap="square">
            <a:spAutoFit/>
          </a:bodyPr>
          <a:lstStyle/>
          <a:p>
            <a:pPr>
              <a:buClr>
                <a:schemeClr val="accent5">
                  <a:lumMod val="75000"/>
                </a:schemeClr>
              </a:buClr>
              <a:buFont typeface="Wingdings" charset="2"/>
              <a:buChar char="§"/>
            </a:pPr>
            <a:r>
              <a:rPr lang="en-US" dirty="0" smtClean="0">
                <a:solidFill>
                  <a:srgbClr val="000000"/>
                </a:solidFill>
              </a:rPr>
              <a:t> Interpreter for command-lines and programming language</a:t>
            </a:r>
          </a:p>
          <a:p>
            <a:pPr>
              <a:buClr>
                <a:srgbClr val="CEC3A0"/>
              </a:buClr>
            </a:pPr>
            <a:r>
              <a:rPr lang="en-US" dirty="0" smtClean="0">
                <a:solidFill>
                  <a:srgbClr val="000000"/>
                </a:solidFill>
              </a:rPr>
              <a:t> </a:t>
            </a:r>
          </a:p>
          <a:p>
            <a:pPr>
              <a:buClr>
                <a:schemeClr val="accent5">
                  <a:lumMod val="75000"/>
                </a:schemeClr>
              </a:buClr>
              <a:buFont typeface="Wingdings" charset="2"/>
              <a:buChar char="§"/>
            </a:pPr>
            <a:r>
              <a:rPr lang="en-US" dirty="0" smtClean="0">
                <a:solidFill>
                  <a:srgbClr val="000000"/>
                </a:solidFill>
              </a:rPr>
              <a:t> Interface between user and kernel/system on behalf of command-lines</a:t>
            </a:r>
          </a:p>
          <a:p>
            <a:pPr>
              <a:buClr>
                <a:srgbClr val="CEC3A0"/>
              </a:buClr>
              <a:buFont typeface="Wingdings" charset="2"/>
              <a:buChar char="§"/>
            </a:pPr>
            <a:endParaRPr lang="en-US" dirty="0" smtClean="0">
              <a:solidFill>
                <a:srgbClr val="000000"/>
              </a:solidFill>
            </a:endParaRPr>
          </a:p>
          <a:p>
            <a:pPr>
              <a:buClr>
                <a:schemeClr val="accent5">
                  <a:lumMod val="75000"/>
                </a:schemeClr>
              </a:buClr>
              <a:buFont typeface="Wingdings" charset="2"/>
              <a:buChar char="§"/>
            </a:pPr>
            <a:r>
              <a:rPr lang="en-US" dirty="0" smtClean="0">
                <a:solidFill>
                  <a:srgbClr val="000000"/>
                </a:solidFill>
              </a:rPr>
              <a:t> Various shells : </a:t>
            </a:r>
            <a:r>
              <a:rPr lang="en-US" i="1" dirty="0" err="1" smtClean="0">
                <a:solidFill>
                  <a:srgbClr val="000000"/>
                </a:solidFill>
              </a:rPr>
              <a:t>sh</a:t>
            </a:r>
            <a:r>
              <a:rPr lang="en-US" dirty="0" smtClean="0">
                <a:solidFill>
                  <a:srgbClr val="000000"/>
                </a:solidFill>
              </a:rPr>
              <a:t> (</a:t>
            </a:r>
            <a:r>
              <a:rPr lang="en-US" i="1" dirty="0" smtClean="0">
                <a:solidFill>
                  <a:srgbClr val="000000"/>
                </a:solidFill>
              </a:rPr>
              <a:t>Bourne shell), bash (Bourne again shell), </a:t>
            </a:r>
            <a:r>
              <a:rPr lang="en-US" i="1" dirty="0" err="1" smtClean="0">
                <a:solidFill>
                  <a:srgbClr val="000000"/>
                </a:solidFill>
              </a:rPr>
              <a:t>csh</a:t>
            </a:r>
            <a:r>
              <a:rPr lang="en-US" i="1" dirty="0" smtClean="0">
                <a:solidFill>
                  <a:srgbClr val="000000"/>
                </a:solidFill>
              </a:rPr>
              <a:t> (</a:t>
            </a:r>
            <a:r>
              <a:rPr lang="en-US" i="1" dirty="0" err="1" smtClean="0">
                <a:solidFill>
                  <a:srgbClr val="000000"/>
                </a:solidFill>
              </a:rPr>
              <a:t>ksh</a:t>
            </a:r>
            <a:r>
              <a:rPr lang="en-US" i="1" dirty="0" smtClean="0">
                <a:solidFill>
                  <a:srgbClr val="000000"/>
                </a:solidFill>
              </a:rPr>
              <a:t>)</a:t>
            </a:r>
          </a:p>
          <a:p>
            <a:endParaRPr lang="en-US" dirty="0" smtClean="0">
              <a:solidFill>
                <a:srgbClr val="000000"/>
              </a:solidFill>
            </a:endParaRPr>
          </a:p>
        </p:txBody>
      </p:sp>
      <p:sp>
        <p:nvSpPr>
          <p:cNvPr id="15" name="Ellipse 14"/>
          <p:cNvSpPr/>
          <p:nvPr/>
        </p:nvSpPr>
        <p:spPr bwMode="auto">
          <a:xfrm>
            <a:off x="7551600" y="1447800"/>
            <a:ext cx="1440000" cy="1584000"/>
          </a:xfrm>
          <a:prstGeom prst="ellipse">
            <a:avLst/>
          </a:prstGeom>
          <a:solidFill>
            <a:schemeClr val="accent5">
              <a:lumMod val="75000"/>
            </a:schemeClr>
          </a:solidFill>
          <a:ln w="9525" cap="flat" cmpd="sng" algn="ctr">
            <a:noFill/>
            <a:prstDash val="solid"/>
            <a:round/>
            <a:headEnd type="none" w="med" len="med"/>
            <a:tailEnd type="none" w="med" len="med"/>
          </a:ln>
          <a:effectLst/>
        </p:spPr>
        <p:txBody>
          <a:bodyPr wrap="none" lIns="0" tIns="0" rIns="0" bIns="0" anchorCtr="1">
            <a:prstTxWarp prst="textNoShape">
              <a:avLst/>
            </a:prstTxWarp>
            <a:normAutofit/>
          </a:bodyPr>
          <a:lstStyle/>
          <a:p>
            <a:pPr>
              <a:defRPr/>
            </a:pPr>
            <a:r>
              <a:rPr lang="fr-FR" sz="1200" b="1" dirty="0" smtClean="0">
                <a:solidFill>
                  <a:schemeClr val="bg1"/>
                </a:solidFill>
              </a:rPr>
              <a:t>SHELL</a:t>
            </a:r>
          </a:p>
          <a:p>
            <a:pPr>
              <a:defRPr/>
            </a:pPr>
            <a:endParaRPr lang="fr-FR" sz="1200" b="1" dirty="0">
              <a:solidFill>
                <a:schemeClr val="bg1"/>
              </a:solidFill>
            </a:endParaRPr>
          </a:p>
        </p:txBody>
      </p:sp>
      <p:sp>
        <p:nvSpPr>
          <p:cNvPr id="16" name="Ellipse 15"/>
          <p:cNvSpPr/>
          <p:nvPr/>
        </p:nvSpPr>
        <p:spPr bwMode="auto">
          <a:xfrm>
            <a:off x="7932600" y="1900800"/>
            <a:ext cx="676275" cy="690000"/>
          </a:xfrm>
          <a:prstGeom prst="ellipse">
            <a:avLst/>
          </a:prstGeom>
          <a:solidFill>
            <a:schemeClr val="accent5">
              <a:lumMod val="60000"/>
              <a:lumOff val="40000"/>
            </a:schemeClr>
          </a:solidFill>
          <a:ln w="9525" cap="flat" cmpd="sng" algn="ctr">
            <a:noFill/>
            <a:prstDash val="solid"/>
            <a:round/>
            <a:headEnd type="none" w="med" len="med"/>
            <a:tailEnd type="none" w="med" len="med"/>
          </a:ln>
          <a:effectLst/>
        </p:spPr>
        <p:txBody>
          <a:bodyPr lIns="0" tIns="0" rIns="0" bIns="0" anchor="ctr" anchorCtr="1">
            <a:prstTxWarp prst="textNoShape">
              <a:avLst/>
            </a:prstTxWarp>
            <a:normAutofit/>
          </a:bodyPr>
          <a:lstStyle/>
          <a:p>
            <a:pPr algn="ctr">
              <a:defRPr/>
            </a:pPr>
            <a:r>
              <a:rPr lang="fr-FR" sz="1200" b="1" dirty="0" smtClean="0">
                <a:solidFill>
                  <a:srgbClr val="FFFFFF"/>
                </a:solidFill>
              </a:rPr>
              <a:t>KERNEL</a:t>
            </a:r>
            <a:endParaRPr lang="fr-FR" sz="1200" b="1" dirty="0">
              <a:solidFill>
                <a:srgbClr val="FFFFFF"/>
              </a:solidFill>
            </a:endParaRPr>
          </a:p>
        </p:txBody>
      </p:sp>
      <p:sp>
        <p:nvSpPr>
          <p:cNvPr id="17" name="Flèche vers la gauche 16"/>
          <p:cNvSpPr/>
          <p:nvPr/>
        </p:nvSpPr>
        <p:spPr bwMode="auto">
          <a:xfrm>
            <a:off x="7467000" y="2089201"/>
            <a:ext cx="541800" cy="196799"/>
          </a:xfrm>
          <a:prstGeom prst="leftArrow">
            <a:avLst/>
          </a:prstGeom>
          <a:solidFill>
            <a:srgbClr val="93CDDD"/>
          </a:solidFill>
          <a:ln w="9525" cap="flat" cmpd="sng" algn="ctr">
            <a:noFill/>
            <a:prstDash val="solid"/>
            <a:round/>
            <a:headEnd type="none" w="med" len="med"/>
            <a:tailEnd type="none" w="med" len="med"/>
          </a:ln>
          <a:effectLst/>
        </p:spPr>
        <p:txBody>
          <a:bodyPr>
            <a:prstTxWarp prst="textNoShape">
              <a:avLst/>
            </a:prstTxWarp>
          </a:bodyPr>
          <a:lstStyle/>
          <a:p>
            <a:pPr>
              <a:defRPr/>
            </a:pPr>
            <a:endParaRPr lang="fr-FR"/>
          </a:p>
        </p:txBody>
      </p:sp>
      <p:sp>
        <p:nvSpPr>
          <p:cNvPr id="19" name="Flèche vers la gauche 18"/>
          <p:cNvSpPr/>
          <p:nvPr/>
        </p:nvSpPr>
        <p:spPr bwMode="auto">
          <a:xfrm flipH="1">
            <a:off x="7475400" y="2241601"/>
            <a:ext cx="453000" cy="196799"/>
          </a:xfrm>
          <a:prstGeom prst="leftArrow">
            <a:avLst/>
          </a:prstGeom>
          <a:solidFill>
            <a:srgbClr val="93CDDD"/>
          </a:solidFill>
          <a:ln w="9525" cap="flat" cmpd="sng" algn="ctr">
            <a:noFill/>
            <a:prstDash val="solid"/>
            <a:round/>
            <a:headEnd type="none" w="med" len="med"/>
            <a:tailEnd type="none" w="med" len="med"/>
          </a:ln>
          <a:effectLst/>
        </p:spPr>
        <p:txBody>
          <a:bodyPr>
            <a:prstTxWarp prst="textNoShape">
              <a:avLst/>
            </a:prstTxWarp>
          </a:bodyPr>
          <a:lstStyle/>
          <a:p>
            <a:pPr>
              <a:defRPr/>
            </a:pPr>
            <a:endParaRPr lang="fr-FR"/>
          </a:p>
        </p:txBody>
      </p:sp>
      <p:sp>
        <p:nvSpPr>
          <p:cNvPr id="23" name="Rectangle 22"/>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The Shell… Introduction</a:t>
            </a:r>
            <a:endParaRPr lang="en-US" sz="2400" b="1" dirty="0">
              <a:solidFill>
                <a:schemeClr val="bg1"/>
              </a:solidFill>
            </a:endParaRPr>
          </a:p>
        </p:txBody>
      </p:sp>
      <p:pic>
        <p:nvPicPr>
          <p:cNvPr id="12" name="Image 11" descr="Capture d’écran 2013-09-09 à 20.23.48.png"/>
          <p:cNvPicPr>
            <a:picLocks noChangeAspect="1"/>
          </p:cNvPicPr>
          <p:nvPr/>
        </p:nvPicPr>
        <p:blipFill>
          <a:blip r:embed="rId3"/>
          <a:srcRect r="11833"/>
          <a:stretch>
            <a:fillRect/>
          </a:stretch>
        </p:blipFill>
        <p:spPr>
          <a:xfrm>
            <a:off x="914400" y="4191000"/>
            <a:ext cx="7323000" cy="939800"/>
          </a:xfrm>
          <a:prstGeom prst="rect">
            <a:avLst/>
          </a:prstGeom>
          <a:ln>
            <a:solidFill>
              <a:schemeClr val="bg1">
                <a:lumMod val="65000"/>
              </a:schemeClr>
            </a:solidFill>
          </a:ln>
        </p:spPr>
      </p:pic>
      <p:sp>
        <p:nvSpPr>
          <p:cNvPr id="18" name="Rectangle à coins arrondis 17"/>
          <p:cNvSpPr/>
          <p:nvPr/>
        </p:nvSpPr>
        <p:spPr>
          <a:xfrm>
            <a:off x="823496" y="3395133"/>
            <a:ext cx="7558504" cy="795867"/>
          </a:xfrm>
          <a:prstGeom prst="roundRect">
            <a:avLst/>
          </a:prstGeom>
          <a:solidFill>
            <a:schemeClr val="bg2"/>
          </a:solidFill>
          <a:ln w="9525">
            <a:solidFill>
              <a:srgbClr val="CEC3A0"/>
            </a:solidFill>
            <a:round/>
            <a:headEnd/>
            <a:tailEnd/>
          </a:ln>
        </p:spPr>
        <p:txBody>
          <a:bodyPr>
            <a:prstTxWarp prst="textNoShape">
              <a:avLst/>
            </a:prstTxWarp>
          </a:bodyPr>
          <a:lstStyle/>
          <a:p>
            <a:r>
              <a:rPr lang="fr-FR" i="1" dirty="0" err="1" smtClean="0">
                <a:solidFill>
                  <a:schemeClr val="tx1">
                    <a:lumMod val="85000"/>
                    <a:lumOff val="15000"/>
                  </a:schemeClr>
                </a:solidFill>
                <a:latin typeface="Courier"/>
                <a:cs typeface="Courier"/>
              </a:rPr>
              <a:t>echo</a:t>
            </a:r>
            <a:r>
              <a:rPr lang="fr-FR" i="1" dirty="0" smtClean="0">
                <a:solidFill>
                  <a:schemeClr val="tx1">
                    <a:lumMod val="85000"/>
                    <a:lumOff val="15000"/>
                  </a:schemeClr>
                </a:solidFill>
                <a:latin typeface="Courier"/>
                <a:cs typeface="Courier"/>
              </a:rPr>
              <a:t> $SHELL </a:t>
            </a:r>
            <a:r>
              <a:rPr lang="fr-FR" i="1" dirty="0" smtClean="0">
                <a:solidFill>
                  <a:schemeClr val="tx1"/>
                </a:solidFill>
                <a:latin typeface="Courier"/>
                <a:cs typeface="Courier"/>
              </a:rPr>
              <a:t>			</a:t>
            </a:r>
            <a:r>
              <a:rPr lang="fr-FR" i="1" dirty="0" err="1" smtClean="0">
                <a:solidFill>
                  <a:schemeClr val="tx1"/>
                </a:solidFill>
                <a:latin typeface="Courier"/>
                <a:cs typeface="Courier"/>
              </a:rPr>
              <a:t>Give</a:t>
            </a:r>
            <a:r>
              <a:rPr lang="fr-FR" i="1" dirty="0" smtClean="0">
                <a:solidFill>
                  <a:schemeClr val="tx1"/>
                </a:solidFill>
                <a:latin typeface="Courier"/>
                <a:cs typeface="Courier"/>
              </a:rPr>
              <a:t> the Default Shell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07021" y="1676400"/>
            <a:ext cx="8003579" cy="3139321"/>
          </a:xfrm>
          <a:prstGeom prst="rect">
            <a:avLst/>
          </a:prstGeom>
        </p:spPr>
        <p:txBody>
          <a:bodyPr wrap="square">
            <a:spAutoFit/>
          </a:bodyPr>
          <a:lstStyle/>
          <a:p>
            <a:pPr>
              <a:buClr>
                <a:srgbClr val="CEC3A0"/>
              </a:buClr>
            </a:pPr>
            <a:endParaRPr lang="en-US" i="1" dirty="0" smtClean="0">
              <a:solidFill>
                <a:srgbClr val="000000"/>
              </a:solidFill>
            </a:endParaRPr>
          </a:p>
          <a:p>
            <a:pPr>
              <a:buClr>
                <a:srgbClr val="CEC3A0"/>
              </a:buClr>
            </a:pPr>
            <a:endParaRPr lang="en-US" dirty="0" smtClean="0"/>
          </a:p>
          <a:p>
            <a:pPr>
              <a:buClr>
                <a:schemeClr val="accent5">
                  <a:lumMod val="75000"/>
                </a:schemeClr>
              </a:buClr>
              <a:buFont typeface="Wingdings" charset="2"/>
              <a:buChar char="§"/>
            </a:pPr>
            <a:r>
              <a:rPr lang="en-US" dirty="0" smtClean="0"/>
              <a:t> The command line is more efficient and faster than a graphical interface</a:t>
            </a:r>
          </a:p>
          <a:p>
            <a:pPr>
              <a:buClr>
                <a:srgbClr val="CEC3A0"/>
              </a:buClr>
              <a:buFont typeface="Wingdings" charset="2"/>
              <a:buChar char="§"/>
            </a:pPr>
            <a:endParaRPr lang="en-US" dirty="0" smtClean="0"/>
          </a:p>
          <a:p>
            <a:pPr>
              <a:buClr>
                <a:schemeClr val="accent5">
                  <a:lumMod val="75000"/>
                </a:schemeClr>
              </a:buClr>
              <a:buFont typeface="Wingdings" charset="2"/>
              <a:buChar char="§"/>
            </a:pPr>
            <a:r>
              <a:rPr lang="en-US" dirty="0" smtClean="0"/>
              <a:t>  Easy scriptable</a:t>
            </a:r>
          </a:p>
          <a:p>
            <a:pPr>
              <a:buClr>
                <a:srgbClr val="CEC3A0"/>
              </a:buClr>
              <a:buFont typeface="Wingdings" charset="2"/>
              <a:buChar char="§"/>
            </a:pPr>
            <a:endParaRPr lang="en-US" dirty="0" smtClean="0"/>
          </a:p>
          <a:p>
            <a:pPr>
              <a:buClr>
                <a:schemeClr val="accent5">
                  <a:lumMod val="75000"/>
                </a:schemeClr>
              </a:buClr>
              <a:buFont typeface="Wingdings" charset="2"/>
              <a:buChar char="§"/>
            </a:pPr>
            <a:r>
              <a:rPr lang="en-US" dirty="0" smtClean="0"/>
              <a:t>  They are launched through a terminal, in local or distant, through a Secure Shell </a:t>
            </a:r>
            <a:r>
              <a:rPr lang="en-US" dirty="0" err="1" smtClean="0"/>
              <a:t>Connexion</a:t>
            </a:r>
            <a:r>
              <a:rPr lang="en-US" dirty="0" smtClean="0"/>
              <a:t> (SSH), w/o graphical interface</a:t>
            </a:r>
          </a:p>
          <a:p>
            <a:endParaRPr lang="en-US" dirty="0" smtClean="0"/>
          </a:p>
          <a:p>
            <a:pPr>
              <a:buClr>
                <a:srgbClr val="CEC3A0"/>
              </a:buClr>
              <a:buFont typeface="Wingdings" charset="2"/>
              <a:buChar char="§"/>
            </a:pPr>
            <a:endParaRPr lang="en-US" i="1" dirty="0" smtClean="0">
              <a:solidFill>
                <a:srgbClr val="000000"/>
              </a:solidFill>
            </a:endParaRPr>
          </a:p>
          <a:p>
            <a:endParaRPr lang="en-US" dirty="0" smtClean="0">
              <a:solidFill>
                <a:srgbClr val="000000"/>
              </a:solidFill>
            </a:endParaRPr>
          </a:p>
        </p:txBody>
      </p:sp>
      <p:sp>
        <p:nvSpPr>
          <p:cNvPr id="35" name="Rectangle 34"/>
          <p:cNvSpPr/>
          <p:nvPr/>
        </p:nvSpPr>
        <p:spPr>
          <a:xfrm>
            <a:off x="990600" y="0"/>
            <a:ext cx="8153399" cy="461665"/>
          </a:xfrm>
          <a:prstGeom prst="rect">
            <a:avLst/>
          </a:prstGeom>
          <a:solidFill>
            <a:schemeClr val="accent5">
              <a:lumMod val="75000"/>
            </a:schemeClr>
          </a:solidFill>
          <a:ln>
            <a:noFill/>
          </a:ln>
        </p:spPr>
        <p:txBody>
          <a:bodyPr wrap="square">
            <a:spAutoFit/>
          </a:bodyPr>
          <a:lstStyle/>
          <a:p>
            <a:r>
              <a:rPr lang="en-US" sz="2400" b="1" dirty="0" smtClean="0">
                <a:solidFill>
                  <a:schemeClr val="bg1"/>
                </a:solidFill>
              </a:rPr>
              <a:t>The Shell… Introduction</a:t>
            </a:r>
            <a:endParaRPr lang="en-US" sz="24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12448</TotalTime>
  <Words>5255</Words>
  <Application>Microsoft Office PowerPoint</Application>
  <PresentationFormat>Affichage à l'écran (4:3)</PresentationFormat>
  <Paragraphs>1419</Paragraphs>
  <Slides>79</Slides>
  <Notes>63</Notes>
  <HiddenSlides>0</HiddenSlides>
  <MMClips>0</MMClips>
  <ScaleCrop>false</ScaleCrop>
  <HeadingPairs>
    <vt:vector size="4" baseType="variant">
      <vt:variant>
        <vt:lpstr>Thème</vt:lpstr>
      </vt:variant>
      <vt:variant>
        <vt:i4>1</vt:i4>
      </vt:variant>
      <vt:variant>
        <vt:lpstr>Titres des diapositives</vt:lpstr>
      </vt:variant>
      <vt:variant>
        <vt:i4>79</vt:i4>
      </vt:variant>
    </vt:vector>
  </HeadingPairs>
  <TitlesOfParts>
    <vt:vector size="8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romain guyot</dc:creator>
  <cp:lastModifiedBy>pitollat</cp:lastModifiedBy>
  <cp:revision>856</cp:revision>
  <dcterms:created xsi:type="dcterms:W3CDTF">2013-09-11T03:55:25Z</dcterms:created>
  <dcterms:modified xsi:type="dcterms:W3CDTF">2014-05-27T06:08:17Z</dcterms:modified>
</cp:coreProperties>
</file>